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4"/>
  </p:notesMasterIdLst>
  <p:sldIdLst>
    <p:sldId id="256" r:id="rId2"/>
    <p:sldId id="484" r:id="rId3"/>
    <p:sldId id="524" r:id="rId4"/>
    <p:sldId id="411" r:id="rId5"/>
    <p:sldId id="477" r:id="rId6"/>
    <p:sldId id="482" r:id="rId7"/>
    <p:sldId id="439" r:id="rId8"/>
    <p:sldId id="441" r:id="rId9"/>
    <p:sldId id="442" r:id="rId10"/>
    <p:sldId id="427" r:id="rId11"/>
    <p:sldId id="443" r:id="rId12"/>
    <p:sldId id="451" r:id="rId13"/>
    <p:sldId id="455" r:id="rId14"/>
    <p:sldId id="454" r:id="rId15"/>
    <p:sldId id="475" r:id="rId16"/>
    <p:sldId id="453" r:id="rId17"/>
    <p:sldId id="446" r:id="rId18"/>
    <p:sldId id="457" r:id="rId19"/>
    <p:sldId id="430" r:id="rId20"/>
    <p:sldId id="483" r:id="rId21"/>
    <p:sldId id="462" r:id="rId22"/>
    <p:sldId id="472" r:id="rId23"/>
    <p:sldId id="473" r:id="rId24"/>
    <p:sldId id="474" r:id="rId25"/>
    <p:sldId id="476" r:id="rId26"/>
    <p:sldId id="447" r:id="rId27"/>
    <p:sldId id="460" r:id="rId28"/>
    <p:sldId id="463" r:id="rId29"/>
    <p:sldId id="464" r:id="rId30"/>
    <p:sldId id="465" r:id="rId31"/>
    <p:sldId id="466" r:id="rId32"/>
    <p:sldId id="467" r:id="rId33"/>
    <p:sldId id="468" r:id="rId34"/>
    <p:sldId id="469" r:id="rId35"/>
    <p:sldId id="470" r:id="rId36"/>
    <p:sldId id="471" r:id="rId37"/>
    <p:sldId id="478" r:id="rId38"/>
    <p:sldId id="479" r:id="rId39"/>
    <p:sldId id="481" r:id="rId40"/>
    <p:sldId id="485" r:id="rId41"/>
    <p:sldId id="458" r:id="rId42"/>
    <p:sldId id="290" r:id="rId43"/>
  </p:sldIdLst>
  <p:sldSz cx="12168188" cy="6838950"/>
  <p:notesSz cx="6858000" cy="9144000"/>
  <p:embeddedFontLst>
    <p:embeddedFont>
      <p:font typeface="Calibri" pitchFamily="34" charset="0"/>
      <p:regular r:id="rId45"/>
      <p:bold r:id="rId46"/>
      <p:italic r:id="rId47"/>
      <p:boldItalic r:id="rId48"/>
    </p:embeddedFont>
    <p:embeddedFont>
      <p:font typeface="隶书" pitchFamily="49" charset="-122"/>
      <p:regular r:id="rId49"/>
    </p:embeddedFont>
    <p:embeddedFont>
      <p:font typeface="微软雅黑" pitchFamily="34" charset="-122"/>
      <p:regular r:id="rId50"/>
      <p:bold r:id="rId51"/>
    </p:embeddedFont>
    <p:embeddedFont>
      <p:font typeface="华文中宋" pitchFamily="2" charset="-122"/>
      <p:regular r:id="rId5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696" y="-91"/>
      </p:cViewPr>
      <p:guideLst>
        <p:guide orient="horz" pos="2099"/>
        <p:guide pos="2954"/>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4.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7.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2019/10/26</a:t>
            </a:fld>
            <a:endParaRPr lang="zh-CN" altLang="en-US"/>
          </a:p>
        </p:txBody>
      </p:sp>
      <p:sp>
        <p:nvSpPr>
          <p:cNvPr id="4" name="幻灯片图像占位符 3"/>
          <p:cNvSpPr>
            <a:spLocks noGrp="1" noRot="1" noChangeAspect="1"/>
          </p:cNvSpPr>
          <p:nvPr>
            <p:ph type="sldImg" idx="2"/>
          </p:nvPr>
        </p:nvSpPr>
        <p:spPr>
          <a:xfrm>
            <a:off x="683858" y="1143000"/>
            <a:ext cx="5490284"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4213" y="1143000"/>
            <a:ext cx="5489575"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10/26/2019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10/26/2019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10/26/2019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jpeg"/></Relationships>
</file>

<file path=ppt/slides/_rels/slide42.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216243" y="2084637"/>
            <a:ext cx="243649" cy="113423"/>
          </a:xfrm>
          <a:custGeom>
            <a:avLst/>
            <a:gdLst>
              <a:gd name="connsiteX0" fmla="*/ 213842 w 243649"/>
              <a:gd name="connsiteY0" fmla="*/ 107823 h 113423"/>
              <a:gd name="connsiteX1" fmla="*/ 195580 w 243649"/>
              <a:gd name="connsiteY1" fmla="*/ 111937 h 113423"/>
              <a:gd name="connsiteX2" fmla="*/ 179387 w 243649"/>
              <a:gd name="connsiteY2" fmla="*/ 113423 h 113423"/>
              <a:gd name="connsiteX3" fmla="*/ 160832 w 243649"/>
              <a:gd name="connsiteY3" fmla="*/ 113195 h 113423"/>
              <a:gd name="connsiteX4" fmla="*/ 143636 w 243649"/>
              <a:gd name="connsiteY4" fmla="*/ 111442 h 113423"/>
              <a:gd name="connsiteX5" fmla="*/ 127063 w 243649"/>
              <a:gd name="connsiteY5" fmla="*/ 108356 h 113423"/>
              <a:gd name="connsiteX6" fmla="*/ 115049 w 243649"/>
              <a:gd name="connsiteY6" fmla="*/ 105143 h 113423"/>
              <a:gd name="connsiteX7" fmla="*/ 97155 w 243649"/>
              <a:gd name="connsiteY7" fmla="*/ 102997 h 113423"/>
              <a:gd name="connsiteX8" fmla="*/ 77127 w 243649"/>
              <a:gd name="connsiteY8" fmla="*/ 101968 h 113423"/>
              <a:gd name="connsiteX9" fmla="*/ 60058 w 243649"/>
              <a:gd name="connsiteY9" fmla="*/ 102514 h 113423"/>
              <a:gd name="connsiteX10" fmla="*/ 39446 w 243649"/>
              <a:gd name="connsiteY10" fmla="*/ 104470 h 113423"/>
              <a:gd name="connsiteX11" fmla="*/ 26187 w 243649"/>
              <a:gd name="connsiteY11" fmla="*/ 106387 h 113423"/>
              <a:gd name="connsiteX12" fmla="*/ 12674 w 243649"/>
              <a:gd name="connsiteY12" fmla="*/ 106426 h 113423"/>
              <a:gd name="connsiteX13" fmla="*/ 1867 w 243649"/>
              <a:gd name="connsiteY13" fmla="*/ 100876 h 113423"/>
              <a:gd name="connsiteX14" fmla="*/ 0 w 243649"/>
              <a:gd name="connsiteY14" fmla="*/ 92773 h 113423"/>
              <a:gd name="connsiteX15" fmla="*/ 4127 w 243649"/>
              <a:gd name="connsiteY15" fmla="*/ 83527 h 113423"/>
              <a:gd name="connsiteX16" fmla="*/ 13678 w 243649"/>
              <a:gd name="connsiteY16" fmla="*/ 77444 h 113423"/>
              <a:gd name="connsiteX17" fmla="*/ 19380 w 243649"/>
              <a:gd name="connsiteY17" fmla="*/ 77470 h 113423"/>
              <a:gd name="connsiteX18" fmla="*/ 22898 w 243649"/>
              <a:gd name="connsiteY18" fmla="*/ 77914 h 113423"/>
              <a:gd name="connsiteX19" fmla="*/ 24713 w 243649"/>
              <a:gd name="connsiteY19" fmla="*/ 75920 h 113423"/>
              <a:gd name="connsiteX20" fmla="*/ 24713 w 243649"/>
              <a:gd name="connsiteY20" fmla="*/ 76974 h 113423"/>
              <a:gd name="connsiteX21" fmla="*/ 25514 w 243649"/>
              <a:gd name="connsiteY21" fmla="*/ 74206 h 113423"/>
              <a:gd name="connsiteX22" fmla="*/ 26670 w 243649"/>
              <a:gd name="connsiteY22" fmla="*/ 67817 h 113423"/>
              <a:gd name="connsiteX23" fmla="*/ 27800 w 243649"/>
              <a:gd name="connsiteY23" fmla="*/ 56070 h 113423"/>
              <a:gd name="connsiteX24" fmla="*/ 26073 w 243649"/>
              <a:gd name="connsiteY24" fmla="*/ 47879 h 113423"/>
              <a:gd name="connsiteX25" fmla="*/ 22555 w 243649"/>
              <a:gd name="connsiteY25" fmla="*/ 35585 h 113423"/>
              <a:gd name="connsiteX26" fmla="*/ 18846 w 243649"/>
              <a:gd name="connsiteY26" fmla="*/ 17868 h 113423"/>
              <a:gd name="connsiteX27" fmla="*/ 17335 w 243649"/>
              <a:gd name="connsiteY27" fmla="*/ 7569 h 113423"/>
              <a:gd name="connsiteX28" fmla="*/ 17475 w 243649"/>
              <a:gd name="connsiteY28" fmla="*/ 419 h 113423"/>
              <a:gd name="connsiteX29" fmla="*/ 20815 w 243649"/>
              <a:gd name="connsiteY29" fmla="*/ 0 h 113423"/>
              <a:gd name="connsiteX30" fmla="*/ 26048 w 243649"/>
              <a:gd name="connsiteY30" fmla="*/ 6223 h 113423"/>
              <a:gd name="connsiteX31" fmla="*/ 35179 w 243649"/>
              <a:gd name="connsiteY31" fmla="*/ 16001 h 113423"/>
              <a:gd name="connsiteX32" fmla="*/ 39040 w 243649"/>
              <a:gd name="connsiteY32" fmla="*/ 20104 h 113423"/>
              <a:gd name="connsiteX33" fmla="*/ 40132 w 243649"/>
              <a:gd name="connsiteY33" fmla="*/ 21272 h 113423"/>
              <a:gd name="connsiteX34" fmla="*/ 37058 w 243649"/>
              <a:gd name="connsiteY34" fmla="*/ 20281 h 113423"/>
              <a:gd name="connsiteX35" fmla="*/ 34518 w 243649"/>
              <a:gd name="connsiteY35" fmla="*/ 20345 h 113423"/>
              <a:gd name="connsiteX36" fmla="*/ 33959 w 243649"/>
              <a:gd name="connsiteY36" fmla="*/ 24117 h 113423"/>
              <a:gd name="connsiteX37" fmla="*/ 32156 w 243649"/>
              <a:gd name="connsiteY37" fmla="*/ 27813 h 113423"/>
              <a:gd name="connsiteX38" fmla="*/ 31267 w 243649"/>
              <a:gd name="connsiteY38" fmla="*/ 28041 h 113423"/>
              <a:gd name="connsiteX39" fmla="*/ 30251 w 243649"/>
              <a:gd name="connsiteY39" fmla="*/ 32054 h 113423"/>
              <a:gd name="connsiteX40" fmla="*/ 28447 w 243649"/>
              <a:gd name="connsiteY40" fmla="*/ 33527 h 113423"/>
              <a:gd name="connsiteX41" fmla="*/ 28067 w 243649"/>
              <a:gd name="connsiteY41" fmla="*/ 33845 h 113423"/>
              <a:gd name="connsiteX42" fmla="*/ 27140 w 243649"/>
              <a:gd name="connsiteY42" fmla="*/ 37782 h 113423"/>
              <a:gd name="connsiteX43" fmla="*/ 27305 w 243649"/>
              <a:gd name="connsiteY43" fmla="*/ 44602 h 113423"/>
              <a:gd name="connsiteX44" fmla="*/ 28689 w 243649"/>
              <a:gd name="connsiteY44" fmla="*/ 49301 h 113423"/>
              <a:gd name="connsiteX45" fmla="*/ 33248 w 243649"/>
              <a:gd name="connsiteY45" fmla="*/ 55918 h 113423"/>
              <a:gd name="connsiteX46" fmla="*/ 40030 w 243649"/>
              <a:gd name="connsiteY46" fmla="*/ 62877 h 113423"/>
              <a:gd name="connsiteX47" fmla="*/ 44640 w 243649"/>
              <a:gd name="connsiteY47" fmla="*/ 71323 h 113423"/>
              <a:gd name="connsiteX48" fmla="*/ 46825 w 243649"/>
              <a:gd name="connsiteY48" fmla="*/ 79019 h 113423"/>
              <a:gd name="connsiteX49" fmla="*/ 47714 w 243649"/>
              <a:gd name="connsiteY49" fmla="*/ 85763 h 113423"/>
              <a:gd name="connsiteX50" fmla="*/ 47714 w 243649"/>
              <a:gd name="connsiteY50" fmla="*/ 86652 h 113423"/>
              <a:gd name="connsiteX51" fmla="*/ 57378 w 243649"/>
              <a:gd name="connsiteY51" fmla="*/ 86995 h 113423"/>
              <a:gd name="connsiteX52" fmla="*/ 71678 w 243649"/>
              <a:gd name="connsiteY52" fmla="*/ 87642 h 113423"/>
              <a:gd name="connsiteX53" fmla="*/ 94526 w 243649"/>
              <a:gd name="connsiteY53" fmla="*/ 88671 h 113423"/>
              <a:gd name="connsiteX54" fmla="*/ 122466 w 243649"/>
              <a:gd name="connsiteY54" fmla="*/ 89623 h 113423"/>
              <a:gd name="connsiteX55" fmla="*/ 153187 w 243649"/>
              <a:gd name="connsiteY55" fmla="*/ 90652 h 113423"/>
              <a:gd name="connsiteX56" fmla="*/ 197002 w 243649"/>
              <a:gd name="connsiteY56" fmla="*/ 91948 h 113423"/>
              <a:gd name="connsiteX57" fmla="*/ 224561 w 243649"/>
              <a:gd name="connsiteY57" fmla="*/ 90385 h 113423"/>
              <a:gd name="connsiteX58" fmla="*/ 243649 w 243649"/>
              <a:gd name="connsiteY58" fmla="*/ 87160 h 113423"/>
              <a:gd name="connsiteX59" fmla="*/ 240068 w 243649"/>
              <a:gd name="connsiteY59" fmla="*/ 91630 h 113423"/>
              <a:gd name="connsiteX60" fmla="*/ 231876 w 243649"/>
              <a:gd name="connsiteY60" fmla="*/ 99060 h 113423"/>
              <a:gd name="connsiteX61" fmla="*/ 220395 w 243649"/>
              <a:gd name="connsiteY61" fmla="*/ 105346 h 113423"/>
              <a:gd name="connsiteX62" fmla="*/ 213842 w 243649"/>
              <a:gd name="connsiteY62" fmla="*/ 107823 h 11342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Lst>
            <a:rect l="l" t="t" r="r" b="b"/>
            <a:pathLst>
              <a:path w="243649" h="113423">
                <a:moveTo>
                  <a:pt x="213842" y="107823"/>
                </a:moveTo>
                <a:cubicBezTo>
                  <a:pt x="213842" y="107823"/>
                  <a:pt x="202362" y="111086"/>
                  <a:pt x="195580" y="111937"/>
                </a:cubicBezTo>
                <a:cubicBezTo>
                  <a:pt x="188785" y="112788"/>
                  <a:pt x="182638" y="113385"/>
                  <a:pt x="179387" y="113423"/>
                </a:cubicBezTo>
                <a:cubicBezTo>
                  <a:pt x="176186" y="113487"/>
                  <a:pt x="164782" y="113411"/>
                  <a:pt x="160832" y="113195"/>
                </a:cubicBezTo>
                <a:cubicBezTo>
                  <a:pt x="156895" y="112979"/>
                  <a:pt x="146964" y="111899"/>
                  <a:pt x="143636" y="111442"/>
                </a:cubicBezTo>
                <a:cubicBezTo>
                  <a:pt x="140296" y="110972"/>
                  <a:pt x="130403" y="109220"/>
                  <a:pt x="127063" y="108356"/>
                </a:cubicBezTo>
                <a:cubicBezTo>
                  <a:pt x="123685" y="107492"/>
                  <a:pt x="119088" y="105664"/>
                  <a:pt x="115049" y="105143"/>
                </a:cubicBezTo>
                <a:cubicBezTo>
                  <a:pt x="111035" y="104609"/>
                  <a:pt x="103161" y="103263"/>
                  <a:pt x="97155" y="102997"/>
                </a:cubicBezTo>
                <a:cubicBezTo>
                  <a:pt x="91122" y="102742"/>
                  <a:pt x="79489" y="101790"/>
                  <a:pt x="77127" y="101968"/>
                </a:cubicBezTo>
                <a:cubicBezTo>
                  <a:pt x="74777" y="102146"/>
                  <a:pt x="65785" y="102196"/>
                  <a:pt x="60058" y="102514"/>
                </a:cubicBezTo>
                <a:cubicBezTo>
                  <a:pt x="54356" y="102831"/>
                  <a:pt x="39865" y="104432"/>
                  <a:pt x="39446" y="104470"/>
                </a:cubicBezTo>
                <a:cubicBezTo>
                  <a:pt x="39014" y="104482"/>
                  <a:pt x="29019" y="106083"/>
                  <a:pt x="26187" y="106387"/>
                </a:cubicBezTo>
                <a:cubicBezTo>
                  <a:pt x="23330" y="106692"/>
                  <a:pt x="14325" y="106807"/>
                  <a:pt x="12674" y="106426"/>
                </a:cubicBezTo>
                <a:cubicBezTo>
                  <a:pt x="11010" y="106032"/>
                  <a:pt x="3911" y="103720"/>
                  <a:pt x="1867" y="100876"/>
                </a:cubicBezTo>
                <a:cubicBezTo>
                  <a:pt x="-203" y="98044"/>
                  <a:pt x="-520" y="95618"/>
                  <a:pt x="0" y="92773"/>
                </a:cubicBezTo>
                <a:cubicBezTo>
                  <a:pt x="533" y="89916"/>
                  <a:pt x="1663" y="85928"/>
                  <a:pt x="4127" y="83527"/>
                </a:cubicBezTo>
                <a:cubicBezTo>
                  <a:pt x="6616" y="81114"/>
                  <a:pt x="10528" y="78320"/>
                  <a:pt x="13678" y="77444"/>
                </a:cubicBezTo>
                <a:cubicBezTo>
                  <a:pt x="16776" y="76555"/>
                  <a:pt x="18339" y="77000"/>
                  <a:pt x="19380" y="77470"/>
                </a:cubicBezTo>
                <a:cubicBezTo>
                  <a:pt x="20446" y="77939"/>
                  <a:pt x="21920" y="78574"/>
                  <a:pt x="22898" y="77914"/>
                </a:cubicBezTo>
                <a:cubicBezTo>
                  <a:pt x="23901" y="77228"/>
                  <a:pt x="24625" y="76492"/>
                  <a:pt x="24713" y="75920"/>
                </a:cubicBezTo>
                <a:cubicBezTo>
                  <a:pt x="24816" y="75349"/>
                  <a:pt x="24524" y="76949"/>
                  <a:pt x="24713" y="76974"/>
                </a:cubicBezTo>
                <a:cubicBezTo>
                  <a:pt x="24917" y="77012"/>
                  <a:pt x="25387" y="75209"/>
                  <a:pt x="25514" y="74206"/>
                </a:cubicBezTo>
                <a:cubicBezTo>
                  <a:pt x="25654" y="73215"/>
                  <a:pt x="26073" y="71501"/>
                  <a:pt x="26670" y="67817"/>
                </a:cubicBezTo>
                <a:cubicBezTo>
                  <a:pt x="27228" y="64147"/>
                  <a:pt x="27800" y="58305"/>
                  <a:pt x="27800" y="56070"/>
                </a:cubicBezTo>
                <a:cubicBezTo>
                  <a:pt x="27800" y="53848"/>
                  <a:pt x="26822" y="49402"/>
                  <a:pt x="26073" y="47879"/>
                </a:cubicBezTo>
                <a:cubicBezTo>
                  <a:pt x="25310" y="46354"/>
                  <a:pt x="23291" y="38671"/>
                  <a:pt x="22555" y="35585"/>
                </a:cubicBezTo>
                <a:cubicBezTo>
                  <a:pt x="21831" y="32511"/>
                  <a:pt x="19266" y="20459"/>
                  <a:pt x="18846" y="17868"/>
                </a:cubicBezTo>
                <a:cubicBezTo>
                  <a:pt x="18846" y="17868"/>
                  <a:pt x="17475" y="8712"/>
                  <a:pt x="17335" y="7569"/>
                </a:cubicBezTo>
                <a:cubicBezTo>
                  <a:pt x="17209" y="6438"/>
                  <a:pt x="16878" y="2044"/>
                  <a:pt x="17475" y="419"/>
                </a:cubicBezTo>
                <a:cubicBezTo>
                  <a:pt x="18097" y="-1181"/>
                  <a:pt x="19228" y="-1397"/>
                  <a:pt x="20815" y="0"/>
                </a:cubicBezTo>
                <a:cubicBezTo>
                  <a:pt x="22364" y="1409"/>
                  <a:pt x="24562" y="4800"/>
                  <a:pt x="26048" y="6223"/>
                </a:cubicBezTo>
                <a:cubicBezTo>
                  <a:pt x="27533" y="7683"/>
                  <a:pt x="34773" y="15697"/>
                  <a:pt x="35179" y="16001"/>
                </a:cubicBezTo>
                <a:cubicBezTo>
                  <a:pt x="35535" y="16294"/>
                  <a:pt x="38684" y="19735"/>
                  <a:pt x="39040" y="20104"/>
                </a:cubicBezTo>
                <a:cubicBezTo>
                  <a:pt x="39408" y="20472"/>
                  <a:pt x="40132" y="21272"/>
                  <a:pt x="40132" y="21272"/>
                </a:cubicBezTo>
                <a:cubicBezTo>
                  <a:pt x="40132" y="21272"/>
                  <a:pt x="38113" y="20345"/>
                  <a:pt x="37058" y="20281"/>
                </a:cubicBezTo>
                <a:cubicBezTo>
                  <a:pt x="35979" y="20218"/>
                  <a:pt x="34518" y="20345"/>
                  <a:pt x="34518" y="20345"/>
                </a:cubicBezTo>
                <a:cubicBezTo>
                  <a:pt x="34518" y="20345"/>
                  <a:pt x="34163" y="23456"/>
                  <a:pt x="33959" y="24117"/>
                </a:cubicBezTo>
                <a:cubicBezTo>
                  <a:pt x="33756" y="24764"/>
                  <a:pt x="32956" y="27355"/>
                  <a:pt x="32156" y="27813"/>
                </a:cubicBezTo>
                <a:cubicBezTo>
                  <a:pt x="31343" y="28282"/>
                  <a:pt x="31267" y="28041"/>
                  <a:pt x="31267" y="28041"/>
                </a:cubicBezTo>
                <a:cubicBezTo>
                  <a:pt x="31267" y="28041"/>
                  <a:pt x="30810" y="31242"/>
                  <a:pt x="30251" y="32054"/>
                </a:cubicBezTo>
                <a:cubicBezTo>
                  <a:pt x="29692" y="32892"/>
                  <a:pt x="28765" y="33515"/>
                  <a:pt x="28447" y="33527"/>
                </a:cubicBezTo>
                <a:cubicBezTo>
                  <a:pt x="28130" y="33566"/>
                  <a:pt x="28067" y="33845"/>
                  <a:pt x="28067" y="33845"/>
                </a:cubicBezTo>
                <a:cubicBezTo>
                  <a:pt x="28067" y="33845"/>
                  <a:pt x="27305" y="35521"/>
                  <a:pt x="27140" y="37782"/>
                </a:cubicBezTo>
                <a:cubicBezTo>
                  <a:pt x="26961" y="40081"/>
                  <a:pt x="27076" y="43332"/>
                  <a:pt x="27305" y="44602"/>
                </a:cubicBezTo>
                <a:cubicBezTo>
                  <a:pt x="27533" y="45885"/>
                  <a:pt x="28270" y="48590"/>
                  <a:pt x="28689" y="49301"/>
                </a:cubicBezTo>
                <a:cubicBezTo>
                  <a:pt x="29083" y="49974"/>
                  <a:pt x="30607" y="53606"/>
                  <a:pt x="33248" y="55918"/>
                </a:cubicBezTo>
                <a:cubicBezTo>
                  <a:pt x="35865" y="58216"/>
                  <a:pt x="38481" y="60845"/>
                  <a:pt x="40030" y="62877"/>
                </a:cubicBezTo>
                <a:cubicBezTo>
                  <a:pt x="41592" y="64909"/>
                  <a:pt x="44018" y="69164"/>
                  <a:pt x="44640" y="71323"/>
                </a:cubicBezTo>
                <a:cubicBezTo>
                  <a:pt x="45263" y="73456"/>
                  <a:pt x="46355" y="76720"/>
                  <a:pt x="46825" y="79019"/>
                </a:cubicBezTo>
                <a:cubicBezTo>
                  <a:pt x="47256" y="81330"/>
                  <a:pt x="47714" y="84683"/>
                  <a:pt x="47714" y="85763"/>
                </a:cubicBezTo>
                <a:lnTo>
                  <a:pt x="47714" y="86652"/>
                </a:lnTo>
                <a:cubicBezTo>
                  <a:pt x="47714" y="86652"/>
                  <a:pt x="56718" y="86956"/>
                  <a:pt x="57378" y="86995"/>
                </a:cubicBezTo>
                <a:cubicBezTo>
                  <a:pt x="58026" y="87033"/>
                  <a:pt x="71678" y="87642"/>
                  <a:pt x="71678" y="87642"/>
                </a:cubicBezTo>
                <a:lnTo>
                  <a:pt x="94526" y="88671"/>
                </a:lnTo>
                <a:lnTo>
                  <a:pt x="122466" y="89623"/>
                </a:lnTo>
                <a:lnTo>
                  <a:pt x="153187" y="90652"/>
                </a:lnTo>
                <a:lnTo>
                  <a:pt x="197002" y="91948"/>
                </a:lnTo>
                <a:cubicBezTo>
                  <a:pt x="197002" y="91948"/>
                  <a:pt x="212356" y="92214"/>
                  <a:pt x="224561" y="90385"/>
                </a:cubicBezTo>
                <a:cubicBezTo>
                  <a:pt x="236804" y="88582"/>
                  <a:pt x="243649" y="87160"/>
                  <a:pt x="243649" y="87160"/>
                </a:cubicBezTo>
                <a:cubicBezTo>
                  <a:pt x="243649" y="87160"/>
                  <a:pt x="241693" y="89877"/>
                  <a:pt x="240068" y="91630"/>
                </a:cubicBezTo>
                <a:cubicBezTo>
                  <a:pt x="238442" y="93370"/>
                  <a:pt x="234454" y="97269"/>
                  <a:pt x="231876" y="99060"/>
                </a:cubicBezTo>
                <a:cubicBezTo>
                  <a:pt x="229298" y="100850"/>
                  <a:pt x="223481" y="104089"/>
                  <a:pt x="220395" y="105346"/>
                </a:cubicBezTo>
                <a:cubicBezTo>
                  <a:pt x="217309" y="106591"/>
                  <a:pt x="213842" y="107823"/>
                  <a:pt x="213842" y="10782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3"/>
          <p:cNvSpPr/>
          <p:nvPr/>
        </p:nvSpPr>
        <p:spPr>
          <a:xfrm>
            <a:off x="10546759" y="1914862"/>
            <a:ext cx="50139" cy="44246"/>
          </a:xfrm>
          <a:custGeom>
            <a:avLst/>
            <a:gdLst>
              <a:gd name="connsiteX0" fmla="*/ 37896 w 50139"/>
              <a:gd name="connsiteY0" fmla="*/ 1968 h 44246"/>
              <a:gd name="connsiteX1" fmla="*/ 31839 w 50139"/>
              <a:gd name="connsiteY1" fmla="*/ 7581 h 44246"/>
              <a:gd name="connsiteX2" fmla="*/ 23850 w 50139"/>
              <a:gd name="connsiteY2" fmla="*/ 15316 h 44246"/>
              <a:gd name="connsiteX3" fmla="*/ 18580 w 50139"/>
              <a:gd name="connsiteY3" fmla="*/ 21259 h 44246"/>
              <a:gd name="connsiteX4" fmla="*/ 13792 w 50139"/>
              <a:gd name="connsiteY4" fmla="*/ 27254 h 44246"/>
              <a:gd name="connsiteX5" fmla="*/ 7099 w 50139"/>
              <a:gd name="connsiteY5" fmla="*/ 33248 h 44246"/>
              <a:gd name="connsiteX6" fmla="*/ 1676 w 50139"/>
              <a:gd name="connsiteY6" fmla="*/ 35750 h 44246"/>
              <a:gd name="connsiteX7" fmla="*/ 0 w 50139"/>
              <a:gd name="connsiteY7" fmla="*/ 37338 h 44246"/>
              <a:gd name="connsiteX8" fmla="*/ 508 w 50139"/>
              <a:gd name="connsiteY8" fmla="*/ 41338 h 44246"/>
              <a:gd name="connsiteX9" fmla="*/ 2082 w 50139"/>
              <a:gd name="connsiteY9" fmla="*/ 44246 h 44246"/>
              <a:gd name="connsiteX10" fmla="*/ 9487 w 50139"/>
              <a:gd name="connsiteY10" fmla="*/ 44132 h 44246"/>
              <a:gd name="connsiteX11" fmla="*/ 30530 w 50139"/>
              <a:gd name="connsiteY11" fmla="*/ 36080 h 44246"/>
              <a:gd name="connsiteX12" fmla="*/ 45707 w 50139"/>
              <a:gd name="connsiteY12" fmla="*/ 25336 h 44246"/>
              <a:gd name="connsiteX13" fmla="*/ 50139 w 50139"/>
              <a:gd name="connsiteY13" fmla="*/ 11379 h 44246"/>
              <a:gd name="connsiteX14" fmla="*/ 48361 w 50139"/>
              <a:gd name="connsiteY14" fmla="*/ 4889 h 44246"/>
              <a:gd name="connsiteX15" fmla="*/ 46367 w 50139"/>
              <a:gd name="connsiteY15" fmla="*/ 1777 h 44246"/>
              <a:gd name="connsiteX16" fmla="*/ 42240 w 50139"/>
              <a:gd name="connsiteY16" fmla="*/ 0 h 44246"/>
              <a:gd name="connsiteX17" fmla="*/ 37896 w 50139"/>
              <a:gd name="connsiteY17" fmla="*/ 1968 h 44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50139" h="44246">
                <a:moveTo>
                  <a:pt x="37896" y="1968"/>
                </a:moveTo>
                <a:cubicBezTo>
                  <a:pt x="37896" y="1968"/>
                  <a:pt x="32537" y="6870"/>
                  <a:pt x="31839" y="7581"/>
                </a:cubicBezTo>
                <a:cubicBezTo>
                  <a:pt x="31229" y="8293"/>
                  <a:pt x="24765" y="14452"/>
                  <a:pt x="23850" y="15316"/>
                </a:cubicBezTo>
                <a:cubicBezTo>
                  <a:pt x="22936" y="16179"/>
                  <a:pt x="19380" y="20383"/>
                  <a:pt x="18580" y="21259"/>
                </a:cubicBezTo>
                <a:cubicBezTo>
                  <a:pt x="17818" y="22123"/>
                  <a:pt x="15494" y="25641"/>
                  <a:pt x="13792" y="27254"/>
                </a:cubicBezTo>
                <a:cubicBezTo>
                  <a:pt x="12052" y="28892"/>
                  <a:pt x="8673" y="32016"/>
                  <a:pt x="7099" y="33248"/>
                </a:cubicBezTo>
                <a:cubicBezTo>
                  <a:pt x="5498" y="34480"/>
                  <a:pt x="3175" y="35572"/>
                  <a:pt x="1676" y="35750"/>
                </a:cubicBezTo>
                <a:cubicBezTo>
                  <a:pt x="190" y="35928"/>
                  <a:pt x="190" y="36156"/>
                  <a:pt x="0" y="37338"/>
                </a:cubicBezTo>
                <a:cubicBezTo>
                  <a:pt x="-215" y="38531"/>
                  <a:pt x="-50" y="40462"/>
                  <a:pt x="508" y="41338"/>
                </a:cubicBezTo>
                <a:cubicBezTo>
                  <a:pt x="1117" y="42214"/>
                  <a:pt x="1270" y="43814"/>
                  <a:pt x="2082" y="44246"/>
                </a:cubicBezTo>
                <a:cubicBezTo>
                  <a:pt x="2895" y="44678"/>
                  <a:pt x="4877" y="45681"/>
                  <a:pt x="9487" y="44132"/>
                </a:cubicBezTo>
                <a:cubicBezTo>
                  <a:pt x="14072" y="42583"/>
                  <a:pt x="27241" y="37871"/>
                  <a:pt x="30530" y="36080"/>
                </a:cubicBezTo>
                <a:cubicBezTo>
                  <a:pt x="33794" y="34315"/>
                  <a:pt x="41478" y="31127"/>
                  <a:pt x="45707" y="25336"/>
                </a:cubicBezTo>
                <a:cubicBezTo>
                  <a:pt x="49936" y="19558"/>
                  <a:pt x="50279" y="13106"/>
                  <a:pt x="50139" y="11379"/>
                </a:cubicBezTo>
                <a:cubicBezTo>
                  <a:pt x="50012" y="9639"/>
                  <a:pt x="49403" y="6184"/>
                  <a:pt x="48361" y="4889"/>
                </a:cubicBezTo>
                <a:cubicBezTo>
                  <a:pt x="47358" y="3594"/>
                  <a:pt x="46545" y="2108"/>
                  <a:pt x="46367" y="1777"/>
                </a:cubicBezTo>
                <a:cubicBezTo>
                  <a:pt x="46202" y="1473"/>
                  <a:pt x="44793" y="-406"/>
                  <a:pt x="42240" y="0"/>
                </a:cubicBezTo>
                <a:cubicBezTo>
                  <a:pt x="39661" y="431"/>
                  <a:pt x="37896" y="1968"/>
                  <a:pt x="37896" y="1968"/>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10602289" y="1965821"/>
            <a:ext cx="25717" cy="25984"/>
          </a:xfrm>
          <a:custGeom>
            <a:avLst/>
            <a:gdLst>
              <a:gd name="connsiteX0" fmla="*/ 4406 w 25717"/>
              <a:gd name="connsiteY0" fmla="*/ 723 h 25984"/>
              <a:gd name="connsiteX1" fmla="*/ 939 w 25717"/>
              <a:gd name="connsiteY1" fmla="*/ 4356 h 25984"/>
              <a:gd name="connsiteX2" fmla="*/ 0 w 25717"/>
              <a:gd name="connsiteY2" fmla="*/ 11430 h 25984"/>
              <a:gd name="connsiteX3" fmla="*/ 4076 w 25717"/>
              <a:gd name="connsiteY3" fmla="*/ 20955 h 25984"/>
              <a:gd name="connsiteX4" fmla="*/ 9829 w 25717"/>
              <a:gd name="connsiteY4" fmla="*/ 25984 h 25984"/>
              <a:gd name="connsiteX5" fmla="*/ 16370 w 25717"/>
              <a:gd name="connsiteY5" fmla="*/ 25400 h 25984"/>
              <a:gd name="connsiteX6" fmla="*/ 18706 w 25717"/>
              <a:gd name="connsiteY6" fmla="*/ 24193 h 25984"/>
              <a:gd name="connsiteX7" fmla="*/ 22910 w 25717"/>
              <a:gd name="connsiteY7" fmla="*/ 18897 h 25984"/>
              <a:gd name="connsiteX8" fmla="*/ 25717 w 25717"/>
              <a:gd name="connsiteY8" fmla="*/ 14846 h 25984"/>
              <a:gd name="connsiteX9" fmla="*/ 25348 w 25717"/>
              <a:gd name="connsiteY9" fmla="*/ 10325 h 25984"/>
              <a:gd name="connsiteX10" fmla="*/ 16052 w 25717"/>
              <a:gd name="connsiteY10" fmla="*/ 2032 h 25984"/>
              <a:gd name="connsiteX11" fmla="*/ 7911 w 25717"/>
              <a:gd name="connsiteY11" fmla="*/ 0 h 25984"/>
              <a:gd name="connsiteX12" fmla="*/ 4406 w 25717"/>
              <a:gd name="connsiteY12" fmla="*/ 723 h 259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25717" h="25984">
                <a:moveTo>
                  <a:pt x="4406" y="723"/>
                </a:moveTo>
                <a:cubicBezTo>
                  <a:pt x="4406" y="723"/>
                  <a:pt x="2755" y="1460"/>
                  <a:pt x="939" y="4356"/>
                </a:cubicBezTo>
                <a:cubicBezTo>
                  <a:pt x="-876" y="7251"/>
                  <a:pt x="-622" y="9601"/>
                  <a:pt x="0" y="11430"/>
                </a:cubicBezTo>
                <a:cubicBezTo>
                  <a:pt x="672" y="13233"/>
                  <a:pt x="2552" y="18681"/>
                  <a:pt x="4076" y="20955"/>
                </a:cubicBezTo>
                <a:cubicBezTo>
                  <a:pt x="5612" y="23241"/>
                  <a:pt x="7251" y="25285"/>
                  <a:pt x="9829" y="25984"/>
                </a:cubicBezTo>
                <a:cubicBezTo>
                  <a:pt x="12445" y="26695"/>
                  <a:pt x="15137" y="25844"/>
                  <a:pt x="16370" y="25400"/>
                </a:cubicBezTo>
                <a:cubicBezTo>
                  <a:pt x="17640" y="24942"/>
                  <a:pt x="18706" y="24193"/>
                  <a:pt x="18706" y="24193"/>
                </a:cubicBezTo>
                <a:cubicBezTo>
                  <a:pt x="18706" y="24193"/>
                  <a:pt x="22440" y="19431"/>
                  <a:pt x="22910" y="18897"/>
                </a:cubicBezTo>
                <a:cubicBezTo>
                  <a:pt x="23329" y="18364"/>
                  <a:pt x="25374" y="16205"/>
                  <a:pt x="25717" y="14846"/>
                </a:cubicBezTo>
                <a:cubicBezTo>
                  <a:pt x="26047" y="13500"/>
                  <a:pt x="26365" y="12166"/>
                  <a:pt x="25348" y="10325"/>
                </a:cubicBezTo>
                <a:cubicBezTo>
                  <a:pt x="24320" y="8496"/>
                  <a:pt x="18871" y="4089"/>
                  <a:pt x="16052" y="2032"/>
                </a:cubicBezTo>
                <a:cubicBezTo>
                  <a:pt x="13195" y="-12"/>
                  <a:pt x="8927" y="-37"/>
                  <a:pt x="7911" y="0"/>
                </a:cubicBezTo>
                <a:cubicBezTo>
                  <a:pt x="6235" y="-76"/>
                  <a:pt x="4406" y="723"/>
                  <a:pt x="4406" y="72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11462987" y="1916248"/>
            <a:ext cx="56680" cy="42659"/>
          </a:xfrm>
          <a:custGeom>
            <a:avLst/>
            <a:gdLst>
              <a:gd name="connsiteX0" fmla="*/ 8573 w 56680"/>
              <a:gd name="connsiteY0" fmla="*/ 0 h 42659"/>
              <a:gd name="connsiteX1" fmla="*/ 8509 w 56680"/>
              <a:gd name="connsiteY1" fmla="*/ 5219 h 42659"/>
              <a:gd name="connsiteX2" fmla="*/ 11798 w 56680"/>
              <a:gd name="connsiteY2" fmla="*/ 11671 h 42659"/>
              <a:gd name="connsiteX3" fmla="*/ 16574 w 56680"/>
              <a:gd name="connsiteY3" fmla="*/ 15671 h 42659"/>
              <a:gd name="connsiteX4" fmla="*/ 18339 w 56680"/>
              <a:gd name="connsiteY4" fmla="*/ 16992 h 42659"/>
              <a:gd name="connsiteX5" fmla="*/ 23597 w 56680"/>
              <a:gd name="connsiteY5" fmla="*/ 22199 h 42659"/>
              <a:gd name="connsiteX6" fmla="*/ 22479 w 56680"/>
              <a:gd name="connsiteY6" fmla="*/ 26276 h 42659"/>
              <a:gd name="connsiteX7" fmla="*/ 9931 w 56680"/>
              <a:gd name="connsiteY7" fmla="*/ 34759 h 42659"/>
              <a:gd name="connsiteX8" fmla="*/ 6350 w 56680"/>
              <a:gd name="connsiteY8" fmla="*/ 38328 h 42659"/>
              <a:gd name="connsiteX9" fmla="*/ 2616 w 56680"/>
              <a:gd name="connsiteY9" fmla="*/ 41516 h 42659"/>
              <a:gd name="connsiteX10" fmla="*/ 0 w 56680"/>
              <a:gd name="connsiteY10" fmla="*/ 42379 h 42659"/>
              <a:gd name="connsiteX11" fmla="*/ 2159 w 56680"/>
              <a:gd name="connsiteY11" fmla="*/ 42659 h 42659"/>
              <a:gd name="connsiteX12" fmla="*/ 11392 w 56680"/>
              <a:gd name="connsiteY12" fmla="*/ 41490 h 42659"/>
              <a:gd name="connsiteX13" fmla="*/ 24295 w 56680"/>
              <a:gd name="connsiteY13" fmla="*/ 37045 h 42659"/>
              <a:gd name="connsiteX14" fmla="*/ 34023 w 56680"/>
              <a:gd name="connsiteY14" fmla="*/ 33299 h 42659"/>
              <a:gd name="connsiteX15" fmla="*/ 43091 w 56680"/>
              <a:gd name="connsiteY15" fmla="*/ 32892 h 42659"/>
              <a:gd name="connsiteX16" fmla="*/ 51282 w 56680"/>
              <a:gd name="connsiteY16" fmla="*/ 30416 h 42659"/>
              <a:gd name="connsiteX17" fmla="*/ 55613 w 56680"/>
              <a:gd name="connsiteY17" fmla="*/ 26657 h 42659"/>
              <a:gd name="connsiteX18" fmla="*/ 56680 w 56680"/>
              <a:gd name="connsiteY18" fmla="*/ 21043 h 42659"/>
              <a:gd name="connsiteX19" fmla="*/ 48539 w 56680"/>
              <a:gd name="connsiteY19" fmla="*/ 10591 h 42659"/>
              <a:gd name="connsiteX20" fmla="*/ 41033 w 56680"/>
              <a:gd name="connsiteY20" fmla="*/ 5448 h 42659"/>
              <a:gd name="connsiteX21" fmla="*/ 37096 w 56680"/>
              <a:gd name="connsiteY21" fmla="*/ 3619 h 42659"/>
              <a:gd name="connsiteX22" fmla="*/ 30315 w 56680"/>
              <a:gd name="connsiteY22" fmla="*/ 1676 h 42659"/>
              <a:gd name="connsiteX23" fmla="*/ 26543 w 56680"/>
              <a:gd name="connsiteY23" fmla="*/ 1447 h 42659"/>
              <a:gd name="connsiteX24" fmla="*/ 17831 w 56680"/>
              <a:gd name="connsiteY24" fmla="*/ 1346 h 42659"/>
              <a:gd name="connsiteX25" fmla="*/ 9779 w 56680"/>
              <a:gd name="connsiteY25" fmla="*/ 241 h 42659"/>
              <a:gd name="connsiteX26" fmla="*/ 8573 w 56680"/>
              <a:gd name="connsiteY26" fmla="*/ 0 h 426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Lst>
            <a:rect l="l" t="t" r="r" b="b"/>
            <a:pathLst>
              <a:path w="56680" h="42659">
                <a:moveTo>
                  <a:pt x="8573" y="0"/>
                </a:moveTo>
                <a:cubicBezTo>
                  <a:pt x="8573" y="0"/>
                  <a:pt x="8115" y="3632"/>
                  <a:pt x="8509" y="5219"/>
                </a:cubicBezTo>
                <a:cubicBezTo>
                  <a:pt x="8928" y="6807"/>
                  <a:pt x="9728" y="9525"/>
                  <a:pt x="11798" y="11671"/>
                </a:cubicBezTo>
                <a:cubicBezTo>
                  <a:pt x="13843" y="13830"/>
                  <a:pt x="16154" y="15341"/>
                  <a:pt x="16574" y="15671"/>
                </a:cubicBezTo>
                <a:cubicBezTo>
                  <a:pt x="17043" y="15976"/>
                  <a:pt x="17615" y="16179"/>
                  <a:pt x="18339" y="16992"/>
                </a:cubicBezTo>
                <a:cubicBezTo>
                  <a:pt x="19101" y="17780"/>
                  <a:pt x="23393" y="22021"/>
                  <a:pt x="23597" y="22199"/>
                </a:cubicBezTo>
                <a:cubicBezTo>
                  <a:pt x="23787" y="22364"/>
                  <a:pt x="26632" y="24282"/>
                  <a:pt x="22479" y="26276"/>
                </a:cubicBezTo>
                <a:cubicBezTo>
                  <a:pt x="18288" y="28270"/>
                  <a:pt x="11722" y="33147"/>
                  <a:pt x="9931" y="34759"/>
                </a:cubicBezTo>
                <a:cubicBezTo>
                  <a:pt x="8179" y="36385"/>
                  <a:pt x="6858" y="37706"/>
                  <a:pt x="6350" y="38328"/>
                </a:cubicBezTo>
                <a:cubicBezTo>
                  <a:pt x="5867" y="38950"/>
                  <a:pt x="3086" y="41313"/>
                  <a:pt x="2616" y="41516"/>
                </a:cubicBezTo>
                <a:cubicBezTo>
                  <a:pt x="2159" y="41706"/>
                  <a:pt x="444" y="42367"/>
                  <a:pt x="0" y="42379"/>
                </a:cubicBezTo>
                <a:cubicBezTo>
                  <a:pt x="-418" y="42405"/>
                  <a:pt x="1461" y="42722"/>
                  <a:pt x="2159" y="42659"/>
                </a:cubicBezTo>
                <a:cubicBezTo>
                  <a:pt x="2895" y="42608"/>
                  <a:pt x="8039" y="42379"/>
                  <a:pt x="11392" y="41490"/>
                </a:cubicBezTo>
                <a:cubicBezTo>
                  <a:pt x="14770" y="40589"/>
                  <a:pt x="22415" y="37820"/>
                  <a:pt x="24295" y="37045"/>
                </a:cubicBezTo>
                <a:cubicBezTo>
                  <a:pt x="26213" y="36258"/>
                  <a:pt x="31674" y="33629"/>
                  <a:pt x="34023" y="33299"/>
                </a:cubicBezTo>
                <a:cubicBezTo>
                  <a:pt x="36398" y="32956"/>
                  <a:pt x="40309" y="32423"/>
                  <a:pt x="43091" y="32892"/>
                </a:cubicBezTo>
                <a:cubicBezTo>
                  <a:pt x="45885" y="33375"/>
                  <a:pt x="49860" y="31343"/>
                  <a:pt x="51282" y="30416"/>
                </a:cubicBezTo>
                <a:cubicBezTo>
                  <a:pt x="52692" y="29489"/>
                  <a:pt x="55410" y="27038"/>
                  <a:pt x="55613" y="26657"/>
                </a:cubicBezTo>
                <a:cubicBezTo>
                  <a:pt x="55816" y="26301"/>
                  <a:pt x="56960" y="24701"/>
                  <a:pt x="56680" y="21043"/>
                </a:cubicBezTo>
                <a:cubicBezTo>
                  <a:pt x="56464" y="17386"/>
                  <a:pt x="51879" y="13068"/>
                  <a:pt x="48539" y="10591"/>
                </a:cubicBezTo>
                <a:cubicBezTo>
                  <a:pt x="45199" y="8127"/>
                  <a:pt x="41859" y="5969"/>
                  <a:pt x="41033" y="5448"/>
                </a:cubicBezTo>
                <a:cubicBezTo>
                  <a:pt x="40208" y="4915"/>
                  <a:pt x="38684" y="4051"/>
                  <a:pt x="37096" y="3619"/>
                </a:cubicBezTo>
                <a:cubicBezTo>
                  <a:pt x="35509" y="3175"/>
                  <a:pt x="30531" y="1740"/>
                  <a:pt x="30315" y="1676"/>
                </a:cubicBezTo>
                <a:cubicBezTo>
                  <a:pt x="30074" y="1612"/>
                  <a:pt x="28829" y="1333"/>
                  <a:pt x="26543" y="1447"/>
                </a:cubicBezTo>
                <a:cubicBezTo>
                  <a:pt x="24257" y="1574"/>
                  <a:pt x="18872" y="1447"/>
                  <a:pt x="17831" y="1346"/>
                </a:cubicBezTo>
                <a:cubicBezTo>
                  <a:pt x="16815" y="1270"/>
                  <a:pt x="10033" y="343"/>
                  <a:pt x="9779" y="241"/>
                </a:cubicBezTo>
                <a:cubicBezTo>
                  <a:pt x="9462" y="165"/>
                  <a:pt x="8573" y="0"/>
                  <a:pt x="8573"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11342104" y="1956140"/>
            <a:ext cx="78054" cy="220319"/>
          </a:xfrm>
          <a:custGeom>
            <a:avLst/>
            <a:gdLst>
              <a:gd name="connsiteX0" fmla="*/ 47104 w 78054"/>
              <a:gd name="connsiteY0" fmla="*/ 43395 h 220319"/>
              <a:gd name="connsiteX1" fmla="*/ 32308 w 78054"/>
              <a:gd name="connsiteY1" fmla="*/ 55041 h 220319"/>
              <a:gd name="connsiteX2" fmla="*/ 23786 w 78054"/>
              <a:gd name="connsiteY2" fmla="*/ 57480 h 220319"/>
              <a:gd name="connsiteX3" fmla="*/ 7810 w 78054"/>
              <a:gd name="connsiteY3" fmla="*/ 52298 h 220319"/>
              <a:gd name="connsiteX4" fmla="*/ 0 w 78054"/>
              <a:gd name="connsiteY4" fmla="*/ 44018 h 220319"/>
              <a:gd name="connsiteX5" fmla="*/ 2349 w 78054"/>
              <a:gd name="connsiteY5" fmla="*/ 35191 h 220319"/>
              <a:gd name="connsiteX6" fmla="*/ 5397 w 78054"/>
              <a:gd name="connsiteY6" fmla="*/ 32347 h 220319"/>
              <a:gd name="connsiteX7" fmla="*/ 11671 w 78054"/>
              <a:gd name="connsiteY7" fmla="*/ 29044 h 220319"/>
              <a:gd name="connsiteX8" fmla="*/ 17462 w 78054"/>
              <a:gd name="connsiteY8" fmla="*/ 26009 h 220319"/>
              <a:gd name="connsiteX9" fmla="*/ 28714 w 78054"/>
              <a:gd name="connsiteY9" fmla="*/ 19786 h 220319"/>
              <a:gd name="connsiteX10" fmla="*/ 37045 w 78054"/>
              <a:gd name="connsiteY10" fmla="*/ 14820 h 220319"/>
              <a:gd name="connsiteX11" fmla="*/ 47078 w 78054"/>
              <a:gd name="connsiteY11" fmla="*/ 9093 h 220319"/>
              <a:gd name="connsiteX12" fmla="*/ 55588 w 78054"/>
              <a:gd name="connsiteY12" fmla="*/ 4254 h 220319"/>
              <a:gd name="connsiteX13" fmla="*/ 57721 w 78054"/>
              <a:gd name="connsiteY13" fmla="*/ 2908 h 220319"/>
              <a:gd name="connsiteX14" fmla="*/ 65633 w 78054"/>
              <a:gd name="connsiteY14" fmla="*/ 0 h 220319"/>
              <a:gd name="connsiteX15" fmla="*/ 71920 w 78054"/>
              <a:gd name="connsiteY15" fmla="*/ 876 h 220319"/>
              <a:gd name="connsiteX16" fmla="*/ 74638 w 78054"/>
              <a:gd name="connsiteY16" fmla="*/ 3060 h 220319"/>
              <a:gd name="connsiteX17" fmla="*/ 76555 w 78054"/>
              <a:gd name="connsiteY17" fmla="*/ 5270 h 220319"/>
              <a:gd name="connsiteX18" fmla="*/ 78054 w 78054"/>
              <a:gd name="connsiteY18" fmla="*/ 9690 h 220319"/>
              <a:gd name="connsiteX19" fmla="*/ 75933 w 78054"/>
              <a:gd name="connsiteY19" fmla="*/ 15405 h 220319"/>
              <a:gd name="connsiteX20" fmla="*/ 73304 w 78054"/>
              <a:gd name="connsiteY20" fmla="*/ 18745 h 220319"/>
              <a:gd name="connsiteX21" fmla="*/ 65608 w 78054"/>
              <a:gd name="connsiteY21" fmla="*/ 26619 h 220319"/>
              <a:gd name="connsiteX22" fmla="*/ 61200 w 78054"/>
              <a:gd name="connsiteY22" fmla="*/ 30569 h 220319"/>
              <a:gd name="connsiteX23" fmla="*/ 57657 w 78054"/>
              <a:gd name="connsiteY23" fmla="*/ 33591 h 220319"/>
              <a:gd name="connsiteX24" fmla="*/ 55219 w 78054"/>
              <a:gd name="connsiteY24" fmla="*/ 42926 h 220319"/>
              <a:gd name="connsiteX25" fmla="*/ 52438 w 78054"/>
              <a:gd name="connsiteY25" fmla="*/ 58559 h 220319"/>
              <a:gd name="connsiteX26" fmla="*/ 49720 w 78054"/>
              <a:gd name="connsiteY26" fmla="*/ 79286 h 220319"/>
              <a:gd name="connsiteX27" fmla="*/ 47841 w 78054"/>
              <a:gd name="connsiteY27" fmla="*/ 97663 h 220319"/>
              <a:gd name="connsiteX28" fmla="*/ 46291 w 78054"/>
              <a:gd name="connsiteY28" fmla="*/ 115392 h 220319"/>
              <a:gd name="connsiteX29" fmla="*/ 44233 w 78054"/>
              <a:gd name="connsiteY29" fmla="*/ 143675 h 220319"/>
              <a:gd name="connsiteX30" fmla="*/ 48869 w 78054"/>
              <a:gd name="connsiteY30" fmla="*/ 132041 h 220319"/>
              <a:gd name="connsiteX31" fmla="*/ 53568 w 78054"/>
              <a:gd name="connsiteY31" fmla="*/ 121716 h 220319"/>
              <a:gd name="connsiteX32" fmla="*/ 56832 w 78054"/>
              <a:gd name="connsiteY32" fmla="*/ 115671 h 220319"/>
              <a:gd name="connsiteX33" fmla="*/ 58851 w 78054"/>
              <a:gd name="connsiteY33" fmla="*/ 113042 h 220319"/>
              <a:gd name="connsiteX34" fmla="*/ 61011 w 78054"/>
              <a:gd name="connsiteY34" fmla="*/ 111734 h 220319"/>
              <a:gd name="connsiteX35" fmla="*/ 61366 w 78054"/>
              <a:gd name="connsiteY35" fmla="*/ 113474 h 220319"/>
              <a:gd name="connsiteX36" fmla="*/ 60185 w 78054"/>
              <a:gd name="connsiteY36" fmla="*/ 118579 h 220319"/>
              <a:gd name="connsiteX37" fmla="*/ 56832 w 78054"/>
              <a:gd name="connsiteY37" fmla="*/ 127330 h 220319"/>
              <a:gd name="connsiteX38" fmla="*/ 53899 w 78054"/>
              <a:gd name="connsiteY38" fmla="*/ 135839 h 220319"/>
              <a:gd name="connsiteX39" fmla="*/ 51549 w 78054"/>
              <a:gd name="connsiteY39" fmla="*/ 145631 h 220319"/>
              <a:gd name="connsiteX40" fmla="*/ 49593 w 78054"/>
              <a:gd name="connsiteY40" fmla="*/ 155308 h 220319"/>
              <a:gd name="connsiteX41" fmla="*/ 47497 w 78054"/>
              <a:gd name="connsiteY41" fmla="*/ 166903 h 220319"/>
              <a:gd name="connsiteX42" fmla="*/ 45453 w 78054"/>
              <a:gd name="connsiteY42" fmla="*/ 179362 h 220319"/>
              <a:gd name="connsiteX43" fmla="*/ 41122 w 78054"/>
              <a:gd name="connsiteY43" fmla="*/ 209397 h 220319"/>
              <a:gd name="connsiteX44" fmla="*/ 38239 w 78054"/>
              <a:gd name="connsiteY44" fmla="*/ 214033 h 220319"/>
              <a:gd name="connsiteX45" fmla="*/ 32359 w 78054"/>
              <a:gd name="connsiteY45" fmla="*/ 219265 h 220319"/>
              <a:gd name="connsiteX46" fmla="*/ 26530 w 78054"/>
              <a:gd name="connsiteY46" fmla="*/ 220319 h 220319"/>
              <a:gd name="connsiteX47" fmla="*/ 21437 w 78054"/>
              <a:gd name="connsiteY47" fmla="*/ 217449 h 220319"/>
              <a:gd name="connsiteX48" fmla="*/ 18719 w 78054"/>
              <a:gd name="connsiteY48" fmla="*/ 211620 h 220319"/>
              <a:gd name="connsiteX49" fmla="*/ 18694 w 78054"/>
              <a:gd name="connsiteY49" fmla="*/ 195732 h 220319"/>
              <a:gd name="connsiteX50" fmla="*/ 20396 w 78054"/>
              <a:gd name="connsiteY50" fmla="*/ 180314 h 220319"/>
              <a:gd name="connsiteX51" fmla="*/ 22453 w 78054"/>
              <a:gd name="connsiteY51" fmla="*/ 163322 h 220319"/>
              <a:gd name="connsiteX52" fmla="*/ 25603 w 78054"/>
              <a:gd name="connsiteY52" fmla="*/ 140779 h 220319"/>
              <a:gd name="connsiteX53" fmla="*/ 29400 w 78054"/>
              <a:gd name="connsiteY53" fmla="*/ 118579 h 220319"/>
              <a:gd name="connsiteX54" fmla="*/ 33045 w 78054"/>
              <a:gd name="connsiteY54" fmla="*/ 102565 h 220319"/>
              <a:gd name="connsiteX55" fmla="*/ 40335 w 78054"/>
              <a:gd name="connsiteY55" fmla="*/ 78003 h 220319"/>
              <a:gd name="connsiteX56" fmla="*/ 45554 w 78054"/>
              <a:gd name="connsiteY56" fmla="*/ 52870 h 220319"/>
              <a:gd name="connsiteX57" fmla="*/ 47104 w 78054"/>
              <a:gd name="connsiteY57" fmla="*/ 43395 h 22031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Lst>
            <a:rect l="l" t="t" r="r" b="b"/>
            <a:pathLst>
              <a:path w="78054" h="220319">
                <a:moveTo>
                  <a:pt x="47104" y="43395"/>
                </a:moveTo>
                <a:cubicBezTo>
                  <a:pt x="47104" y="43395"/>
                  <a:pt x="33019" y="54470"/>
                  <a:pt x="32308" y="55041"/>
                </a:cubicBezTo>
                <a:cubicBezTo>
                  <a:pt x="31660" y="55575"/>
                  <a:pt x="29540" y="57493"/>
                  <a:pt x="23786" y="57480"/>
                </a:cubicBezTo>
                <a:cubicBezTo>
                  <a:pt x="18033" y="57467"/>
                  <a:pt x="13093" y="55638"/>
                  <a:pt x="7810" y="52298"/>
                </a:cubicBezTo>
                <a:cubicBezTo>
                  <a:pt x="2502" y="48958"/>
                  <a:pt x="1193" y="46431"/>
                  <a:pt x="0" y="44018"/>
                </a:cubicBezTo>
                <a:cubicBezTo>
                  <a:pt x="-1168" y="41605"/>
                  <a:pt x="-51" y="37350"/>
                  <a:pt x="2349" y="35191"/>
                </a:cubicBezTo>
                <a:cubicBezTo>
                  <a:pt x="4724" y="33032"/>
                  <a:pt x="5080" y="32588"/>
                  <a:pt x="5397" y="32347"/>
                </a:cubicBezTo>
                <a:cubicBezTo>
                  <a:pt x="5715" y="32118"/>
                  <a:pt x="10680" y="29514"/>
                  <a:pt x="11671" y="29044"/>
                </a:cubicBezTo>
                <a:cubicBezTo>
                  <a:pt x="12674" y="28575"/>
                  <a:pt x="16268" y="26644"/>
                  <a:pt x="17462" y="26009"/>
                </a:cubicBezTo>
                <a:cubicBezTo>
                  <a:pt x="18694" y="25362"/>
                  <a:pt x="27787" y="20307"/>
                  <a:pt x="28714" y="19786"/>
                </a:cubicBezTo>
                <a:cubicBezTo>
                  <a:pt x="29641" y="19253"/>
                  <a:pt x="36347" y="15214"/>
                  <a:pt x="37045" y="14820"/>
                </a:cubicBezTo>
                <a:cubicBezTo>
                  <a:pt x="37782" y="14414"/>
                  <a:pt x="46088" y="9613"/>
                  <a:pt x="47078" y="9093"/>
                </a:cubicBezTo>
                <a:cubicBezTo>
                  <a:pt x="48094" y="8585"/>
                  <a:pt x="55448" y="4330"/>
                  <a:pt x="55588" y="4254"/>
                </a:cubicBezTo>
                <a:cubicBezTo>
                  <a:pt x="55715" y="4191"/>
                  <a:pt x="57366" y="3060"/>
                  <a:pt x="57721" y="2908"/>
                </a:cubicBezTo>
                <a:cubicBezTo>
                  <a:pt x="58089" y="2743"/>
                  <a:pt x="62433" y="0"/>
                  <a:pt x="65633" y="0"/>
                </a:cubicBezTo>
                <a:cubicBezTo>
                  <a:pt x="68871" y="0"/>
                  <a:pt x="70536" y="-63"/>
                  <a:pt x="71920" y="876"/>
                </a:cubicBezTo>
                <a:cubicBezTo>
                  <a:pt x="73342" y="1790"/>
                  <a:pt x="74459" y="2959"/>
                  <a:pt x="74638" y="3060"/>
                </a:cubicBezTo>
                <a:cubicBezTo>
                  <a:pt x="74803" y="3162"/>
                  <a:pt x="76403" y="4876"/>
                  <a:pt x="76555" y="5270"/>
                </a:cubicBezTo>
                <a:cubicBezTo>
                  <a:pt x="76758" y="5651"/>
                  <a:pt x="78105" y="7416"/>
                  <a:pt x="78054" y="9690"/>
                </a:cubicBezTo>
                <a:cubicBezTo>
                  <a:pt x="78016" y="11925"/>
                  <a:pt x="76987" y="13995"/>
                  <a:pt x="75933" y="15405"/>
                </a:cubicBezTo>
                <a:cubicBezTo>
                  <a:pt x="74879" y="16814"/>
                  <a:pt x="73812" y="18148"/>
                  <a:pt x="73304" y="18745"/>
                </a:cubicBezTo>
                <a:cubicBezTo>
                  <a:pt x="72808" y="19329"/>
                  <a:pt x="66687" y="25590"/>
                  <a:pt x="65608" y="26619"/>
                </a:cubicBezTo>
                <a:cubicBezTo>
                  <a:pt x="64541" y="27597"/>
                  <a:pt x="62217" y="29603"/>
                  <a:pt x="61200" y="30569"/>
                </a:cubicBezTo>
                <a:cubicBezTo>
                  <a:pt x="60134" y="31572"/>
                  <a:pt x="57657" y="33591"/>
                  <a:pt x="57657" y="33591"/>
                </a:cubicBezTo>
                <a:cubicBezTo>
                  <a:pt x="57657" y="33591"/>
                  <a:pt x="55943" y="39166"/>
                  <a:pt x="55219" y="42926"/>
                </a:cubicBezTo>
                <a:cubicBezTo>
                  <a:pt x="54520" y="46685"/>
                  <a:pt x="52857" y="56172"/>
                  <a:pt x="52438" y="58559"/>
                </a:cubicBezTo>
                <a:cubicBezTo>
                  <a:pt x="52044" y="60922"/>
                  <a:pt x="49923" y="76746"/>
                  <a:pt x="49720" y="79286"/>
                </a:cubicBezTo>
                <a:cubicBezTo>
                  <a:pt x="49517" y="81851"/>
                  <a:pt x="48056" y="95288"/>
                  <a:pt x="47841" y="97663"/>
                </a:cubicBezTo>
                <a:cubicBezTo>
                  <a:pt x="47612" y="100025"/>
                  <a:pt x="46443" y="114262"/>
                  <a:pt x="46291" y="115392"/>
                </a:cubicBezTo>
                <a:cubicBezTo>
                  <a:pt x="46151" y="116560"/>
                  <a:pt x="44233" y="143675"/>
                  <a:pt x="44233" y="143675"/>
                </a:cubicBezTo>
                <a:cubicBezTo>
                  <a:pt x="44233" y="143675"/>
                  <a:pt x="48399" y="133350"/>
                  <a:pt x="48869" y="132041"/>
                </a:cubicBezTo>
                <a:cubicBezTo>
                  <a:pt x="49352" y="130733"/>
                  <a:pt x="53060" y="122872"/>
                  <a:pt x="53568" y="121716"/>
                </a:cubicBezTo>
                <a:cubicBezTo>
                  <a:pt x="54102" y="120586"/>
                  <a:pt x="56565" y="116141"/>
                  <a:pt x="56832" y="115671"/>
                </a:cubicBezTo>
                <a:cubicBezTo>
                  <a:pt x="57137" y="115227"/>
                  <a:pt x="58115" y="113690"/>
                  <a:pt x="58851" y="113042"/>
                </a:cubicBezTo>
                <a:cubicBezTo>
                  <a:pt x="59601" y="112395"/>
                  <a:pt x="60731" y="111620"/>
                  <a:pt x="61011" y="111734"/>
                </a:cubicBezTo>
                <a:cubicBezTo>
                  <a:pt x="61264" y="111887"/>
                  <a:pt x="61404" y="112610"/>
                  <a:pt x="61366" y="113474"/>
                </a:cubicBezTo>
                <a:cubicBezTo>
                  <a:pt x="61264" y="114350"/>
                  <a:pt x="61162" y="116040"/>
                  <a:pt x="60185" y="118579"/>
                </a:cubicBezTo>
                <a:cubicBezTo>
                  <a:pt x="59181" y="121119"/>
                  <a:pt x="57098" y="126581"/>
                  <a:pt x="56832" y="127330"/>
                </a:cubicBezTo>
                <a:cubicBezTo>
                  <a:pt x="56540" y="128104"/>
                  <a:pt x="54584" y="133210"/>
                  <a:pt x="53899" y="135839"/>
                </a:cubicBezTo>
                <a:cubicBezTo>
                  <a:pt x="53175" y="138493"/>
                  <a:pt x="51739" y="144602"/>
                  <a:pt x="51549" y="145631"/>
                </a:cubicBezTo>
                <a:cubicBezTo>
                  <a:pt x="51345" y="146659"/>
                  <a:pt x="49885" y="153809"/>
                  <a:pt x="49593" y="155308"/>
                </a:cubicBezTo>
                <a:cubicBezTo>
                  <a:pt x="49301" y="156819"/>
                  <a:pt x="47676" y="165938"/>
                  <a:pt x="47497" y="166903"/>
                </a:cubicBezTo>
                <a:cubicBezTo>
                  <a:pt x="47345" y="167856"/>
                  <a:pt x="45681" y="178066"/>
                  <a:pt x="45453" y="179362"/>
                </a:cubicBezTo>
                <a:cubicBezTo>
                  <a:pt x="45249" y="180670"/>
                  <a:pt x="41122" y="209397"/>
                  <a:pt x="41122" y="209397"/>
                </a:cubicBezTo>
                <a:cubicBezTo>
                  <a:pt x="41122" y="209397"/>
                  <a:pt x="39598" y="212483"/>
                  <a:pt x="38239" y="214033"/>
                </a:cubicBezTo>
                <a:cubicBezTo>
                  <a:pt x="36880" y="215582"/>
                  <a:pt x="34937" y="218020"/>
                  <a:pt x="32359" y="219265"/>
                </a:cubicBezTo>
                <a:cubicBezTo>
                  <a:pt x="29781" y="220510"/>
                  <a:pt x="28650" y="220497"/>
                  <a:pt x="26530" y="220319"/>
                </a:cubicBezTo>
                <a:cubicBezTo>
                  <a:pt x="24447" y="220103"/>
                  <a:pt x="22897" y="218871"/>
                  <a:pt x="21437" y="217449"/>
                </a:cubicBezTo>
                <a:cubicBezTo>
                  <a:pt x="19977" y="216014"/>
                  <a:pt x="19050" y="213309"/>
                  <a:pt x="18719" y="211620"/>
                </a:cubicBezTo>
                <a:cubicBezTo>
                  <a:pt x="18427" y="209918"/>
                  <a:pt x="18592" y="196278"/>
                  <a:pt x="18694" y="195732"/>
                </a:cubicBezTo>
                <a:cubicBezTo>
                  <a:pt x="18719" y="195199"/>
                  <a:pt x="20319" y="181546"/>
                  <a:pt x="20396" y="180314"/>
                </a:cubicBezTo>
                <a:cubicBezTo>
                  <a:pt x="20510" y="179070"/>
                  <a:pt x="22390" y="164083"/>
                  <a:pt x="22453" y="163322"/>
                </a:cubicBezTo>
                <a:cubicBezTo>
                  <a:pt x="22517" y="162560"/>
                  <a:pt x="25374" y="142189"/>
                  <a:pt x="25603" y="140779"/>
                </a:cubicBezTo>
                <a:cubicBezTo>
                  <a:pt x="25831" y="139369"/>
                  <a:pt x="28791" y="121716"/>
                  <a:pt x="29400" y="118579"/>
                </a:cubicBezTo>
                <a:cubicBezTo>
                  <a:pt x="30035" y="115443"/>
                  <a:pt x="32524" y="104635"/>
                  <a:pt x="33045" y="102565"/>
                </a:cubicBezTo>
                <a:cubicBezTo>
                  <a:pt x="33578" y="100495"/>
                  <a:pt x="38925" y="84785"/>
                  <a:pt x="40335" y="78003"/>
                </a:cubicBezTo>
                <a:cubicBezTo>
                  <a:pt x="41706" y="71221"/>
                  <a:pt x="45084" y="55499"/>
                  <a:pt x="45554" y="52870"/>
                </a:cubicBezTo>
                <a:cubicBezTo>
                  <a:pt x="46011" y="50241"/>
                  <a:pt x="47104" y="43395"/>
                  <a:pt x="47104" y="43395"/>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1415256" y="1965958"/>
            <a:ext cx="121233" cy="100469"/>
          </a:xfrm>
          <a:custGeom>
            <a:avLst/>
            <a:gdLst>
              <a:gd name="connsiteX0" fmla="*/ 26327 w 121233"/>
              <a:gd name="connsiteY0" fmla="*/ 46469 h 100469"/>
              <a:gd name="connsiteX1" fmla="*/ 27546 w 121233"/>
              <a:gd name="connsiteY1" fmla="*/ 23380 h 100469"/>
              <a:gd name="connsiteX2" fmla="*/ 26898 w 121233"/>
              <a:gd name="connsiteY2" fmla="*/ 21196 h 100469"/>
              <a:gd name="connsiteX3" fmla="*/ 25348 w 121233"/>
              <a:gd name="connsiteY3" fmla="*/ 21183 h 100469"/>
              <a:gd name="connsiteX4" fmla="*/ 16662 w 121233"/>
              <a:gd name="connsiteY4" fmla="*/ 42379 h 100469"/>
              <a:gd name="connsiteX5" fmla="*/ 11303 w 121233"/>
              <a:gd name="connsiteY5" fmla="*/ 53746 h 100469"/>
              <a:gd name="connsiteX6" fmla="*/ 9359 w 121233"/>
              <a:gd name="connsiteY6" fmla="*/ 56565 h 100469"/>
              <a:gd name="connsiteX7" fmla="*/ 4864 w 121233"/>
              <a:gd name="connsiteY7" fmla="*/ 62890 h 100469"/>
              <a:gd name="connsiteX8" fmla="*/ 1358 w 121233"/>
              <a:gd name="connsiteY8" fmla="*/ 69989 h 100469"/>
              <a:gd name="connsiteX9" fmla="*/ 0 w 121233"/>
              <a:gd name="connsiteY9" fmla="*/ 76898 h 100469"/>
              <a:gd name="connsiteX10" fmla="*/ 1117 w 121233"/>
              <a:gd name="connsiteY10" fmla="*/ 84035 h 100469"/>
              <a:gd name="connsiteX11" fmla="*/ 3581 w 121233"/>
              <a:gd name="connsiteY11" fmla="*/ 88760 h 100469"/>
              <a:gd name="connsiteX12" fmla="*/ 6350 w 121233"/>
              <a:gd name="connsiteY12" fmla="*/ 91567 h 100469"/>
              <a:gd name="connsiteX13" fmla="*/ 11607 w 121233"/>
              <a:gd name="connsiteY13" fmla="*/ 89865 h 100469"/>
              <a:gd name="connsiteX14" fmla="*/ 16903 w 121233"/>
              <a:gd name="connsiteY14" fmla="*/ 81724 h 100469"/>
              <a:gd name="connsiteX15" fmla="*/ 21107 w 121233"/>
              <a:gd name="connsiteY15" fmla="*/ 71831 h 100469"/>
              <a:gd name="connsiteX16" fmla="*/ 23812 w 121233"/>
              <a:gd name="connsiteY16" fmla="*/ 61125 h 100469"/>
              <a:gd name="connsiteX17" fmla="*/ 24256 w 121233"/>
              <a:gd name="connsiteY17" fmla="*/ 56807 h 100469"/>
              <a:gd name="connsiteX18" fmla="*/ 28854 w 121233"/>
              <a:gd name="connsiteY18" fmla="*/ 53949 h 100469"/>
              <a:gd name="connsiteX19" fmla="*/ 35623 w 121233"/>
              <a:gd name="connsiteY19" fmla="*/ 49834 h 100469"/>
              <a:gd name="connsiteX20" fmla="*/ 43967 w 121233"/>
              <a:gd name="connsiteY20" fmla="*/ 45288 h 100469"/>
              <a:gd name="connsiteX21" fmla="*/ 55371 w 121233"/>
              <a:gd name="connsiteY21" fmla="*/ 40043 h 100469"/>
              <a:gd name="connsiteX22" fmla="*/ 65278 w 121233"/>
              <a:gd name="connsiteY22" fmla="*/ 36537 h 100469"/>
              <a:gd name="connsiteX23" fmla="*/ 74865 w 121233"/>
              <a:gd name="connsiteY23" fmla="*/ 33045 h 100469"/>
              <a:gd name="connsiteX24" fmla="*/ 82677 w 121233"/>
              <a:gd name="connsiteY24" fmla="*/ 32232 h 100469"/>
              <a:gd name="connsiteX25" fmla="*/ 84264 w 121233"/>
              <a:gd name="connsiteY25" fmla="*/ 35356 h 100469"/>
              <a:gd name="connsiteX26" fmla="*/ 76860 w 121233"/>
              <a:gd name="connsiteY26" fmla="*/ 42837 h 100469"/>
              <a:gd name="connsiteX27" fmla="*/ 69494 w 121233"/>
              <a:gd name="connsiteY27" fmla="*/ 50177 h 100469"/>
              <a:gd name="connsiteX28" fmla="*/ 62433 w 121233"/>
              <a:gd name="connsiteY28" fmla="*/ 57264 h 100469"/>
              <a:gd name="connsiteX29" fmla="*/ 53758 w 121233"/>
              <a:gd name="connsiteY29" fmla="*/ 66052 h 100469"/>
              <a:gd name="connsiteX30" fmla="*/ 45745 w 121233"/>
              <a:gd name="connsiteY30" fmla="*/ 73850 h 100469"/>
              <a:gd name="connsiteX31" fmla="*/ 37934 w 121233"/>
              <a:gd name="connsiteY31" fmla="*/ 82550 h 100469"/>
              <a:gd name="connsiteX32" fmla="*/ 33121 w 121233"/>
              <a:gd name="connsiteY32" fmla="*/ 92786 h 100469"/>
              <a:gd name="connsiteX33" fmla="*/ 36893 w 121233"/>
              <a:gd name="connsiteY33" fmla="*/ 99529 h 100469"/>
              <a:gd name="connsiteX34" fmla="*/ 41693 w 121233"/>
              <a:gd name="connsiteY34" fmla="*/ 100469 h 100469"/>
              <a:gd name="connsiteX35" fmla="*/ 45884 w 121233"/>
              <a:gd name="connsiteY35" fmla="*/ 99936 h 100469"/>
              <a:gd name="connsiteX36" fmla="*/ 51841 w 121233"/>
              <a:gd name="connsiteY36" fmla="*/ 96875 h 100469"/>
              <a:gd name="connsiteX37" fmla="*/ 56146 w 121233"/>
              <a:gd name="connsiteY37" fmla="*/ 94221 h 100469"/>
              <a:gd name="connsiteX38" fmla="*/ 60502 w 121233"/>
              <a:gd name="connsiteY38" fmla="*/ 91198 h 100469"/>
              <a:gd name="connsiteX39" fmla="*/ 63944 w 121233"/>
              <a:gd name="connsiteY39" fmla="*/ 88188 h 100469"/>
              <a:gd name="connsiteX40" fmla="*/ 67919 w 121233"/>
              <a:gd name="connsiteY40" fmla="*/ 84035 h 100469"/>
              <a:gd name="connsiteX41" fmla="*/ 67526 w 121233"/>
              <a:gd name="connsiteY41" fmla="*/ 78358 h 100469"/>
              <a:gd name="connsiteX42" fmla="*/ 66040 w 121233"/>
              <a:gd name="connsiteY42" fmla="*/ 74269 h 100469"/>
              <a:gd name="connsiteX43" fmla="*/ 64058 w 121233"/>
              <a:gd name="connsiteY43" fmla="*/ 73520 h 100469"/>
              <a:gd name="connsiteX44" fmla="*/ 63651 w 121233"/>
              <a:gd name="connsiteY44" fmla="*/ 73685 h 100469"/>
              <a:gd name="connsiteX45" fmla="*/ 62991 w 121233"/>
              <a:gd name="connsiteY45" fmla="*/ 73685 h 100469"/>
              <a:gd name="connsiteX46" fmla="*/ 58915 w 121233"/>
              <a:gd name="connsiteY46" fmla="*/ 77368 h 100469"/>
              <a:gd name="connsiteX47" fmla="*/ 54812 w 121233"/>
              <a:gd name="connsiteY47" fmla="*/ 77635 h 100469"/>
              <a:gd name="connsiteX48" fmla="*/ 52437 w 121233"/>
              <a:gd name="connsiteY48" fmla="*/ 74142 h 100469"/>
              <a:gd name="connsiteX49" fmla="*/ 54088 w 121233"/>
              <a:gd name="connsiteY49" fmla="*/ 70002 h 100469"/>
              <a:gd name="connsiteX50" fmla="*/ 59473 w 121233"/>
              <a:gd name="connsiteY50" fmla="*/ 63804 h 100469"/>
              <a:gd name="connsiteX51" fmla="*/ 65430 w 121233"/>
              <a:gd name="connsiteY51" fmla="*/ 58890 h 100469"/>
              <a:gd name="connsiteX52" fmla="*/ 72846 w 121233"/>
              <a:gd name="connsiteY52" fmla="*/ 53708 h 100469"/>
              <a:gd name="connsiteX53" fmla="*/ 81153 w 121233"/>
              <a:gd name="connsiteY53" fmla="*/ 47942 h 100469"/>
              <a:gd name="connsiteX54" fmla="*/ 90284 w 121233"/>
              <a:gd name="connsiteY54" fmla="*/ 41516 h 100469"/>
              <a:gd name="connsiteX55" fmla="*/ 98818 w 121233"/>
              <a:gd name="connsiteY55" fmla="*/ 35191 h 100469"/>
              <a:gd name="connsiteX56" fmla="*/ 108749 w 121233"/>
              <a:gd name="connsiteY56" fmla="*/ 27419 h 100469"/>
              <a:gd name="connsiteX57" fmla="*/ 116433 w 121233"/>
              <a:gd name="connsiteY57" fmla="*/ 20599 h 100469"/>
              <a:gd name="connsiteX58" fmla="*/ 121233 w 121233"/>
              <a:gd name="connsiteY58" fmla="*/ 13385 h 100469"/>
              <a:gd name="connsiteX59" fmla="*/ 120763 w 121233"/>
              <a:gd name="connsiteY59" fmla="*/ 6019 h 100469"/>
              <a:gd name="connsiteX60" fmla="*/ 116090 w 121233"/>
              <a:gd name="connsiteY60" fmla="*/ 533 h 100469"/>
              <a:gd name="connsiteX61" fmla="*/ 110476 w 121233"/>
              <a:gd name="connsiteY61" fmla="*/ 0 h 100469"/>
              <a:gd name="connsiteX62" fmla="*/ 103263 w 121233"/>
              <a:gd name="connsiteY62" fmla="*/ 2247 h 100469"/>
              <a:gd name="connsiteX63" fmla="*/ 93484 w 121233"/>
              <a:gd name="connsiteY63" fmla="*/ 8851 h 100469"/>
              <a:gd name="connsiteX64" fmla="*/ 83680 w 121233"/>
              <a:gd name="connsiteY64" fmla="*/ 15544 h 100469"/>
              <a:gd name="connsiteX65" fmla="*/ 75209 w 121233"/>
              <a:gd name="connsiteY65" fmla="*/ 21323 h 100469"/>
              <a:gd name="connsiteX66" fmla="*/ 66852 w 121233"/>
              <a:gd name="connsiteY66" fmla="*/ 26822 h 100469"/>
              <a:gd name="connsiteX67" fmla="*/ 58990 w 121233"/>
              <a:gd name="connsiteY67" fmla="*/ 31686 h 100469"/>
              <a:gd name="connsiteX68" fmla="*/ 52107 w 121233"/>
              <a:gd name="connsiteY68" fmla="*/ 35293 h 100469"/>
              <a:gd name="connsiteX69" fmla="*/ 44729 w 121233"/>
              <a:gd name="connsiteY69" fmla="*/ 38354 h 100469"/>
              <a:gd name="connsiteX70" fmla="*/ 35724 w 121233"/>
              <a:gd name="connsiteY70" fmla="*/ 42329 h 100469"/>
              <a:gd name="connsiteX71" fmla="*/ 28740 w 121233"/>
              <a:gd name="connsiteY71" fmla="*/ 45364 h 100469"/>
              <a:gd name="connsiteX72" fmla="*/ 26327 w 121233"/>
              <a:gd name="connsiteY72" fmla="*/ 46469 h 10046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 ang="63">
                <a:pos x="connsiteX63" y="connsiteY63"/>
              </a:cxn>
              <a:cxn ang="64">
                <a:pos x="connsiteX64" y="connsiteY64"/>
              </a:cxn>
              <a:cxn ang="65">
                <a:pos x="connsiteX65" y="connsiteY65"/>
              </a:cxn>
              <a:cxn ang="66">
                <a:pos x="connsiteX66" y="connsiteY66"/>
              </a:cxn>
              <a:cxn ang="67">
                <a:pos x="connsiteX67" y="connsiteY67"/>
              </a:cxn>
              <a:cxn ang="68">
                <a:pos x="connsiteX68" y="connsiteY68"/>
              </a:cxn>
              <a:cxn ang="69">
                <a:pos x="connsiteX69" y="connsiteY69"/>
              </a:cxn>
              <a:cxn ang="70">
                <a:pos x="connsiteX70" y="connsiteY70"/>
              </a:cxn>
              <a:cxn ang="71">
                <a:pos x="connsiteX71" y="connsiteY71"/>
              </a:cxn>
              <a:cxn ang="72">
                <a:pos x="connsiteX72" y="connsiteY72"/>
              </a:cxn>
            </a:cxnLst>
            <a:rect l="l" t="t" r="r" b="b"/>
            <a:pathLst>
              <a:path w="121233" h="100469">
                <a:moveTo>
                  <a:pt x="26327" y="46469"/>
                </a:moveTo>
                <a:lnTo>
                  <a:pt x="27546" y="23380"/>
                </a:lnTo>
                <a:cubicBezTo>
                  <a:pt x="27546" y="23380"/>
                  <a:pt x="27457" y="21971"/>
                  <a:pt x="26898" y="21196"/>
                </a:cubicBezTo>
                <a:cubicBezTo>
                  <a:pt x="26365" y="20434"/>
                  <a:pt x="25907" y="20129"/>
                  <a:pt x="25348" y="21183"/>
                </a:cubicBezTo>
                <a:cubicBezTo>
                  <a:pt x="24815" y="22237"/>
                  <a:pt x="17792" y="39916"/>
                  <a:pt x="16662" y="42379"/>
                </a:cubicBezTo>
                <a:cubicBezTo>
                  <a:pt x="15544" y="44830"/>
                  <a:pt x="12141" y="52489"/>
                  <a:pt x="11303" y="53746"/>
                </a:cubicBezTo>
                <a:cubicBezTo>
                  <a:pt x="10515" y="55003"/>
                  <a:pt x="10045" y="55930"/>
                  <a:pt x="9359" y="56565"/>
                </a:cubicBezTo>
                <a:cubicBezTo>
                  <a:pt x="8661" y="57213"/>
                  <a:pt x="5321" y="62065"/>
                  <a:pt x="4864" y="62890"/>
                </a:cubicBezTo>
                <a:cubicBezTo>
                  <a:pt x="4368" y="63728"/>
                  <a:pt x="1917" y="67957"/>
                  <a:pt x="1358" y="69989"/>
                </a:cubicBezTo>
                <a:cubicBezTo>
                  <a:pt x="710" y="72034"/>
                  <a:pt x="127" y="72707"/>
                  <a:pt x="0" y="76898"/>
                </a:cubicBezTo>
                <a:cubicBezTo>
                  <a:pt x="-178" y="81064"/>
                  <a:pt x="710" y="83248"/>
                  <a:pt x="1117" y="84035"/>
                </a:cubicBezTo>
                <a:cubicBezTo>
                  <a:pt x="1561" y="84823"/>
                  <a:pt x="3250" y="88328"/>
                  <a:pt x="3581" y="88760"/>
                </a:cubicBezTo>
                <a:cubicBezTo>
                  <a:pt x="3885" y="89192"/>
                  <a:pt x="5067" y="91211"/>
                  <a:pt x="6350" y="91567"/>
                </a:cubicBezTo>
                <a:cubicBezTo>
                  <a:pt x="7594" y="91960"/>
                  <a:pt x="9753" y="92113"/>
                  <a:pt x="11607" y="89865"/>
                </a:cubicBezTo>
                <a:cubicBezTo>
                  <a:pt x="13461" y="87579"/>
                  <a:pt x="15608" y="84429"/>
                  <a:pt x="16903" y="81724"/>
                </a:cubicBezTo>
                <a:cubicBezTo>
                  <a:pt x="18186" y="79032"/>
                  <a:pt x="20104" y="74765"/>
                  <a:pt x="21107" y="71831"/>
                </a:cubicBezTo>
                <a:cubicBezTo>
                  <a:pt x="22097" y="68922"/>
                  <a:pt x="23215" y="64554"/>
                  <a:pt x="23812" y="61125"/>
                </a:cubicBezTo>
                <a:cubicBezTo>
                  <a:pt x="24345" y="57734"/>
                  <a:pt x="24256" y="56807"/>
                  <a:pt x="24256" y="56807"/>
                </a:cubicBezTo>
                <a:cubicBezTo>
                  <a:pt x="24256" y="56807"/>
                  <a:pt x="27851" y="54533"/>
                  <a:pt x="28854" y="53949"/>
                </a:cubicBezTo>
                <a:cubicBezTo>
                  <a:pt x="29832" y="53352"/>
                  <a:pt x="33781" y="50901"/>
                  <a:pt x="35623" y="49834"/>
                </a:cubicBezTo>
                <a:cubicBezTo>
                  <a:pt x="37477" y="48767"/>
                  <a:pt x="43268" y="45605"/>
                  <a:pt x="43967" y="45288"/>
                </a:cubicBezTo>
                <a:cubicBezTo>
                  <a:pt x="44729" y="44983"/>
                  <a:pt x="53682" y="40614"/>
                  <a:pt x="55371" y="40043"/>
                </a:cubicBezTo>
                <a:cubicBezTo>
                  <a:pt x="57112" y="39471"/>
                  <a:pt x="63486" y="37147"/>
                  <a:pt x="65278" y="36537"/>
                </a:cubicBezTo>
                <a:cubicBezTo>
                  <a:pt x="67055" y="35941"/>
                  <a:pt x="74536" y="33083"/>
                  <a:pt x="74865" y="33045"/>
                </a:cubicBezTo>
                <a:cubicBezTo>
                  <a:pt x="75209" y="33007"/>
                  <a:pt x="81318" y="32105"/>
                  <a:pt x="82677" y="32232"/>
                </a:cubicBezTo>
                <a:cubicBezTo>
                  <a:pt x="84073" y="32372"/>
                  <a:pt x="86512" y="33109"/>
                  <a:pt x="84264" y="35356"/>
                </a:cubicBezTo>
                <a:cubicBezTo>
                  <a:pt x="82054" y="37604"/>
                  <a:pt x="77787" y="41897"/>
                  <a:pt x="76860" y="42837"/>
                </a:cubicBezTo>
                <a:cubicBezTo>
                  <a:pt x="75920" y="43789"/>
                  <a:pt x="70345" y="49301"/>
                  <a:pt x="69494" y="50177"/>
                </a:cubicBezTo>
                <a:cubicBezTo>
                  <a:pt x="68681" y="51041"/>
                  <a:pt x="62991" y="56692"/>
                  <a:pt x="62433" y="57264"/>
                </a:cubicBezTo>
                <a:cubicBezTo>
                  <a:pt x="61861" y="57823"/>
                  <a:pt x="54622" y="65189"/>
                  <a:pt x="53758" y="66052"/>
                </a:cubicBezTo>
                <a:cubicBezTo>
                  <a:pt x="52869" y="66903"/>
                  <a:pt x="46697" y="72948"/>
                  <a:pt x="45745" y="73850"/>
                </a:cubicBezTo>
                <a:cubicBezTo>
                  <a:pt x="44868" y="74714"/>
                  <a:pt x="40157" y="79425"/>
                  <a:pt x="37934" y="82550"/>
                </a:cubicBezTo>
                <a:cubicBezTo>
                  <a:pt x="35762" y="85674"/>
                  <a:pt x="33248" y="89331"/>
                  <a:pt x="33121" y="92786"/>
                </a:cubicBezTo>
                <a:cubicBezTo>
                  <a:pt x="33007" y="96253"/>
                  <a:pt x="35014" y="98780"/>
                  <a:pt x="36893" y="99529"/>
                </a:cubicBezTo>
                <a:cubicBezTo>
                  <a:pt x="38747" y="100304"/>
                  <a:pt x="40296" y="100457"/>
                  <a:pt x="41693" y="100469"/>
                </a:cubicBezTo>
                <a:cubicBezTo>
                  <a:pt x="43065" y="100469"/>
                  <a:pt x="45224" y="100202"/>
                  <a:pt x="45884" y="99936"/>
                </a:cubicBezTo>
                <a:cubicBezTo>
                  <a:pt x="46519" y="99669"/>
                  <a:pt x="51079" y="97282"/>
                  <a:pt x="51841" y="96875"/>
                </a:cubicBezTo>
                <a:cubicBezTo>
                  <a:pt x="52565" y="96481"/>
                  <a:pt x="55651" y="94551"/>
                  <a:pt x="56146" y="94221"/>
                </a:cubicBezTo>
                <a:cubicBezTo>
                  <a:pt x="56667" y="93916"/>
                  <a:pt x="60083" y="91567"/>
                  <a:pt x="60502" y="91198"/>
                </a:cubicBezTo>
                <a:cubicBezTo>
                  <a:pt x="60972" y="90817"/>
                  <a:pt x="63525" y="88658"/>
                  <a:pt x="63944" y="88188"/>
                </a:cubicBezTo>
                <a:cubicBezTo>
                  <a:pt x="64413" y="87731"/>
                  <a:pt x="67856" y="84099"/>
                  <a:pt x="67919" y="84035"/>
                </a:cubicBezTo>
                <a:cubicBezTo>
                  <a:pt x="67982" y="83985"/>
                  <a:pt x="68186" y="81572"/>
                  <a:pt x="67526" y="78358"/>
                </a:cubicBezTo>
                <a:cubicBezTo>
                  <a:pt x="66826" y="75145"/>
                  <a:pt x="66166" y="74307"/>
                  <a:pt x="66040" y="74269"/>
                </a:cubicBezTo>
                <a:cubicBezTo>
                  <a:pt x="65899" y="74231"/>
                  <a:pt x="64186" y="73507"/>
                  <a:pt x="64058" y="73520"/>
                </a:cubicBezTo>
                <a:cubicBezTo>
                  <a:pt x="63944" y="73533"/>
                  <a:pt x="63741" y="73660"/>
                  <a:pt x="63651" y="73685"/>
                </a:cubicBezTo>
                <a:cubicBezTo>
                  <a:pt x="63589" y="73698"/>
                  <a:pt x="63182" y="73660"/>
                  <a:pt x="62991" y="73685"/>
                </a:cubicBezTo>
                <a:cubicBezTo>
                  <a:pt x="62813" y="73710"/>
                  <a:pt x="59118" y="77241"/>
                  <a:pt x="58915" y="77368"/>
                </a:cubicBezTo>
                <a:cubicBezTo>
                  <a:pt x="58686" y="77482"/>
                  <a:pt x="56832" y="77876"/>
                  <a:pt x="54812" y="77635"/>
                </a:cubicBezTo>
                <a:cubicBezTo>
                  <a:pt x="52768" y="77393"/>
                  <a:pt x="52272" y="75374"/>
                  <a:pt x="52437" y="74142"/>
                </a:cubicBezTo>
                <a:cubicBezTo>
                  <a:pt x="52640" y="72910"/>
                  <a:pt x="52704" y="72008"/>
                  <a:pt x="54088" y="70002"/>
                </a:cubicBezTo>
                <a:cubicBezTo>
                  <a:pt x="55486" y="68008"/>
                  <a:pt x="57594" y="65493"/>
                  <a:pt x="59473" y="63804"/>
                </a:cubicBezTo>
                <a:cubicBezTo>
                  <a:pt x="61328" y="62115"/>
                  <a:pt x="64871" y="59258"/>
                  <a:pt x="65430" y="58890"/>
                </a:cubicBezTo>
                <a:cubicBezTo>
                  <a:pt x="66064" y="58483"/>
                  <a:pt x="71259" y="54711"/>
                  <a:pt x="72846" y="53708"/>
                </a:cubicBezTo>
                <a:cubicBezTo>
                  <a:pt x="74434" y="52705"/>
                  <a:pt x="80492" y="48386"/>
                  <a:pt x="81153" y="47942"/>
                </a:cubicBezTo>
                <a:cubicBezTo>
                  <a:pt x="81826" y="47510"/>
                  <a:pt x="89471" y="42113"/>
                  <a:pt x="90284" y="41516"/>
                </a:cubicBezTo>
                <a:cubicBezTo>
                  <a:pt x="91084" y="40944"/>
                  <a:pt x="97637" y="36080"/>
                  <a:pt x="98818" y="35191"/>
                </a:cubicBezTo>
                <a:cubicBezTo>
                  <a:pt x="99974" y="34302"/>
                  <a:pt x="107810" y="28244"/>
                  <a:pt x="108749" y="27419"/>
                </a:cubicBezTo>
                <a:cubicBezTo>
                  <a:pt x="109664" y="26568"/>
                  <a:pt x="114706" y="22402"/>
                  <a:pt x="116433" y="20599"/>
                </a:cubicBezTo>
                <a:cubicBezTo>
                  <a:pt x="118135" y="18757"/>
                  <a:pt x="120586" y="16052"/>
                  <a:pt x="121233" y="13385"/>
                </a:cubicBezTo>
                <a:cubicBezTo>
                  <a:pt x="121843" y="10693"/>
                  <a:pt x="122046" y="9093"/>
                  <a:pt x="120763" y="6019"/>
                </a:cubicBezTo>
                <a:cubicBezTo>
                  <a:pt x="119468" y="2959"/>
                  <a:pt x="116357" y="635"/>
                  <a:pt x="116090" y="533"/>
                </a:cubicBezTo>
                <a:cubicBezTo>
                  <a:pt x="115836" y="431"/>
                  <a:pt x="112788" y="-25"/>
                  <a:pt x="110476" y="0"/>
                </a:cubicBezTo>
                <a:cubicBezTo>
                  <a:pt x="108115" y="25"/>
                  <a:pt x="105943" y="635"/>
                  <a:pt x="103263" y="2247"/>
                </a:cubicBezTo>
                <a:cubicBezTo>
                  <a:pt x="100545" y="3886"/>
                  <a:pt x="95250" y="7734"/>
                  <a:pt x="93484" y="8851"/>
                </a:cubicBezTo>
                <a:cubicBezTo>
                  <a:pt x="91770" y="9956"/>
                  <a:pt x="84493" y="14935"/>
                  <a:pt x="83680" y="15544"/>
                </a:cubicBezTo>
                <a:cubicBezTo>
                  <a:pt x="82803" y="16154"/>
                  <a:pt x="76517" y="20409"/>
                  <a:pt x="75209" y="21323"/>
                </a:cubicBezTo>
                <a:cubicBezTo>
                  <a:pt x="73876" y="22212"/>
                  <a:pt x="68744" y="25552"/>
                  <a:pt x="66852" y="26822"/>
                </a:cubicBezTo>
                <a:cubicBezTo>
                  <a:pt x="64972" y="28105"/>
                  <a:pt x="60438" y="30784"/>
                  <a:pt x="58990" y="31686"/>
                </a:cubicBezTo>
                <a:cubicBezTo>
                  <a:pt x="57568" y="32613"/>
                  <a:pt x="53568" y="34747"/>
                  <a:pt x="52107" y="35293"/>
                </a:cubicBezTo>
                <a:cubicBezTo>
                  <a:pt x="50647" y="35839"/>
                  <a:pt x="45516" y="38036"/>
                  <a:pt x="44729" y="38354"/>
                </a:cubicBezTo>
                <a:cubicBezTo>
                  <a:pt x="43967" y="38671"/>
                  <a:pt x="36855" y="41871"/>
                  <a:pt x="35724" y="42329"/>
                </a:cubicBezTo>
                <a:cubicBezTo>
                  <a:pt x="34556" y="42773"/>
                  <a:pt x="29565" y="44996"/>
                  <a:pt x="28740" y="45364"/>
                </a:cubicBezTo>
                <a:cubicBezTo>
                  <a:pt x="27876" y="45745"/>
                  <a:pt x="26327" y="46469"/>
                  <a:pt x="26327" y="46469"/>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11400063" y="2078761"/>
            <a:ext cx="83477" cy="99974"/>
          </a:xfrm>
          <a:custGeom>
            <a:avLst/>
            <a:gdLst>
              <a:gd name="connsiteX0" fmla="*/ 56476 w 83477"/>
              <a:gd name="connsiteY0" fmla="*/ 51066 h 99974"/>
              <a:gd name="connsiteX1" fmla="*/ 50824 w 83477"/>
              <a:gd name="connsiteY1" fmla="*/ 59702 h 99974"/>
              <a:gd name="connsiteX2" fmla="*/ 45859 w 83477"/>
              <a:gd name="connsiteY2" fmla="*/ 67182 h 99974"/>
              <a:gd name="connsiteX3" fmla="*/ 40360 w 83477"/>
              <a:gd name="connsiteY3" fmla="*/ 74955 h 99974"/>
              <a:gd name="connsiteX4" fmla="*/ 35204 w 83477"/>
              <a:gd name="connsiteY4" fmla="*/ 81826 h 99974"/>
              <a:gd name="connsiteX5" fmla="*/ 28523 w 83477"/>
              <a:gd name="connsiteY5" fmla="*/ 89865 h 99974"/>
              <a:gd name="connsiteX6" fmla="*/ 23723 w 83477"/>
              <a:gd name="connsiteY6" fmla="*/ 94703 h 99974"/>
              <a:gd name="connsiteX7" fmla="*/ 19786 w 83477"/>
              <a:gd name="connsiteY7" fmla="*/ 97472 h 99974"/>
              <a:gd name="connsiteX8" fmla="*/ 14058 w 83477"/>
              <a:gd name="connsiteY8" fmla="*/ 99974 h 99974"/>
              <a:gd name="connsiteX9" fmla="*/ 7175 w 83477"/>
              <a:gd name="connsiteY9" fmla="*/ 99910 h 99974"/>
              <a:gd name="connsiteX10" fmla="*/ 1130 w 83477"/>
              <a:gd name="connsiteY10" fmla="*/ 98831 h 99974"/>
              <a:gd name="connsiteX11" fmla="*/ 0 w 83477"/>
              <a:gd name="connsiteY11" fmla="*/ 95338 h 99974"/>
              <a:gd name="connsiteX12" fmla="*/ 3644 w 83477"/>
              <a:gd name="connsiteY12" fmla="*/ 91198 h 99974"/>
              <a:gd name="connsiteX13" fmla="*/ 7733 w 83477"/>
              <a:gd name="connsiteY13" fmla="*/ 88366 h 99974"/>
              <a:gd name="connsiteX14" fmla="*/ 15188 w 83477"/>
              <a:gd name="connsiteY14" fmla="*/ 82333 h 99974"/>
              <a:gd name="connsiteX15" fmla="*/ 22059 w 83477"/>
              <a:gd name="connsiteY15" fmla="*/ 76555 h 99974"/>
              <a:gd name="connsiteX16" fmla="*/ 29679 w 83477"/>
              <a:gd name="connsiteY16" fmla="*/ 68567 h 99974"/>
              <a:gd name="connsiteX17" fmla="*/ 39051 w 83477"/>
              <a:gd name="connsiteY17" fmla="*/ 58851 h 99974"/>
              <a:gd name="connsiteX18" fmla="*/ 41719 w 83477"/>
              <a:gd name="connsiteY18" fmla="*/ 56057 h 99974"/>
              <a:gd name="connsiteX19" fmla="*/ 46163 w 83477"/>
              <a:gd name="connsiteY19" fmla="*/ 49745 h 99974"/>
              <a:gd name="connsiteX20" fmla="*/ 53771 w 83477"/>
              <a:gd name="connsiteY20" fmla="*/ 38747 h 99974"/>
              <a:gd name="connsiteX21" fmla="*/ 58775 w 83477"/>
              <a:gd name="connsiteY21" fmla="*/ 29629 h 99974"/>
              <a:gd name="connsiteX22" fmla="*/ 55702 w 83477"/>
              <a:gd name="connsiteY22" fmla="*/ 26492 h 99974"/>
              <a:gd name="connsiteX23" fmla="*/ 45198 w 83477"/>
              <a:gd name="connsiteY23" fmla="*/ 27152 h 99974"/>
              <a:gd name="connsiteX24" fmla="*/ 35737 w 83477"/>
              <a:gd name="connsiteY24" fmla="*/ 27368 h 99974"/>
              <a:gd name="connsiteX25" fmla="*/ 27990 w 83477"/>
              <a:gd name="connsiteY25" fmla="*/ 21640 h 99974"/>
              <a:gd name="connsiteX26" fmla="*/ 26098 w 83477"/>
              <a:gd name="connsiteY26" fmla="*/ 9969 h 99974"/>
              <a:gd name="connsiteX27" fmla="*/ 27698 w 83477"/>
              <a:gd name="connsiteY27" fmla="*/ 9194 h 99974"/>
              <a:gd name="connsiteX28" fmla="*/ 31991 w 83477"/>
              <a:gd name="connsiteY28" fmla="*/ 10490 h 99974"/>
              <a:gd name="connsiteX29" fmla="*/ 45401 w 83477"/>
              <a:gd name="connsiteY29" fmla="*/ 10236 h 99974"/>
              <a:gd name="connsiteX30" fmla="*/ 60972 w 83477"/>
              <a:gd name="connsiteY30" fmla="*/ 6718 h 99974"/>
              <a:gd name="connsiteX31" fmla="*/ 75539 w 83477"/>
              <a:gd name="connsiteY31" fmla="*/ 1346 h 99974"/>
              <a:gd name="connsiteX32" fmla="*/ 81356 w 83477"/>
              <a:gd name="connsiteY32" fmla="*/ 0 h 99974"/>
              <a:gd name="connsiteX33" fmla="*/ 83477 w 83477"/>
              <a:gd name="connsiteY33" fmla="*/ 4673 h 99974"/>
              <a:gd name="connsiteX34" fmla="*/ 82689 w 83477"/>
              <a:gd name="connsiteY34" fmla="*/ 9918 h 99974"/>
              <a:gd name="connsiteX35" fmla="*/ 80022 w 83477"/>
              <a:gd name="connsiteY35" fmla="*/ 14630 h 99974"/>
              <a:gd name="connsiteX36" fmla="*/ 76771 w 83477"/>
              <a:gd name="connsiteY36" fmla="*/ 20307 h 99974"/>
              <a:gd name="connsiteX37" fmla="*/ 72301 w 83477"/>
              <a:gd name="connsiteY37" fmla="*/ 27215 h 99974"/>
              <a:gd name="connsiteX38" fmla="*/ 63093 w 83477"/>
              <a:gd name="connsiteY38" fmla="*/ 41160 h 99974"/>
              <a:gd name="connsiteX39" fmla="*/ 56476 w 83477"/>
              <a:gd name="connsiteY39" fmla="*/ 51066 h 999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Lst>
            <a:rect l="l" t="t" r="r" b="b"/>
            <a:pathLst>
              <a:path w="83477" h="99974">
                <a:moveTo>
                  <a:pt x="56476" y="51066"/>
                </a:moveTo>
                <a:cubicBezTo>
                  <a:pt x="56476" y="51066"/>
                  <a:pt x="51447" y="58775"/>
                  <a:pt x="50824" y="59702"/>
                </a:cubicBezTo>
                <a:cubicBezTo>
                  <a:pt x="50203" y="60629"/>
                  <a:pt x="46557" y="66116"/>
                  <a:pt x="45859" y="67182"/>
                </a:cubicBezTo>
                <a:cubicBezTo>
                  <a:pt x="45122" y="68262"/>
                  <a:pt x="40995" y="74053"/>
                  <a:pt x="40360" y="74955"/>
                </a:cubicBezTo>
                <a:cubicBezTo>
                  <a:pt x="39699" y="75882"/>
                  <a:pt x="36004" y="80784"/>
                  <a:pt x="35204" y="81826"/>
                </a:cubicBezTo>
                <a:cubicBezTo>
                  <a:pt x="34454" y="82867"/>
                  <a:pt x="29336" y="88963"/>
                  <a:pt x="28523" y="89865"/>
                </a:cubicBezTo>
                <a:cubicBezTo>
                  <a:pt x="27647" y="90792"/>
                  <a:pt x="24421" y="94132"/>
                  <a:pt x="23723" y="94703"/>
                </a:cubicBezTo>
                <a:cubicBezTo>
                  <a:pt x="23024" y="95237"/>
                  <a:pt x="21576" y="96354"/>
                  <a:pt x="19786" y="97472"/>
                </a:cubicBezTo>
                <a:cubicBezTo>
                  <a:pt x="17995" y="98577"/>
                  <a:pt x="15912" y="99720"/>
                  <a:pt x="14058" y="99974"/>
                </a:cubicBezTo>
                <a:cubicBezTo>
                  <a:pt x="12242" y="100240"/>
                  <a:pt x="8838" y="100050"/>
                  <a:pt x="7175" y="99910"/>
                </a:cubicBezTo>
                <a:cubicBezTo>
                  <a:pt x="5524" y="99758"/>
                  <a:pt x="1917" y="99174"/>
                  <a:pt x="1130" y="98831"/>
                </a:cubicBezTo>
                <a:cubicBezTo>
                  <a:pt x="406" y="98462"/>
                  <a:pt x="-1054" y="97396"/>
                  <a:pt x="0" y="95338"/>
                </a:cubicBezTo>
                <a:cubicBezTo>
                  <a:pt x="1092" y="93281"/>
                  <a:pt x="2616" y="91579"/>
                  <a:pt x="3644" y="91198"/>
                </a:cubicBezTo>
                <a:cubicBezTo>
                  <a:pt x="4673" y="90843"/>
                  <a:pt x="7035" y="88912"/>
                  <a:pt x="7733" y="88366"/>
                </a:cubicBezTo>
                <a:cubicBezTo>
                  <a:pt x="8445" y="87820"/>
                  <a:pt x="14160" y="83248"/>
                  <a:pt x="15188" y="82333"/>
                </a:cubicBezTo>
                <a:cubicBezTo>
                  <a:pt x="16243" y="81432"/>
                  <a:pt x="21538" y="77050"/>
                  <a:pt x="22059" y="76555"/>
                </a:cubicBezTo>
                <a:cubicBezTo>
                  <a:pt x="22567" y="76060"/>
                  <a:pt x="28587" y="69633"/>
                  <a:pt x="29679" y="68567"/>
                </a:cubicBezTo>
                <a:cubicBezTo>
                  <a:pt x="30746" y="67513"/>
                  <a:pt x="37820" y="60185"/>
                  <a:pt x="39051" y="58851"/>
                </a:cubicBezTo>
                <a:cubicBezTo>
                  <a:pt x="40271" y="57543"/>
                  <a:pt x="41554" y="56235"/>
                  <a:pt x="41719" y="56057"/>
                </a:cubicBezTo>
                <a:cubicBezTo>
                  <a:pt x="41896" y="55867"/>
                  <a:pt x="45287" y="50926"/>
                  <a:pt x="46163" y="49745"/>
                </a:cubicBezTo>
                <a:cubicBezTo>
                  <a:pt x="47028" y="48564"/>
                  <a:pt x="52984" y="39915"/>
                  <a:pt x="53771" y="38747"/>
                </a:cubicBezTo>
                <a:cubicBezTo>
                  <a:pt x="54558" y="37591"/>
                  <a:pt x="58572" y="31457"/>
                  <a:pt x="58775" y="29629"/>
                </a:cubicBezTo>
                <a:cubicBezTo>
                  <a:pt x="58952" y="27838"/>
                  <a:pt x="57860" y="26568"/>
                  <a:pt x="55702" y="26492"/>
                </a:cubicBezTo>
                <a:cubicBezTo>
                  <a:pt x="53593" y="26428"/>
                  <a:pt x="47611" y="27038"/>
                  <a:pt x="45198" y="27152"/>
                </a:cubicBezTo>
                <a:cubicBezTo>
                  <a:pt x="42735" y="27241"/>
                  <a:pt x="39001" y="28143"/>
                  <a:pt x="35737" y="27368"/>
                </a:cubicBezTo>
                <a:cubicBezTo>
                  <a:pt x="32511" y="26593"/>
                  <a:pt x="30276" y="25349"/>
                  <a:pt x="27990" y="21640"/>
                </a:cubicBezTo>
                <a:cubicBezTo>
                  <a:pt x="25679" y="17932"/>
                  <a:pt x="25806" y="10845"/>
                  <a:pt x="26098" y="9969"/>
                </a:cubicBezTo>
                <a:cubicBezTo>
                  <a:pt x="26365" y="9105"/>
                  <a:pt x="27037" y="8597"/>
                  <a:pt x="27698" y="9194"/>
                </a:cubicBezTo>
                <a:cubicBezTo>
                  <a:pt x="28358" y="9778"/>
                  <a:pt x="27926" y="10045"/>
                  <a:pt x="31991" y="10490"/>
                </a:cubicBezTo>
                <a:cubicBezTo>
                  <a:pt x="36080" y="10934"/>
                  <a:pt x="41249" y="10883"/>
                  <a:pt x="45401" y="10236"/>
                </a:cubicBezTo>
                <a:cubicBezTo>
                  <a:pt x="49491" y="9613"/>
                  <a:pt x="56514" y="8153"/>
                  <a:pt x="60972" y="6718"/>
                </a:cubicBezTo>
                <a:cubicBezTo>
                  <a:pt x="65404" y="5283"/>
                  <a:pt x="72986" y="2501"/>
                  <a:pt x="75539" y="1346"/>
                </a:cubicBezTo>
                <a:cubicBezTo>
                  <a:pt x="78054" y="203"/>
                  <a:pt x="80098" y="-571"/>
                  <a:pt x="81356" y="0"/>
                </a:cubicBezTo>
                <a:cubicBezTo>
                  <a:pt x="82625" y="584"/>
                  <a:pt x="83680" y="1015"/>
                  <a:pt x="83477" y="4673"/>
                </a:cubicBezTo>
                <a:cubicBezTo>
                  <a:pt x="83273" y="8356"/>
                  <a:pt x="82816" y="9397"/>
                  <a:pt x="82689" y="9918"/>
                </a:cubicBezTo>
                <a:cubicBezTo>
                  <a:pt x="82524" y="10452"/>
                  <a:pt x="82981" y="10452"/>
                  <a:pt x="80022" y="14630"/>
                </a:cubicBezTo>
                <a:cubicBezTo>
                  <a:pt x="77089" y="18795"/>
                  <a:pt x="76986" y="19837"/>
                  <a:pt x="76771" y="20307"/>
                </a:cubicBezTo>
                <a:cubicBezTo>
                  <a:pt x="76568" y="20764"/>
                  <a:pt x="73228" y="25755"/>
                  <a:pt x="72301" y="27215"/>
                </a:cubicBezTo>
                <a:cubicBezTo>
                  <a:pt x="71373" y="28689"/>
                  <a:pt x="64592" y="39001"/>
                  <a:pt x="63093" y="41160"/>
                </a:cubicBezTo>
                <a:cubicBezTo>
                  <a:pt x="61607" y="43306"/>
                  <a:pt x="56476" y="51066"/>
                  <a:pt x="56476" y="5106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11467622" y="2122760"/>
            <a:ext cx="130289" cy="71856"/>
          </a:xfrm>
          <a:custGeom>
            <a:avLst/>
            <a:gdLst>
              <a:gd name="connsiteX0" fmla="*/ 17703 w 130289"/>
              <a:gd name="connsiteY0" fmla="*/ 70866 h 71856"/>
              <a:gd name="connsiteX1" fmla="*/ 10693 w 130289"/>
              <a:gd name="connsiteY1" fmla="*/ 67678 h 71856"/>
              <a:gd name="connsiteX2" fmla="*/ 3149 w 130289"/>
              <a:gd name="connsiteY2" fmla="*/ 58750 h 71856"/>
              <a:gd name="connsiteX3" fmla="*/ 0 w 130289"/>
              <a:gd name="connsiteY3" fmla="*/ 48615 h 71856"/>
              <a:gd name="connsiteX4" fmla="*/ 2222 w 130289"/>
              <a:gd name="connsiteY4" fmla="*/ 0 h 71856"/>
              <a:gd name="connsiteX5" fmla="*/ 6298 w 130289"/>
              <a:gd name="connsiteY5" fmla="*/ 711 h 71856"/>
              <a:gd name="connsiteX6" fmla="*/ 9270 w 130289"/>
              <a:gd name="connsiteY6" fmla="*/ 6781 h 71856"/>
              <a:gd name="connsiteX7" fmla="*/ 11023 w 130289"/>
              <a:gd name="connsiteY7" fmla="*/ 21793 h 71856"/>
              <a:gd name="connsiteX8" fmla="*/ 14820 w 130289"/>
              <a:gd name="connsiteY8" fmla="*/ 33959 h 71856"/>
              <a:gd name="connsiteX9" fmla="*/ 22504 w 130289"/>
              <a:gd name="connsiteY9" fmla="*/ 43916 h 71856"/>
              <a:gd name="connsiteX10" fmla="*/ 31572 w 130289"/>
              <a:gd name="connsiteY10" fmla="*/ 49060 h 71856"/>
              <a:gd name="connsiteX11" fmla="*/ 40271 w 130289"/>
              <a:gd name="connsiteY11" fmla="*/ 50596 h 71856"/>
              <a:gd name="connsiteX12" fmla="*/ 96913 w 130289"/>
              <a:gd name="connsiteY12" fmla="*/ 51142 h 71856"/>
              <a:gd name="connsiteX13" fmla="*/ 100913 w 130289"/>
              <a:gd name="connsiteY13" fmla="*/ 47231 h 71856"/>
              <a:gd name="connsiteX14" fmla="*/ 99059 w 130289"/>
              <a:gd name="connsiteY14" fmla="*/ 35229 h 71856"/>
              <a:gd name="connsiteX15" fmla="*/ 94995 w 130289"/>
              <a:gd name="connsiteY15" fmla="*/ 26695 h 71856"/>
              <a:gd name="connsiteX16" fmla="*/ 90893 w 130289"/>
              <a:gd name="connsiteY16" fmla="*/ 22225 h 71856"/>
              <a:gd name="connsiteX17" fmla="*/ 85890 w 130289"/>
              <a:gd name="connsiteY17" fmla="*/ 15824 h 71856"/>
              <a:gd name="connsiteX18" fmla="*/ 77393 w 130289"/>
              <a:gd name="connsiteY18" fmla="*/ 3644 h 71856"/>
              <a:gd name="connsiteX19" fmla="*/ 78257 w 130289"/>
              <a:gd name="connsiteY19" fmla="*/ 1168 h 71856"/>
              <a:gd name="connsiteX20" fmla="*/ 90995 w 130289"/>
              <a:gd name="connsiteY20" fmla="*/ 8724 h 71856"/>
              <a:gd name="connsiteX21" fmla="*/ 100520 w 130289"/>
              <a:gd name="connsiteY21" fmla="*/ 14897 h 71856"/>
              <a:gd name="connsiteX22" fmla="*/ 118948 w 130289"/>
              <a:gd name="connsiteY22" fmla="*/ 26517 h 71856"/>
              <a:gd name="connsiteX23" fmla="*/ 122452 w 130289"/>
              <a:gd name="connsiteY23" fmla="*/ 28333 h 71856"/>
              <a:gd name="connsiteX24" fmla="*/ 126720 w 130289"/>
              <a:gd name="connsiteY24" fmla="*/ 30721 h 71856"/>
              <a:gd name="connsiteX25" fmla="*/ 129095 w 130289"/>
              <a:gd name="connsiteY25" fmla="*/ 33324 h 71856"/>
              <a:gd name="connsiteX26" fmla="*/ 130288 w 130289"/>
              <a:gd name="connsiteY26" fmla="*/ 36639 h 71856"/>
              <a:gd name="connsiteX27" fmla="*/ 129438 w 130289"/>
              <a:gd name="connsiteY27" fmla="*/ 54457 h 71856"/>
              <a:gd name="connsiteX28" fmla="*/ 124002 w 130289"/>
              <a:gd name="connsiteY28" fmla="*/ 66903 h 71856"/>
              <a:gd name="connsiteX29" fmla="*/ 111976 w 130289"/>
              <a:gd name="connsiteY29" fmla="*/ 71856 h 71856"/>
              <a:gd name="connsiteX30" fmla="*/ 17703 w 130289"/>
              <a:gd name="connsiteY30" fmla="*/ 70866 h 7185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Lst>
            <a:rect l="l" t="t" r="r" b="b"/>
            <a:pathLst>
              <a:path w="130289" h="71856">
                <a:moveTo>
                  <a:pt x="17703" y="70866"/>
                </a:moveTo>
                <a:cubicBezTo>
                  <a:pt x="17703" y="70866"/>
                  <a:pt x="13182" y="69532"/>
                  <a:pt x="10693" y="67678"/>
                </a:cubicBezTo>
                <a:cubicBezTo>
                  <a:pt x="8204" y="65811"/>
                  <a:pt x="5029" y="62483"/>
                  <a:pt x="3149" y="58750"/>
                </a:cubicBezTo>
                <a:cubicBezTo>
                  <a:pt x="1257" y="55016"/>
                  <a:pt x="63" y="49822"/>
                  <a:pt x="0" y="48615"/>
                </a:cubicBezTo>
                <a:cubicBezTo>
                  <a:pt x="-127" y="47421"/>
                  <a:pt x="2222" y="0"/>
                  <a:pt x="2222" y="0"/>
                </a:cubicBezTo>
                <a:cubicBezTo>
                  <a:pt x="2222" y="0"/>
                  <a:pt x="4889" y="-507"/>
                  <a:pt x="6298" y="711"/>
                </a:cubicBezTo>
                <a:cubicBezTo>
                  <a:pt x="7670" y="1943"/>
                  <a:pt x="8737" y="2806"/>
                  <a:pt x="9270" y="6781"/>
                </a:cubicBezTo>
                <a:cubicBezTo>
                  <a:pt x="9829" y="10756"/>
                  <a:pt x="10362" y="18986"/>
                  <a:pt x="11023" y="21793"/>
                </a:cubicBezTo>
                <a:cubicBezTo>
                  <a:pt x="11683" y="24599"/>
                  <a:pt x="12941" y="30518"/>
                  <a:pt x="14820" y="33959"/>
                </a:cubicBezTo>
                <a:cubicBezTo>
                  <a:pt x="16712" y="37401"/>
                  <a:pt x="20142" y="41973"/>
                  <a:pt x="22504" y="43916"/>
                </a:cubicBezTo>
                <a:cubicBezTo>
                  <a:pt x="24879" y="45872"/>
                  <a:pt x="27520" y="48031"/>
                  <a:pt x="31572" y="49060"/>
                </a:cubicBezTo>
                <a:cubicBezTo>
                  <a:pt x="35573" y="50101"/>
                  <a:pt x="39573" y="50482"/>
                  <a:pt x="40271" y="50596"/>
                </a:cubicBezTo>
                <a:cubicBezTo>
                  <a:pt x="48132" y="51714"/>
                  <a:pt x="96278" y="51219"/>
                  <a:pt x="96913" y="51142"/>
                </a:cubicBezTo>
                <a:cubicBezTo>
                  <a:pt x="96913" y="51142"/>
                  <a:pt x="100215" y="50292"/>
                  <a:pt x="100913" y="47231"/>
                </a:cubicBezTo>
                <a:cubicBezTo>
                  <a:pt x="101637" y="44183"/>
                  <a:pt x="100380" y="38595"/>
                  <a:pt x="99059" y="35229"/>
                </a:cubicBezTo>
                <a:cubicBezTo>
                  <a:pt x="97738" y="31864"/>
                  <a:pt x="96151" y="27990"/>
                  <a:pt x="94995" y="26695"/>
                </a:cubicBezTo>
                <a:cubicBezTo>
                  <a:pt x="93802" y="25400"/>
                  <a:pt x="91897" y="23266"/>
                  <a:pt x="90893" y="22225"/>
                </a:cubicBezTo>
                <a:cubicBezTo>
                  <a:pt x="89878" y="21196"/>
                  <a:pt x="86728" y="16789"/>
                  <a:pt x="85890" y="15824"/>
                </a:cubicBezTo>
                <a:cubicBezTo>
                  <a:pt x="85038" y="14820"/>
                  <a:pt x="77787" y="4698"/>
                  <a:pt x="77393" y="3644"/>
                </a:cubicBezTo>
                <a:cubicBezTo>
                  <a:pt x="76987" y="2565"/>
                  <a:pt x="76072" y="482"/>
                  <a:pt x="78257" y="1168"/>
                </a:cubicBezTo>
                <a:cubicBezTo>
                  <a:pt x="80467" y="1841"/>
                  <a:pt x="90271" y="8280"/>
                  <a:pt x="90995" y="8724"/>
                </a:cubicBezTo>
                <a:cubicBezTo>
                  <a:pt x="91681" y="9194"/>
                  <a:pt x="99872" y="14516"/>
                  <a:pt x="100520" y="14897"/>
                </a:cubicBezTo>
                <a:cubicBezTo>
                  <a:pt x="101142" y="15303"/>
                  <a:pt x="117982" y="26009"/>
                  <a:pt x="118948" y="26517"/>
                </a:cubicBezTo>
                <a:cubicBezTo>
                  <a:pt x="119900" y="27038"/>
                  <a:pt x="121894" y="28079"/>
                  <a:pt x="122452" y="28333"/>
                </a:cubicBezTo>
                <a:cubicBezTo>
                  <a:pt x="123011" y="28549"/>
                  <a:pt x="125539" y="29679"/>
                  <a:pt x="126720" y="30721"/>
                </a:cubicBezTo>
                <a:cubicBezTo>
                  <a:pt x="127914" y="31737"/>
                  <a:pt x="128346" y="32130"/>
                  <a:pt x="129095" y="33324"/>
                </a:cubicBezTo>
                <a:cubicBezTo>
                  <a:pt x="129870" y="34518"/>
                  <a:pt x="130225" y="35610"/>
                  <a:pt x="130288" y="36639"/>
                </a:cubicBezTo>
                <a:cubicBezTo>
                  <a:pt x="130327" y="37668"/>
                  <a:pt x="129438" y="53809"/>
                  <a:pt x="129438" y="54457"/>
                </a:cubicBezTo>
                <a:cubicBezTo>
                  <a:pt x="129361" y="55105"/>
                  <a:pt x="127672" y="63233"/>
                  <a:pt x="124002" y="66903"/>
                </a:cubicBezTo>
                <a:cubicBezTo>
                  <a:pt x="120345" y="70599"/>
                  <a:pt x="117373" y="71932"/>
                  <a:pt x="111976" y="71856"/>
                </a:cubicBezTo>
                <a:cubicBezTo>
                  <a:pt x="106616" y="71754"/>
                  <a:pt x="17703" y="70866"/>
                  <a:pt x="17703" y="7086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10040400" y="2098906"/>
            <a:ext cx="110172" cy="99733"/>
          </a:xfrm>
          <a:custGeom>
            <a:avLst/>
            <a:gdLst>
              <a:gd name="connsiteX0" fmla="*/ 22923 w 110172"/>
              <a:gd name="connsiteY0" fmla="*/ 14960 h 99733"/>
              <a:gd name="connsiteX1" fmla="*/ 46355 w 110172"/>
              <a:gd name="connsiteY1" fmla="*/ 37172 h 99733"/>
              <a:gd name="connsiteX2" fmla="*/ 59613 w 110172"/>
              <a:gd name="connsiteY2" fmla="*/ 50520 h 99733"/>
              <a:gd name="connsiteX3" fmla="*/ 71361 w 110172"/>
              <a:gd name="connsiteY3" fmla="*/ 58445 h 99733"/>
              <a:gd name="connsiteX4" fmla="*/ 90081 w 110172"/>
              <a:gd name="connsiteY4" fmla="*/ 61887 h 99733"/>
              <a:gd name="connsiteX5" fmla="*/ 106730 w 110172"/>
              <a:gd name="connsiteY5" fmla="*/ 61848 h 99733"/>
              <a:gd name="connsiteX6" fmla="*/ 109563 w 110172"/>
              <a:gd name="connsiteY6" fmla="*/ 62941 h 99733"/>
              <a:gd name="connsiteX7" fmla="*/ 110172 w 110172"/>
              <a:gd name="connsiteY7" fmla="*/ 63842 h 99733"/>
              <a:gd name="connsiteX8" fmla="*/ 108940 w 110172"/>
              <a:gd name="connsiteY8" fmla="*/ 65785 h 99733"/>
              <a:gd name="connsiteX9" fmla="*/ 100279 w 110172"/>
              <a:gd name="connsiteY9" fmla="*/ 71882 h 99733"/>
              <a:gd name="connsiteX10" fmla="*/ 89928 w 110172"/>
              <a:gd name="connsiteY10" fmla="*/ 80860 h 99733"/>
              <a:gd name="connsiteX11" fmla="*/ 78930 w 110172"/>
              <a:gd name="connsiteY11" fmla="*/ 90373 h 99733"/>
              <a:gd name="connsiteX12" fmla="*/ 66585 w 110172"/>
              <a:gd name="connsiteY12" fmla="*/ 98132 h 99733"/>
              <a:gd name="connsiteX13" fmla="*/ 59664 w 110172"/>
              <a:gd name="connsiteY13" fmla="*/ 99733 h 99733"/>
              <a:gd name="connsiteX14" fmla="*/ 50774 w 110172"/>
              <a:gd name="connsiteY14" fmla="*/ 96189 h 99733"/>
              <a:gd name="connsiteX15" fmla="*/ 42049 w 110172"/>
              <a:gd name="connsiteY15" fmla="*/ 88645 h 99733"/>
              <a:gd name="connsiteX16" fmla="*/ 32842 w 110172"/>
              <a:gd name="connsiteY16" fmla="*/ 72542 h 99733"/>
              <a:gd name="connsiteX17" fmla="*/ 22187 w 110172"/>
              <a:gd name="connsiteY17" fmla="*/ 46646 h 99733"/>
              <a:gd name="connsiteX18" fmla="*/ 9728 w 110172"/>
              <a:gd name="connsiteY18" fmla="*/ 21107 h 99733"/>
              <a:gd name="connsiteX19" fmla="*/ 0 w 110172"/>
              <a:gd name="connsiteY19" fmla="*/ 4711 h 99733"/>
              <a:gd name="connsiteX20" fmla="*/ 3073 w 110172"/>
              <a:gd name="connsiteY20" fmla="*/ 165 h 99733"/>
              <a:gd name="connsiteX21" fmla="*/ 5346 w 110172"/>
              <a:gd name="connsiteY21" fmla="*/ 0 h 99733"/>
              <a:gd name="connsiteX22" fmla="*/ 10579 w 110172"/>
              <a:gd name="connsiteY22" fmla="*/ 4102 h 99733"/>
              <a:gd name="connsiteX23" fmla="*/ 22923 w 110172"/>
              <a:gd name="connsiteY23" fmla="*/ 14960 h 997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Lst>
            <a:rect l="l" t="t" r="r" b="b"/>
            <a:pathLst>
              <a:path w="110172" h="99733">
                <a:moveTo>
                  <a:pt x="22923" y="14960"/>
                </a:moveTo>
                <a:cubicBezTo>
                  <a:pt x="23380" y="15201"/>
                  <a:pt x="45084" y="35483"/>
                  <a:pt x="46355" y="37172"/>
                </a:cubicBezTo>
                <a:cubicBezTo>
                  <a:pt x="47599" y="38849"/>
                  <a:pt x="58597" y="49618"/>
                  <a:pt x="59613" y="50520"/>
                </a:cubicBezTo>
                <a:cubicBezTo>
                  <a:pt x="60642" y="51422"/>
                  <a:pt x="66585" y="56781"/>
                  <a:pt x="71361" y="58445"/>
                </a:cubicBezTo>
                <a:cubicBezTo>
                  <a:pt x="76162" y="60096"/>
                  <a:pt x="85217" y="62623"/>
                  <a:pt x="90081" y="61887"/>
                </a:cubicBezTo>
                <a:cubicBezTo>
                  <a:pt x="94957" y="61175"/>
                  <a:pt x="105270" y="61277"/>
                  <a:pt x="106730" y="61848"/>
                </a:cubicBezTo>
                <a:cubicBezTo>
                  <a:pt x="108216" y="62382"/>
                  <a:pt x="109563" y="62941"/>
                  <a:pt x="109563" y="62941"/>
                </a:cubicBezTo>
                <a:cubicBezTo>
                  <a:pt x="109563" y="62941"/>
                  <a:pt x="110134" y="63284"/>
                  <a:pt x="110172" y="63842"/>
                </a:cubicBezTo>
                <a:cubicBezTo>
                  <a:pt x="110172" y="64401"/>
                  <a:pt x="109702" y="65315"/>
                  <a:pt x="108940" y="65785"/>
                </a:cubicBezTo>
                <a:cubicBezTo>
                  <a:pt x="108153" y="66243"/>
                  <a:pt x="100876" y="71412"/>
                  <a:pt x="100279" y="71882"/>
                </a:cubicBezTo>
                <a:cubicBezTo>
                  <a:pt x="99656" y="72326"/>
                  <a:pt x="90779" y="79730"/>
                  <a:pt x="89928" y="80860"/>
                </a:cubicBezTo>
                <a:cubicBezTo>
                  <a:pt x="89090" y="81991"/>
                  <a:pt x="79819" y="89738"/>
                  <a:pt x="78930" y="90373"/>
                </a:cubicBezTo>
                <a:cubicBezTo>
                  <a:pt x="78054" y="90982"/>
                  <a:pt x="68656" y="97269"/>
                  <a:pt x="66585" y="98132"/>
                </a:cubicBezTo>
                <a:cubicBezTo>
                  <a:pt x="64579" y="99009"/>
                  <a:pt x="62026" y="99771"/>
                  <a:pt x="59664" y="99733"/>
                </a:cubicBezTo>
                <a:cubicBezTo>
                  <a:pt x="57263" y="99694"/>
                  <a:pt x="55194" y="99771"/>
                  <a:pt x="50774" y="96189"/>
                </a:cubicBezTo>
                <a:cubicBezTo>
                  <a:pt x="46380" y="92608"/>
                  <a:pt x="44767" y="92697"/>
                  <a:pt x="42049" y="88645"/>
                </a:cubicBezTo>
                <a:cubicBezTo>
                  <a:pt x="39331" y="84582"/>
                  <a:pt x="34887" y="76860"/>
                  <a:pt x="32842" y="72542"/>
                </a:cubicBezTo>
                <a:cubicBezTo>
                  <a:pt x="30733" y="68186"/>
                  <a:pt x="23038" y="48386"/>
                  <a:pt x="22187" y="46646"/>
                </a:cubicBezTo>
                <a:cubicBezTo>
                  <a:pt x="21411" y="44894"/>
                  <a:pt x="11976" y="25069"/>
                  <a:pt x="9728" y="21107"/>
                </a:cubicBezTo>
                <a:cubicBezTo>
                  <a:pt x="7201" y="16636"/>
                  <a:pt x="25" y="7912"/>
                  <a:pt x="0" y="4711"/>
                </a:cubicBezTo>
                <a:cubicBezTo>
                  <a:pt x="-51" y="1257"/>
                  <a:pt x="1422" y="482"/>
                  <a:pt x="3073" y="165"/>
                </a:cubicBezTo>
                <a:cubicBezTo>
                  <a:pt x="3073" y="165"/>
                  <a:pt x="4864" y="-139"/>
                  <a:pt x="5346" y="0"/>
                </a:cubicBezTo>
                <a:cubicBezTo>
                  <a:pt x="5816" y="139"/>
                  <a:pt x="10020" y="3619"/>
                  <a:pt x="10579" y="4102"/>
                </a:cubicBezTo>
                <a:cubicBezTo>
                  <a:pt x="11176" y="4597"/>
                  <a:pt x="22923" y="14960"/>
                  <a:pt x="22923" y="1496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9917669" y="1904533"/>
            <a:ext cx="199414" cy="288518"/>
          </a:xfrm>
          <a:custGeom>
            <a:avLst/>
            <a:gdLst>
              <a:gd name="connsiteX0" fmla="*/ 111188 w 199414"/>
              <a:gd name="connsiteY0" fmla="*/ 254 h 288518"/>
              <a:gd name="connsiteX1" fmla="*/ 119506 w 199414"/>
              <a:gd name="connsiteY1" fmla="*/ 5562 h 288518"/>
              <a:gd name="connsiteX2" fmla="*/ 129908 w 199414"/>
              <a:gd name="connsiteY2" fmla="*/ 15786 h 288518"/>
              <a:gd name="connsiteX3" fmla="*/ 136943 w 199414"/>
              <a:gd name="connsiteY3" fmla="*/ 27508 h 288518"/>
              <a:gd name="connsiteX4" fmla="*/ 138671 w 199414"/>
              <a:gd name="connsiteY4" fmla="*/ 39649 h 288518"/>
              <a:gd name="connsiteX5" fmla="*/ 136753 w 199414"/>
              <a:gd name="connsiteY5" fmla="*/ 46837 h 288518"/>
              <a:gd name="connsiteX6" fmla="*/ 133971 w 199414"/>
              <a:gd name="connsiteY6" fmla="*/ 60934 h 288518"/>
              <a:gd name="connsiteX7" fmla="*/ 129768 w 199414"/>
              <a:gd name="connsiteY7" fmla="*/ 87909 h 288518"/>
              <a:gd name="connsiteX8" fmla="*/ 127024 w 199414"/>
              <a:gd name="connsiteY8" fmla="*/ 107518 h 288518"/>
              <a:gd name="connsiteX9" fmla="*/ 123976 w 199414"/>
              <a:gd name="connsiteY9" fmla="*/ 131114 h 288518"/>
              <a:gd name="connsiteX10" fmla="*/ 121132 w 199414"/>
              <a:gd name="connsiteY10" fmla="*/ 153060 h 288518"/>
              <a:gd name="connsiteX11" fmla="*/ 120801 w 199414"/>
              <a:gd name="connsiteY11" fmla="*/ 156476 h 288518"/>
              <a:gd name="connsiteX12" fmla="*/ 132981 w 199414"/>
              <a:gd name="connsiteY12" fmla="*/ 151371 h 288518"/>
              <a:gd name="connsiteX13" fmla="*/ 151307 w 199414"/>
              <a:gd name="connsiteY13" fmla="*/ 141465 h 288518"/>
              <a:gd name="connsiteX14" fmla="*/ 170712 w 199414"/>
              <a:gd name="connsiteY14" fmla="*/ 129679 h 288518"/>
              <a:gd name="connsiteX15" fmla="*/ 172795 w 199414"/>
              <a:gd name="connsiteY15" fmla="*/ 124866 h 288518"/>
              <a:gd name="connsiteX16" fmla="*/ 171386 w 199414"/>
              <a:gd name="connsiteY16" fmla="*/ 119697 h 288518"/>
              <a:gd name="connsiteX17" fmla="*/ 169481 w 199414"/>
              <a:gd name="connsiteY17" fmla="*/ 115087 h 288518"/>
              <a:gd name="connsiteX18" fmla="*/ 172948 w 199414"/>
              <a:gd name="connsiteY18" fmla="*/ 117754 h 288518"/>
              <a:gd name="connsiteX19" fmla="*/ 179971 w 199414"/>
              <a:gd name="connsiteY19" fmla="*/ 119951 h 288518"/>
              <a:gd name="connsiteX20" fmla="*/ 185457 w 199414"/>
              <a:gd name="connsiteY20" fmla="*/ 119252 h 288518"/>
              <a:gd name="connsiteX21" fmla="*/ 192671 w 199414"/>
              <a:gd name="connsiteY21" fmla="*/ 119900 h 288518"/>
              <a:gd name="connsiteX22" fmla="*/ 199414 w 199414"/>
              <a:gd name="connsiteY22" fmla="*/ 128219 h 288518"/>
              <a:gd name="connsiteX23" fmla="*/ 197865 w 199414"/>
              <a:gd name="connsiteY23" fmla="*/ 141909 h 288518"/>
              <a:gd name="connsiteX24" fmla="*/ 186118 w 199414"/>
              <a:gd name="connsiteY24" fmla="*/ 148424 h 288518"/>
              <a:gd name="connsiteX25" fmla="*/ 176885 w 199414"/>
              <a:gd name="connsiteY25" fmla="*/ 150279 h 288518"/>
              <a:gd name="connsiteX26" fmla="*/ 174167 w 199414"/>
              <a:gd name="connsiteY26" fmla="*/ 150431 h 288518"/>
              <a:gd name="connsiteX27" fmla="*/ 163347 w 199414"/>
              <a:gd name="connsiteY27" fmla="*/ 155752 h 288518"/>
              <a:gd name="connsiteX28" fmla="*/ 144767 w 199414"/>
              <a:gd name="connsiteY28" fmla="*/ 164503 h 288518"/>
              <a:gd name="connsiteX29" fmla="*/ 124281 w 199414"/>
              <a:gd name="connsiteY29" fmla="*/ 174053 h 288518"/>
              <a:gd name="connsiteX30" fmla="*/ 111188 w 199414"/>
              <a:gd name="connsiteY30" fmla="*/ 180009 h 288518"/>
              <a:gd name="connsiteX31" fmla="*/ 110616 w 199414"/>
              <a:gd name="connsiteY31" fmla="*/ 182473 h 288518"/>
              <a:gd name="connsiteX32" fmla="*/ 105460 w 199414"/>
              <a:gd name="connsiteY32" fmla="*/ 200151 h 288518"/>
              <a:gd name="connsiteX33" fmla="*/ 98297 w 199414"/>
              <a:gd name="connsiteY33" fmla="*/ 219367 h 288518"/>
              <a:gd name="connsiteX34" fmla="*/ 89966 w 199414"/>
              <a:gd name="connsiteY34" fmla="*/ 237083 h 288518"/>
              <a:gd name="connsiteX35" fmla="*/ 83845 w 199414"/>
              <a:gd name="connsiteY35" fmla="*/ 247891 h 288518"/>
              <a:gd name="connsiteX36" fmla="*/ 77292 w 199414"/>
              <a:gd name="connsiteY36" fmla="*/ 257860 h 288518"/>
              <a:gd name="connsiteX37" fmla="*/ 69315 w 199414"/>
              <a:gd name="connsiteY37" fmla="*/ 267614 h 288518"/>
              <a:gd name="connsiteX38" fmla="*/ 61734 w 199414"/>
              <a:gd name="connsiteY38" fmla="*/ 274878 h 288518"/>
              <a:gd name="connsiteX39" fmla="*/ 54850 w 199414"/>
              <a:gd name="connsiteY39" fmla="*/ 280225 h 288518"/>
              <a:gd name="connsiteX40" fmla="*/ 40601 w 199414"/>
              <a:gd name="connsiteY40" fmla="*/ 287413 h 288518"/>
              <a:gd name="connsiteX41" fmla="*/ 20852 w 199414"/>
              <a:gd name="connsiteY41" fmla="*/ 288518 h 288518"/>
              <a:gd name="connsiteX42" fmla="*/ 7556 w 199414"/>
              <a:gd name="connsiteY42" fmla="*/ 282308 h 288518"/>
              <a:gd name="connsiteX43" fmla="*/ 0 w 199414"/>
              <a:gd name="connsiteY43" fmla="*/ 273176 h 288518"/>
              <a:gd name="connsiteX44" fmla="*/ 5536 w 199414"/>
              <a:gd name="connsiteY44" fmla="*/ 271678 h 288518"/>
              <a:gd name="connsiteX45" fmla="*/ 12394 w 199414"/>
              <a:gd name="connsiteY45" fmla="*/ 273926 h 288518"/>
              <a:gd name="connsiteX46" fmla="*/ 24256 w 199414"/>
              <a:gd name="connsiteY46" fmla="*/ 273164 h 288518"/>
              <a:gd name="connsiteX47" fmla="*/ 39382 w 199414"/>
              <a:gd name="connsiteY47" fmla="*/ 268655 h 288518"/>
              <a:gd name="connsiteX48" fmla="*/ 52209 w 199414"/>
              <a:gd name="connsiteY48" fmla="*/ 258990 h 288518"/>
              <a:gd name="connsiteX49" fmla="*/ 62217 w 199414"/>
              <a:gd name="connsiteY49" fmla="*/ 247535 h 288518"/>
              <a:gd name="connsiteX50" fmla="*/ 78599 w 199414"/>
              <a:gd name="connsiteY50" fmla="*/ 225704 h 288518"/>
              <a:gd name="connsiteX51" fmla="*/ 89712 w 199414"/>
              <a:gd name="connsiteY51" fmla="*/ 204774 h 288518"/>
              <a:gd name="connsiteX52" fmla="*/ 94106 w 199414"/>
              <a:gd name="connsiteY52" fmla="*/ 186410 h 288518"/>
              <a:gd name="connsiteX53" fmla="*/ 84416 w 199414"/>
              <a:gd name="connsiteY53" fmla="*/ 189445 h 288518"/>
              <a:gd name="connsiteX54" fmla="*/ 60388 w 199414"/>
              <a:gd name="connsiteY54" fmla="*/ 199694 h 288518"/>
              <a:gd name="connsiteX55" fmla="*/ 39077 w 199414"/>
              <a:gd name="connsiteY55" fmla="*/ 210057 h 288518"/>
              <a:gd name="connsiteX56" fmla="*/ 31800 w 199414"/>
              <a:gd name="connsiteY56" fmla="*/ 214134 h 288518"/>
              <a:gd name="connsiteX57" fmla="*/ 27571 w 199414"/>
              <a:gd name="connsiteY57" fmla="*/ 217004 h 288518"/>
              <a:gd name="connsiteX58" fmla="*/ 20395 w 199414"/>
              <a:gd name="connsiteY58" fmla="*/ 219519 h 288518"/>
              <a:gd name="connsiteX59" fmla="*/ 12648 w 199414"/>
              <a:gd name="connsiteY59" fmla="*/ 217042 h 288518"/>
              <a:gd name="connsiteX60" fmla="*/ 3454 w 199414"/>
              <a:gd name="connsiteY60" fmla="*/ 205168 h 288518"/>
              <a:gd name="connsiteX61" fmla="*/ 3987 w 199414"/>
              <a:gd name="connsiteY61" fmla="*/ 195999 h 288518"/>
              <a:gd name="connsiteX62" fmla="*/ 10108 w 199414"/>
              <a:gd name="connsiteY62" fmla="*/ 194817 h 288518"/>
              <a:gd name="connsiteX63" fmla="*/ 17753 w 199414"/>
              <a:gd name="connsiteY63" fmla="*/ 196088 h 288518"/>
              <a:gd name="connsiteX64" fmla="*/ 28485 w 199414"/>
              <a:gd name="connsiteY64" fmla="*/ 193662 h 288518"/>
              <a:gd name="connsiteX65" fmla="*/ 61150 w 199414"/>
              <a:gd name="connsiteY65" fmla="*/ 179704 h 288518"/>
              <a:gd name="connsiteX66" fmla="*/ 91592 w 199414"/>
              <a:gd name="connsiteY66" fmla="*/ 166382 h 288518"/>
              <a:gd name="connsiteX67" fmla="*/ 99211 w 199414"/>
              <a:gd name="connsiteY67" fmla="*/ 162979 h 288518"/>
              <a:gd name="connsiteX68" fmla="*/ 102285 w 199414"/>
              <a:gd name="connsiteY68" fmla="*/ 153644 h 288518"/>
              <a:gd name="connsiteX69" fmla="*/ 105650 w 199414"/>
              <a:gd name="connsiteY69" fmla="*/ 132664 h 288518"/>
              <a:gd name="connsiteX70" fmla="*/ 107377 w 199414"/>
              <a:gd name="connsiteY70" fmla="*/ 99301 h 288518"/>
              <a:gd name="connsiteX71" fmla="*/ 107149 w 199414"/>
              <a:gd name="connsiteY71" fmla="*/ 63055 h 288518"/>
              <a:gd name="connsiteX72" fmla="*/ 105587 w 199414"/>
              <a:gd name="connsiteY72" fmla="*/ 27317 h 288518"/>
              <a:gd name="connsiteX73" fmla="*/ 104190 w 199414"/>
              <a:gd name="connsiteY73" fmla="*/ 13004 h 288518"/>
              <a:gd name="connsiteX74" fmla="*/ 104292 w 199414"/>
              <a:gd name="connsiteY74" fmla="*/ 3771 h 288518"/>
              <a:gd name="connsiteX75" fmla="*/ 106946 w 199414"/>
              <a:gd name="connsiteY75" fmla="*/ 0 h 288518"/>
              <a:gd name="connsiteX76" fmla="*/ 111188 w 199414"/>
              <a:gd name="connsiteY76" fmla="*/ 254 h 28851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 ang="63">
                <a:pos x="connsiteX63" y="connsiteY63"/>
              </a:cxn>
              <a:cxn ang="64">
                <a:pos x="connsiteX64" y="connsiteY64"/>
              </a:cxn>
              <a:cxn ang="65">
                <a:pos x="connsiteX65" y="connsiteY65"/>
              </a:cxn>
              <a:cxn ang="66">
                <a:pos x="connsiteX66" y="connsiteY66"/>
              </a:cxn>
              <a:cxn ang="67">
                <a:pos x="connsiteX67" y="connsiteY67"/>
              </a:cxn>
              <a:cxn ang="68">
                <a:pos x="connsiteX68" y="connsiteY68"/>
              </a:cxn>
              <a:cxn ang="69">
                <a:pos x="connsiteX69" y="connsiteY69"/>
              </a:cxn>
              <a:cxn ang="70">
                <a:pos x="connsiteX70" y="connsiteY70"/>
              </a:cxn>
              <a:cxn ang="71">
                <a:pos x="connsiteX71" y="connsiteY71"/>
              </a:cxn>
              <a:cxn ang="72">
                <a:pos x="connsiteX72" y="connsiteY72"/>
              </a:cxn>
              <a:cxn ang="73">
                <a:pos x="connsiteX73" y="connsiteY73"/>
              </a:cxn>
              <a:cxn ang="74">
                <a:pos x="connsiteX74" y="connsiteY74"/>
              </a:cxn>
              <a:cxn ang="75">
                <a:pos x="connsiteX75" y="connsiteY75"/>
              </a:cxn>
              <a:cxn ang="76">
                <a:pos x="connsiteX76" y="connsiteY76"/>
              </a:cxn>
            </a:cxnLst>
            <a:rect l="l" t="t" r="r" b="b"/>
            <a:pathLst>
              <a:path w="199414" h="288518">
                <a:moveTo>
                  <a:pt x="111188" y="254"/>
                </a:moveTo>
                <a:cubicBezTo>
                  <a:pt x="111188" y="254"/>
                  <a:pt x="115544" y="1955"/>
                  <a:pt x="119506" y="5562"/>
                </a:cubicBezTo>
                <a:cubicBezTo>
                  <a:pt x="123469" y="9181"/>
                  <a:pt x="127621" y="12700"/>
                  <a:pt x="129908" y="15786"/>
                </a:cubicBezTo>
                <a:cubicBezTo>
                  <a:pt x="132219" y="18859"/>
                  <a:pt x="134505" y="21170"/>
                  <a:pt x="136943" y="27508"/>
                </a:cubicBezTo>
                <a:cubicBezTo>
                  <a:pt x="139369" y="33820"/>
                  <a:pt x="138836" y="37388"/>
                  <a:pt x="138671" y="39649"/>
                </a:cubicBezTo>
                <a:cubicBezTo>
                  <a:pt x="138544" y="41922"/>
                  <a:pt x="136880" y="45707"/>
                  <a:pt x="136753" y="46837"/>
                </a:cubicBezTo>
                <a:cubicBezTo>
                  <a:pt x="136613" y="47980"/>
                  <a:pt x="134645" y="56273"/>
                  <a:pt x="133971" y="60934"/>
                </a:cubicBezTo>
                <a:cubicBezTo>
                  <a:pt x="133273" y="65608"/>
                  <a:pt x="130034" y="85229"/>
                  <a:pt x="129768" y="87909"/>
                </a:cubicBezTo>
                <a:cubicBezTo>
                  <a:pt x="129501" y="90589"/>
                  <a:pt x="127024" y="106400"/>
                  <a:pt x="127024" y="107518"/>
                </a:cubicBezTo>
                <a:cubicBezTo>
                  <a:pt x="127063" y="108623"/>
                  <a:pt x="124053" y="129844"/>
                  <a:pt x="123976" y="131114"/>
                </a:cubicBezTo>
                <a:cubicBezTo>
                  <a:pt x="123913" y="132384"/>
                  <a:pt x="121246" y="152209"/>
                  <a:pt x="121132" y="153060"/>
                </a:cubicBezTo>
                <a:cubicBezTo>
                  <a:pt x="121068" y="153923"/>
                  <a:pt x="120801" y="156476"/>
                  <a:pt x="120801" y="156476"/>
                </a:cubicBezTo>
                <a:cubicBezTo>
                  <a:pt x="120801" y="156476"/>
                  <a:pt x="131927" y="151942"/>
                  <a:pt x="132981" y="151371"/>
                </a:cubicBezTo>
                <a:cubicBezTo>
                  <a:pt x="134035" y="150812"/>
                  <a:pt x="138976" y="149097"/>
                  <a:pt x="151307" y="141465"/>
                </a:cubicBezTo>
                <a:cubicBezTo>
                  <a:pt x="163652" y="133832"/>
                  <a:pt x="168249" y="131102"/>
                  <a:pt x="170712" y="129679"/>
                </a:cubicBezTo>
                <a:cubicBezTo>
                  <a:pt x="173151" y="128257"/>
                  <a:pt x="172821" y="126060"/>
                  <a:pt x="172795" y="124866"/>
                </a:cubicBezTo>
                <a:cubicBezTo>
                  <a:pt x="172732" y="123672"/>
                  <a:pt x="171665" y="120256"/>
                  <a:pt x="171386" y="119697"/>
                </a:cubicBezTo>
                <a:cubicBezTo>
                  <a:pt x="171132" y="119138"/>
                  <a:pt x="169582" y="115214"/>
                  <a:pt x="169481" y="115087"/>
                </a:cubicBezTo>
                <a:cubicBezTo>
                  <a:pt x="169417" y="114960"/>
                  <a:pt x="172656" y="117640"/>
                  <a:pt x="172948" y="117754"/>
                </a:cubicBezTo>
                <a:cubicBezTo>
                  <a:pt x="173240" y="117894"/>
                  <a:pt x="176720" y="119773"/>
                  <a:pt x="179971" y="119951"/>
                </a:cubicBezTo>
                <a:cubicBezTo>
                  <a:pt x="183171" y="120116"/>
                  <a:pt x="184632" y="119367"/>
                  <a:pt x="185457" y="119252"/>
                </a:cubicBezTo>
                <a:cubicBezTo>
                  <a:pt x="186321" y="119176"/>
                  <a:pt x="190448" y="118452"/>
                  <a:pt x="192671" y="119900"/>
                </a:cubicBezTo>
                <a:cubicBezTo>
                  <a:pt x="194919" y="121373"/>
                  <a:pt x="197801" y="124612"/>
                  <a:pt x="199414" y="128219"/>
                </a:cubicBezTo>
                <a:cubicBezTo>
                  <a:pt x="201066" y="131813"/>
                  <a:pt x="201955" y="136740"/>
                  <a:pt x="197865" y="141909"/>
                </a:cubicBezTo>
                <a:cubicBezTo>
                  <a:pt x="193763" y="147078"/>
                  <a:pt x="186384" y="148424"/>
                  <a:pt x="186118" y="148424"/>
                </a:cubicBezTo>
                <a:cubicBezTo>
                  <a:pt x="185851" y="148424"/>
                  <a:pt x="179298" y="149986"/>
                  <a:pt x="176885" y="150279"/>
                </a:cubicBezTo>
                <a:cubicBezTo>
                  <a:pt x="174472" y="150545"/>
                  <a:pt x="174167" y="150431"/>
                  <a:pt x="174167" y="150431"/>
                </a:cubicBezTo>
                <a:cubicBezTo>
                  <a:pt x="174167" y="150431"/>
                  <a:pt x="164439" y="155320"/>
                  <a:pt x="163347" y="155752"/>
                </a:cubicBezTo>
                <a:cubicBezTo>
                  <a:pt x="162255" y="156184"/>
                  <a:pt x="146443" y="163601"/>
                  <a:pt x="144767" y="164503"/>
                </a:cubicBezTo>
                <a:cubicBezTo>
                  <a:pt x="143078" y="165417"/>
                  <a:pt x="124281" y="174053"/>
                  <a:pt x="124281" y="174053"/>
                </a:cubicBezTo>
                <a:lnTo>
                  <a:pt x="111188" y="180009"/>
                </a:lnTo>
                <a:lnTo>
                  <a:pt x="110616" y="182473"/>
                </a:lnTo>
                <a:cubicBezTo>
                  <a:pt x="110616" y="182473"/>
                  <a:pt x="106146" y="198399"/>
                  <a:pt x="105460" y="200151"/>
                </a:cubicBezTo>
                <a:cubicBezTo>
                  <a:pt x="104761" y="201904"/>
                  <a:pt x="99897" y="215747"/>
                  <a:pt x="98297" y="219367"/>
                </a:cubicBezTo>
                <a:cubicBezTo>
                  <a:pt x="96722" y="222999"/>
                  <a:pt x="90995" y="234962"/>
                  <a:pt x="89966" y="237083"/>
                </a:cubicBezTo>
                <a:cubicBezTo>
                  <a:pt x="88950" y="239179"/>
                  <a:pt x="84949" y="246202"/>
                  <a:pt x="83845" y="247891"/>
                </a:cubicBezTo>
                <a:cubicBezTo>
                  <a:pt x="82803" y="249567"/>
                  <a:pt x="78816" y="255727"/>
                  <a:pt x="77292" y="257860"/>
                </a:cubicBezTo>
                <a:cubicBezTo>
                  <a:pt x="75742" y="260006"/>
                  <a:pt x="70548" y="266458"/>
                  <a:pt x="69315" y="267614"/>
                </a:cubicBezTo>
                <a:cubicBezTo>
                  <a:pt x="68071" y="268757"/>
                  <a:pt x="63029" y="273773"/>
                  <a:pt x="61734" y="274878"/>
                </a:cubicBezTo>
                <a:cubicBezTo>
                  <a:pt x="60426" y="275945"/>
                  <a:pt x="56794" y="278828"/>
                  <a:pt x="54850" y="280225"/>
                </a:cubicBezTo>
                <a:cubicBezTo>
                  <a:pt x="53009" y="281635"/>
                  <a:pt x="46863" y="285394"/>
                  <a:pt x="40601" y="287413"/>
                </a:cubicBezTo>
                <a:cubicBezTo>
                  <a:pt x="34378" y="289445"/>
                  <a:pt x="26682" y="289737"/>
                  <a:pt x="20852" y="288518"/>
                </a:cubicBezTo>
                <a:cubicBezTo>
                  <a:pt x="15036" y="287299"/>
                  <a:pt x="9893" y="284098"/>
                  <a:pt x="7556" y="282308"/>
                </a:cubicBezTo>
                <a:cubicBezTo>
                  <a:pt x="5168" y="280517"/>
                  <a:pt x="571" y="276186"/>
                  <a:pt x="0" y="273176"/>
                </a:cubicBezTo>
                <a:cubicBezTo>
                  <a:pt x="-584" y="270179"/>
                  <a:pt x="5536" y="271678"/>
                  <a:pt x="5536" y="271678"/>
                </a:cubicBezTo>
                <a:cubicBezTo>
                  <a:pt x="5536" y="271678"/>
                  <a:pt x="11721" y="273761"/>
                  <a:pt x="12394" y="273926"/>
                </a:cubicBezTo>
                <a:cubicBezTo>
                  <a:pt x="13030" y="274104"/>
                  <a:pt x="18770" y="274751"/>
                  <a:pt x="24256" y="273164"/>
                </a:cubicBezTo>
                <a:cubicBezTo>
                  <a:pt x="29717" y="271589"/>
                  <a:pt x="36334" y="269938"/>
                  <a:pt x="39382" y="268655"/>
                </a:cubicBezTo>
                <a:cubicBezTo>
                  <a:pt x="42417" y="267385"/>
                  <a:pt x="50393" y="261404"/>
                  <a:pt x="52209" y="258990"/>
                </a:cubicBezTo>
                <a:cubicBezTo>
                  <a:pt x="54038" y="256565"/>
                  <a:pt x="57810" y="253441"/>
                  <a:pt x="62217" y="247535"/>
                </a:cubicBezTo>
                <a:cubicBezTo>
                  <a:pt x="66585" y="241630"/>
                  <a:pt x="75603" y="230314"/>
                  <a:pt x="78599" y="225704"/>
                </a:cubicBezTo>
                <a:cubicBezTo>
                  <a:pt x="81571" y="221132"/>
                  <a:pt x="87070" y="212775"/>
                  <a:pt x="89712" y="204774"/>
                </a:cubicBezTo>
                <a:cubicBezTo>
                  <a:pt x="92354" y="196761"/>
                  <a:pt x="93903" y="190715"/>
                  <a:pt x="94106" y="186410"/>
                </a:cubicBezTo>
                <a:cubicBezTo>
                  <a:pt x="94106" y="186410"/>
                  <a:pt x="91172" y="186715"/>
                  <a:pt x="84416" y="189445"/>
                </a:cubicBezTo>
                <a:cubicBezTo>
                  <a:pt x="77622" y="192163"/>
                  <a:pt x="62471" y="198539"/>
                  <a:pt x="60388" y="199694"/>
                </a:cubicBezTo>
                <a:cubicBezTo>
                  <a:pt x="58305" y="200850"/>
                  <a:pt x="41731" y="208660"/>
                  <a:pt x="39077" y="210057"/>
                </a:cubicBezTo>
                <a:cubicBezTo>
                  <a:pt x="36435" y="211442"/>
                  <a:pt x="31800" y="214134"/>
                  <a:pt x="31800" y="214134"/>
                </a:cubicBezTo>
                <a:cubicBezTo>
                  <a:pt x="31800" y="214134"/>
                  <a:pt x="28143" y="216661"/>
                  <a:pt x="27571" y="217004"/>
                </a:cubicBezTo>
                <a:cubicBezTo>
                  <a:pt x="27051" y="217360"/>
                  <a:pt x="23431" y="219316"/>
                  <a:pt x="20395" y="219519"/>
                </a:cubicBezTo>
                <a:cubicBezTo>
                  <a:pt x="17309" y="219710"/>
                  <a:pt x="15036" y="218389"/>
                  <a:pt x="12648" y="217042"/>
                </a:cubicBezTo>
                <a:cubicBezTo>
                  <a:pt x="10235" y="215696"/>
                  <a:pt x="4736" y="208902"/>
                  <a:pt x="3454" y="205168"/>
                </a:cubicBezTo>
                <a:cubicBezTo>
                  <a:pt x="2196" y="201459"/>
                  <a:pt x="2361" y="196926"/>
                  <a:pt x="3987" y="195999"/>
                </a:cubicBezTo>
                <a:cubicBezTo>
                  <a:pt x="5638" y="195084"/>
                  <a:pt x="6921" y="194398"/>
                  <a:pt x="10108" y="194817"/>
                </a:cubicBezTo>
                <a:cubicBezTo>
                  <a:pt x="13283" y="195249"/>
                  <a:pt x="16344" y="196100"/>
                  <a:pt x="17753" y="196088"/>
                </a:cubicBezTo>
                <a:cubicBezTo>
                  <a:pt x="19163" y="196075"/>
                  <a:pt x="22973" y="195872"/>
                  <a:pt x="28485" y="193662"/>
                </a:cubicBezTo>
                <a:cubicBezTo>
                  <a:pt x="34022" y="191465"/>
                  <a:pt x="59067" y="180682"/>
                  <a:pt x="61150" y="179704"/>
                </a:cubicBezTo>
                <a:cubicBezTo>
                  <a:pt x="63233" y="178701"/>
                  <a:pt x="91134" y="166547"/>
                  <a:pt x="91592" y="166382"/>
                </a:cubicBezTo>
                <a:cubicBezTo>
                  <a:pt x="92061" y="166192"/>
                  <a:pt x="99211" y="162979"/>
                  <a:pt x="99211" y="162979"/>
                </a:cubicBezTo>
                <a:cubicBezTo>
                  <a:pt x="99211" y="162979"/>
                  <a:pt x="101320" y="157683"/>
                  <a:pt x="102285" y="153644"/>
                </a:cubicBezTo>
                <a:cubicBezTo>
                  <a:pt x="103275" y="149605"/>
                  <a:pt x="104787" y="141960"/>
                  <a:pt x="105650" y="132664"/>
                </a:cubicBezTo>
                <a:cubicBezTo>
                  <a:pt x="106514" y="123367"/>
                  <a:pt x="107429" y="106298"/>
                  <a:pt x="107377" y="99301"/>
                </a:cubicBezTo>
                <a:cubicBezTo>
                  <a:pt x="107301" y="92252"/>
                  <a:pt x="107188" y="73075"/>
                  <a:pt x="107149" y="63055"/>
                </a:cubicBezTo>
                <a:cubicBezTo>
                  <a:pt x="107073" y="53022"/>
                  <a:pt x="106082" y="35991"/>
                  <a:pt x="105587" y="27317"/>
                </a:cubicBezTo>
                <a:cubicBezTo>
                  <a:pt x="105117" y="18656"/>
                  <a:pt x="104622" y="15544"/>
                  <a:pt x="104190" y="13004"/>
                </a:cubicBezTo>
                <a:cubicBezTo>
                  <a:pt x="103809" y="10477"/>
                  <a:pt x="103568" y="6045"/>
                  <a:pt x="104292" y="3771"/>
                </a:cubicBezTo>
                <a:cubicBezTo>
                  <a:pt x="104990" y="1511"/>
                  <a:pt x="105879" y="254"/>
                  <a:pt x="106946" y="0"/>
                </a:cubicBezTo>
                <a:cubicBezTo>
                  <a:pt x="108038" y="-215"/>
                  <a:pt x="109702" y="-431"/>
                  <a:pt x="111188" y="254"/>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10982939" y="1186599"/>
            <a:ext cx="392828" cy="236853"/>
          </a:xfrm>
          <a:custGeom>
            <a:avLst/>
            <a:gdLst>
              <a:gd name="connsiteX0" fmla="*/ 308762 w 392828"/>
              <a:gd name="connsiteY0" fmla="*/ 70408 h 236853"/>
              <a:gd name="connsiteX1" fmla="*/ 288455 w 392828"/>
              <a:gd name="connsiteY1" fmla="*/ 88519 h 236853"/>
              <a:gd name="connsiteX2" fmla="*/ 381520 w 392828"/>
              <a:gd name="connsiteY2" fmla="*/ 193802 h 236853"/>
              <a:gd name="connsiteX3" fmla="*/ 170040 w 392828"/>
              <a:gd name="connsiteY3" fmla="*/ 180657 h 236853"/>
              <a:gd name="connsiteX4" fmla="*/ 9232 w 392828"/>
              <a:gd name="connsiteY4" fmla="*/ 42633 h 236853"/>
              <a:gd name="connsiteX5" fmla="*/ 67246 w 392828"/>
              <a:gd name="connsiteY5" fmla="*/ 20193 h 236853"/>
              <a:gd name="connsiteX6" fmla="*/ 75450 w 392828"/>
              <a:gd name="connsiteY6" fmla="*/ 0 h 236853"/>
              <a:gd name="connsiteX7" fmla="*/ 0 w 392828"/>
              <a:gd name="connsiteY7" fmla="*/ 38900 h 236853"/>
              <a:gd name="connsiteX8" fmla="*/ 159486 w 392828"/>
              <a:gd name="connsiteY8" fmla="*/ 206679 h 236853"/>
              <a:gd name="connsiteX9" fmla="*/ 390779 w 392828"/>
              <a:gd name="connsiteY9" fmla="*/ 197523 h 236853"/>
              <a:gd name="connsiteX10" fmla="*/ 308762 w 392828"/>
              <a:gd name="connsiteY10" fmla="*/ 70408 h 23685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392828" h="236853">
                <a:moveTo>
                  <a:pt x="308762" y="70408"/>
                </a:moveTo>
                <a:cubicBezTo>
                  <a:pt x="301320" y="76492"/>
                  <a:pt x="294551" y="82511"/>
                  <a:pt x="288455" y="88519"/>
                </a:cubicBezTo>
                <a:cubicBezTo>
                  <a:pt x="353034" y="125514"/>
                  <a:pt x="392188" y="167538"/>
                  <a:pt x="381520" y="193802"/>
                </a:cubicBezTo>
                <a:cubicBezTo>
                  <a:pt x="367563" y="228295"/>
                  <a:pt x="272833" y="222440"/>
                  <a:pt x="170040" y="180657"/>
                </a:cubicBezTo>
                <a:cubicBezTo>
                  <a:pt x="67195" y="138950"/>
                  <a:pt x="-4762" y="77127"/>
                  <a:pt x="9232" y="42633"/>
                </a:cubicBezTo>
                <a:cubicBezTo>
                  <a:pt x="15328" y="27660"/>
                  <a:pt x="36639" y="20319"/>
                  <a:pt x="67246" y="20193"/>
                </a:cubicBezTo>
                <a:lnTo>
                  <a:pt x="75450" y="0"/>
                </a:lnTo>
                <a:cubicBezTo>
                  <a:pt x="37223" y="2806"/>
                  <a:pt x="9347" y="15913"/>
                  <a:pt x="0" y="38900"/>
                </a:cubicBezTo>
                <a:cubicBezTo>
                  <a:pt x="-19837" y="87757"/>
                  <a:pt x="51574" y="162890"/>
                  <a:pt x="159486" y="206679"/>
                </a:cubicBezTo>
                <a:cubicBezTo>
                  <a:pt x="267410" y="250482"/>
                  <a:pt x="370941" y="246392"/>
                  <a:pt x="390779" y="197523"/>
                </a:cubicBezTo>
                <a:cubicBezTo>
                  <a:pt x="405333" y="161747"/>
                  <a:pt x="370802" y="111760"/>
                  <a:pt x="308762" y="70408"/>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11061785" y="1186047"/>
            <a:ext cx="18833" cy="21729"/>
          </a:xfrm>
          <a:custGeom>
            <a:avLst/>
            <a:gdLst>
              <a:gd name="connsiteX0" fmla="*/ 8546 w 18833"/>
              <a:gd name="connsiteY0" fmla="*/ 0 h 21729"/>
              <a:gd name="connsiteX1" fmla="*/ 0 w 18833"/>
              <a:gd name="connsiteY1" fmla="*/ 21005 h 21729"/>
              <a:gd name="connsiteX2" fmla="*/ 10032 w 18833"/>
              <a:gd name="connsiteY2" fmla="*/ 21729 h 21729"/>
              <a:gd name="connsiteX3" fmla="*/ 18833 w 18833"/>
              <a:gd name="connsiteY3" fmla="*/ 50 h 21729"/>
              <a:gd name="connsiteX4" fmla="*/ 8546 w 18833"/>
              <a:gd name="connsiteY4" fmla="*/ 0 h 2172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833" h="21729">
                <a:moveTo>
                  <a:pt x="8546" y="0"/>
                </a:moveTo>
                <a:lnTo>
                  <a:pt x="0" y="21005"/>
                </a:lnTo>
                <a:cubicBezTo>
                  <a:pt x="3276" y="21183"/>
                  <a:pt x="6629" y="21437"/>
                  <a:pt x="10032" y="21729"/>
                </a:cubicBezTo>
                <a:lnTo>
                  <a:pt x="18833" y="50"/>
                </a:lnTo>
                <a:cubicBezTo>
                  <a:pt x="15366" y="-25"/>
                  <a:pt x="11924" y="-38"/>
                  <a:pt x="8546"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11083069" y="1186616"/>
            <a:ext cx="19074" cy="23787"/>
          </a:xfrm>
          <a:custGeom>
            <a:avLst/>
            <a:gdLst>
              <a:gd name="connsiteX0" fmla="*/ 19074 w 19074"/>
              <a:gd name="connsiteY0" fmla="*/ 825 h 23787"/>
              <a:gd name="connsiteX1" fmla="*/ 9118 w 19074"/>
              <a:gd name="connsiteY1" fmla="*/ 0 h 23787"/>
              <a:gd name="connsiteX2" fmla="*/ 0 w 19074"/>
              <a:gd name="connsiteY2" fmla="*/ 22364 h 23787"/>
              <a:gd name="connsiteX3" fmla="*/ 9766 w 19074"/>
              <a:gd name="connsiteY3" fmla="*/ 23787 h 23787"/>
              <a:gd name="connsiteX4" fmla="*/ 19074 w 19074"/>
              <a:gd name="connsiteY4" fmla="*/ 825 h 237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74" h="23787">
                <a:moveTo>
                  <a:pt x="19074" y="825"/>
                </a:moveTo>
                <a:cubicBezTo>
                  <a:pt x="15709" y="495"/>
                  <a:pt x="12369" y="241"/>
                  <a:pt x="9118" y="0"/>
                </a:cubicBezTo>
                <a:lnTo>
                  <a:pt x="0" y="22364"/>
                </a:lnTo>
                <a:cubicBezTo>
                  <a:pt x="3175" y="22783"/>
                  <a:pt x="6451" y="23279"/>
                  <a:pt x="9766" y="23787"/>
                </a:cubicBezTo>
                <a:lnTo>
                  <a:pt x="19074" y="825"/>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11103788" y="1188773"/>
            <a:ext cx="19277" cy="25438"/>
          </a:xfrm>
          <a:custGeom>
            <a:avLst/>
            <a:gdLst>
              <a:gd name="connsiteX0" fmla="*/ 19277 w 19277"/>
              <a:gd name="connsiteY0" fmla="*/ 1447 h 25438"/>
              <a:gd name="connsiteX1" fmla="*/ 9549 w 19277"/>
              <a:gd name="connsiteY1" fmla="*/ 0 h 25438"/>
              <a:gd name="connsiteX2" fmla="*/ 0 w 19277"/>
              <a:gd name="connsiteY2" fmla="*/ 23507 h 25438"/>
              <a:gd name="connsiteX3" fmla="*/ 9549 w 19277"/>
              <a:gd name="connsiteY3" fmla="*/ 25438 h 25438"/>
              <a:gd name="connsiteX4" fmla="*/ 19277 w 19277"/>
              <a:gd name="connsiteY4" fmla="*/ 1447 h 2543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277" h="25438">
                <a:moveTo>
                  <a:pt x="19277" y="1447"/>
                </a:moveTo>
                <a:cubicBezTo>
                  <a:pt x="16001" y="914"/>
                  <a:pt x="12724" y="419"/>
                  <a:pt x="9549" y="0"/>
                </a:cubicBezTo>
                <a:lnTo>
                  <a:pt x="0" y="23507"/>
                </a:lnTo>
                <a:cubicBezTo>
                  <a:pt x="3136" y="24117"/>
                  <a:pt x="6324" y="24752"/>
                  <a:pt x="9549" y="25438"/>
                </a:cubicBezTo>
                <a:lnTo>
                  <a:pt x="19277" y="1447"/>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11106397" y="1145397"/>
            <a:ext cx="191630" cy="215633"/>
          </a:xfrm>
          <a:custGeom>
            <a:avLst/>
            <a:gdLst>
              <a:gd name="connsiteX0" fmla="*/ 0 w 191630"/>
              <a:gd name="connsiteY0" fmla="*/ 193446 h 215633"/>
              <a:gd name="connsiteX1" fmla="*/ 47739 w 191630"/>
              <a:gd name="connsiteY1" fmla="*/ 215633 h 215633"/>
              <a:gd name="connsiteX2" fmla="*/ 191630 w 191630"/>
              <a:gd name="connsiteY2" fmla="*/ 0 h 215633"/>
              <a:gd name="connsiteX3" fmla="*/ 63525 w 191630"/>
              <a:gd name="connsiteY3" fmla="*/ 46659 h 215633"/>
              <a:gd name="connsiteX4" fmla="*/ 11049 w 191630"/>
              <a:gd name="connsiteY4" fmla="*/ 103390 h 215633"/>
              <a:gd name="connsiteX5" fmla="*/ 85471 w 191630"/>
              <a:gd name="connsiteY5" fmla="*/ 88760 h 215633"/>
              <a:gd name="connsiteX6" fmla="*/ 0 w 191630"/>
              <a:gd name="connsiteY6" fmla="*/ 193446 h 2156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91630" h="215633">
                <a:moveTo>
                  <a:pt x="0" y="193446"/>
                </a:moveTo>
                <a:cubicBezTo>
                  <a:pt x="14986" y="201320"/>
                  <a:pt x="30988" y="208813"/>
                  <a:pt x="47739" y="215633"/>
                </a:cubicBezTo>
                <a:cubicBezTo>
                  <a:pt x="93447" y="108546"/>
                  <a:pt x="191630" y="0"/>
                  <a:pt x="191630" y="0"/>
                </a:cubicBezTo>
                <a:cubicBezTo>
                  <a:pt x="111697" y="60096"/>
                  <a:pt x="63525" y="46659"/>
                  <a:pt x="63525" y="46659"/>
                </a:cubicBezTo>
                <a:cubicBezTo>
                  <a:pt x="37884" y="86004"/>
                  <a:pt x="11049" y="103390"/>
                  <a:pt x="11049" y="103390"/>
                </a:cubicBezTo>
                <a:cubicBezTo>
                  <a:pt x="59245" y="102768"/>
                  <a:pt x="85471" y="88760"/>
                  <a:pt x="85471" y="88760"/>
                </a:cubicBezTo>
                <a:cubicBezTo>
                  <a:pt x="62433" y="128282"/>
                  <a:pt x="31623" y="163550"/>
                  <a:pt x="0" y="19344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10959451" y="1366572"/>
            <a:ext cx="180809" cy="79857"/>
          </a:xfrm>
          <a:custGeom>
            <a:avLst/>
            <a:gdLst>
              <a:gd name="connsiteX0" fmla="*/ 180619 w 180809"/>
              <a:gd name="connsiteY0" fmla="*/ 32461 h 79857"/>
              <a:gd name="connsiteX1" fmla="*/ 115709 w 180809"/>
              <a:gd name="connsiteY1" fmla="*/ 0 h 79857"/>
              <a:gd name="connsiteX2" fmla="*/ 0 w 180809"/>
              <a:gd name="connsiteY2" fmla="*/ 79857 h 79857"/>
              <a:gd name="connsiteX3" fmla="*/ 172021 w 180809"/>
              <a:gd name="connsiteY3" fmla="*/ 79857 h 79857"/>
              <a:gd name="connsiteX4" fmla="*/ 180809 w 180809"/>
              <a:gd name="connsiteY4" fmla="*/ 32537 h 79857"/>
              <a:gd name="connsiteX5" fmla="*/ 180619 w 180809"/>
              <a:gd name="connsiteY5" fmla="*/ 32461 h 7985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80809" h="79857">
                <a:moveTo>
                  <a:pt x="180619" y="32461"/>
                </a:moveTo>
                <a:cubicBezTo>
                  <a:pt x="157441" y="23050"/>
                  <a:pt x="135559" y="12077"/>
                  <a:pt x="115709" y="0"/>
                </a:cubicBezTo>
                <a:cubicBezTo>
                  <a:pt x="55155" y="50584"/>
                  <a:pt x="0" y="79857"/>
                  <a:pt x="0" y="79857"/>
                </a:cubicBezTo>
                <a:lnTo>
                  <a:pt x="172021" y="79857"/>
                </a:lnTo>
                <a:cubicBezTo>
                  <a:pt x="172910" y="64744"/>
                  <a:pt x="176034" y="48818"/>
                  <a:pt x="180809" y="32537"/>
                </a:cubicBezTo>
                <a:cubicBezTo>
                  <a:pt x="180758" y="32511"/>
                  <a:pt x="180695" y="32473"/>
                  <a:pt x="180619" y="3246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1148879" y="1405228"/>
            <a:ext cx="155854" cy="41198"/>
          </a:xfrm>
          <a:custGeom>
            <a:avLst/>
            <a:gdLst>
              <a:gd name="connsiteX0" fmla="*/ 7302 w 155854"/>
              <a:gd name="connsiteY0" fmla="*/ 0 h 41198"/>
              <a:gd name="connsiteX1" fmla="*/ 0 w 155854"/>
              <a:gd name="connsiteY1" fmla="*/ 41198 h 41198"/>
              <a:gd name="connsiteX2" fmla="*/ 155854 w 155854"/>
              <a:gd name="connsiteY2" fmla="*/ 41198 h 41198"/>
              <a:gd name="connsiteX3" fmla="*/ 127545 w 155854"/>
              <a:gd name="connsiteY3" fmla="*/ 24536 h 41198"/>
              <a:gd name="connsiteX4" fmla="*/ 7302 w 155854"/>
              <a:gd name="connsiteY4" fmla="*/ 0 h 4119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5854" h="41198">
                <a:moveTo>
                  <a:pt x="7302" y="0"/>
                </a:moveTo>
                <a:cubicBezTo>
                  <a:pt x="4229" y="12788"/>
                  <a:pt x="1740" y="26479"/>
                  <a:pt x="0" y="41198"/>
                </a:cubicBezTo>
                <a:lnTo>
                  <a:pt x="155854" y="41198"/>
                </a:lnTo>
                <a:cubicBezTo>
                  <a:pt x="155854" y="41198"/>
                  <a:pt x="142900" y="35471"/>
                  <a:pt x="127545" y="24536"/>
                </a:cubicBezTo>
                <a:cubicBezTo>
                  <a:pt x="90970" y="23774"/>
                  <a:pt x="48983" y="15163"/>
                  <a:pt x="7302"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11168253" y="1230491"/>
            <a:ext cx="152933" cy="157162"/>
          </a:xfrm>
          <a:custGeom>
            <a:avLst/>
            <a:gdLst>
              <a:gd name="connsiteX0" fmla="*/ 68592 w 152933"/>
              <a:gd name="connsiteY0" fmla="*/ 157162 h 157162"/>
              <a:gd name="connsiteX1" fmla="*/ 152933 w 152933"/>
              <a:gd name="connsiteY1" fmla="*/ 0 h 157162"/>
              <a:gd name="connsiteX2" fmla="*/ 0 w 152933"/>
              <a:gd name="connsiteY2" fmla="*/ 136080 h 157162"/>
              <a:gd name="connsiteX3" fmla="*/ 68592 w 152933"/>
              <a:gd name="connsiteY3" fmla="*/ 157162 h 157162"/>
            </a:gdLst>
            <a:ahLst/>
            <a:cxnLst>
              <a:cxn ang="0">
                <a:pos x="connsiteX0" y="connsiteY0"/>
              </a:cxn>
              <a:cxn ang="1">
                <a:pos x="connsiteX1" y="connsiteY1"/>
              </a:cxn>
              <a:cxn ang="2">
                <a:pos x="connsiteX2" y="connsiteY2"/>
              </a:cxn>
              <a:cxn ang="3">
                <a:pos x="connsiteX3" y="connsiteY3"/>
              </a:cxn>
            </a:cxnLst>
            <a:rect l="l" t="t" r="r" b="b"/>
            <a:pathLst>
              <a:path w="152933" h="157162">
                <a:moveTo>
                  <a:pt x="68592" y="157162"/>
                </a:moveTo>
                <a:cubicBezTo>
                  <a:pt x="48285" y="120002"/>
                  <a:pt x="53301" y="66421"/>
                  <a:pt x="152933" y="0"/>
                </a:cubicBezTo>
                <a:cubicBezTo>
                  <a:pt x="152933" y="0"/>
                  <a:pt x="47218" y="15455"/>
                  <a:pt x="0" y="136080"/>
                </a:cubicBezTo>
                <a:cubicBezTo>
                  <a:pt x="23456" y="144970"/>
                  <a:pt x="46672" y="152133"/>
                  <a:pt x="68592" y="157162"/>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11208406" y="1000518"/>
            <a:ext cx="10159" cy="7759"/>
          </a:xfrm>
          <a:custGeom>
            <a:avLst/>
            <a:gdLst>
              <a:gd name="connsiteX0" fmla="*/ 6908 w 10159"/>
              <a:gd name="connsiteY0" fmla="*/ 2235 h 7759"/>
              <a:gd name="connsiteX1" fmla="*/ 3530 w 10159"/>
              <a:gd name="connsiteY1" fmla="*/ 0 h 7759"/>
              <a:gd name="connsiteX2" fmla="*/ 978 w 10159"/>
              <a:gd name="connsiteY2" fmla="*/ 114 h 7759"/>
              <a:gd name="connsiteX3" fmla="*/ 0 w 10159"/>
              <a:gd name="connsiteY3" fmla="*/ 3378 h 7759"/>
              <a:gd name="connsiteX4" fmla="*/ 3073 w 10159"/>
              <a:gd name="connsiteY4" fmla="*/ 6908 h 7759"/>
              <a:gd name="connsiteX5" fmla="*/ 7289 w 10159"/>
              <a:gd name="connsiteY5" fmla="*/ 7759 h 7759"/>
              <a:gd name="connsiteX6" fmla="*/ 10159 w 10159"/>
              <a:gd name="connsiteY6" fmla="*/ 7619 h 7759"/>
              <a:gd name="connsiteX7" fmla="*/ 9359 w 10159"/>
              <a:gd name="connsiteY7" fmla="*/ 6083 h 7759"/>
              <a:gd name="connsiteX8" fmla="*/ 6908 w 10159"/>
              <a:gd name="connsiteY8" fmla="*/ 2235 h 77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159" h="7759">
                <a:moveTo>
                  <a:pt x="6908" y="2235"/>
                </a:moveTo>
                <a:cubicBezTo>
                  <a:pt x="5969" y="812"/>
                  <a:pt x="4991" y="342"/>
                  <a:pt x="3530" y="0"/>
                </a:cubicBezTo>
                <a:cubicBezTo>
                  <a:pt x="2095" y="-355"/>
                  <a:pt x="1676" y="-139"/>
                  <a:pt x="978" y="114"/>
                </a:cubicBezTo>
                <a:cubicBezTo>
                  <a:pt x="266" y="380"/>
                  <a:pt x="-317" y="1803"/>
                  <a:pt x="0" y="3378"/>
                </a:cubicBezTo>
                <a:cubicBezTo>
                  <a:pt x="355" y="4978"/>
                  <a:pt x="1320" y="6197"/>
                  <a:pt x="3073" y="6908"/>
                </a:cubicBezTo>
                <a:cubicBezTo>
                  <a:pt x="4788" y="7683"/>
                  <a:pt x="5981" y="7658"/>
                  <a:pt x="7289" y="7759"/>
                </a:cubicBezTo>
                <a:cubicBezTo>
                  <a:pt x="8661" y="7797"/>
                  <a:pt x="10159" y="7619"/>
                  <a:pt x="10159" y="7619"/>
                </a:cubicBezTo>
                <a:cubicBezTo>
                  <a:pt x="10159" y="7619"/>
                  <a:pt x="9779" y="6794"/>
                  <a:pt x="9359" y="6083"/>
                </a:cubicBezTo>
                <a:cubicBezTo>
                  <a:pt x="8902" y="5346"/>
                  <a:pt x="7899" y="3695"/>
                  <a:pt x="6908" y="2235"/>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10912051" y="1561797"/>
            <a:ext cx="12675" cy="12814"/>
          </a:xfrm>
          <a:custGeom>
            <a:avLst/>
            <a:gdLst>
              <a:gd name="connsiteX0" fmla="*/ 10655 w 12675"/>
              <a:gd name="connsiteY0" fmla="*/ 10731 h 12814"/>
              <a:gd name="connsiteX1" fmla="*/ 12090 w 12675"/>
              <a:gd name="connsiteY1" fmla="*/ 8724 h 12814"/>
              <a:gd name="connsiteX2" fmla="*/ 12675 w 12675"/>
              <a:gd name="connsiteY2" fmla="*/ 6464 h 12814"/>
              <a:gd name="connsiteX3" fmla="*/ 12307 w 12675"/>
              <a:gd name="connsiteY3" fmla="*/ 4178 h 12814"/>
              <a:gd name="connsiteX4" fmla="*/ 10934 w 12675"/>
              <a:gd name="connsiteY4" fmla="*/ 2133 h 12814"/>
              <a:gd name="connsiteX5" fmla="*/ 9665 w 12675"/>
              <a:gd name="connsiteY5" fmla="*/ 990 h 12814"/>
              <a:gd name="connsiteX6" fmla="*/ 8179 w 12675"/>
              <a:gd name="connsiteY6" fmla="*/ 0 h 12814"/>
              <a:gd name="connsiteX7" fmla="*/ 0 w 12675"/>
              <a:gd name="connsiteY7" fmla="*/ 8128 h 12814"/>
              <a:gd name="connsiteX8" fmla="*/ 1587 w 12675"/>
              <a:gd name="connsiteY8" fmla="*/ 10655 h 12814"/>
              <a:gd name="connsiteX9" fmla="*/ 6019 w 12675"/>
              <a:gd name="connsiteY9" fmla="*/ 12814 h 12814"/>
              <a:gd name="connsiteX10" fmla="*/ 10655 w 12675"/>
              <a:gd name="connsiteY10" fmla="*/ 10731 h 128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2675" h="12814">
                <a:moveTo>
                  <a:pt x="10655" y="10731"/>
                </a:moveTo>
                <a:cubicBezTo>
                  <a:pt x="11252" y="10134"/>
                  <a:pt x="11734" y="9461"/>
                  <a:pt x="12090" y="8724"/>
                </a:cubicBezTo>
                <a:cubicBezTo>
                  <a:pt x="12446" y="7988"/>
                  <a:pt x="12624" y="7239"/>
                  <a:pt x="12675" y="6464"/>
                </a:cubicBezTo>
                <a:cubicBezTo>
                  <a:pt x="12713" y="5689"/>
                  <a:pt x="12560" y="4914"/>
                  <a:pt x="12307" y="4178"/>
                </a:cubicBezTo>
                <a:cubicBezTo>
                  <a:pt x="12027" y="3454"/>
                  <a:pt x="11583" y="2755"/>
                  <a:pt x="10934" y="2133"/>
                </a:cubicBezTo>
                <a:cubicBezTo>
                  <a:pt x="10515" y="1714"/>
                  <a:pt x="10083" y="1295"/>
                  <a:pt x="9665" y="990"/>
                </a:cubicBezTo>
                <a:cubicBezTo>
                  <a:pt x="9233" y="596"/>
                  <a:pt x="8763" y="279"/>
                  <a:pt x="8179" y="0"/>
                </a:cubicBezTo>
                <a:lnTo>
                  <a:pt x="0" y="8128"/>
                </a:lnTo>
                <a:cubicBezTo>
                  <a:pt x="355" y="9080"/>
                  <a:pt x="876" y="9906"/>
                  <a:pt x="1587" y="10655"/>
                </a:cubicBezTo>
                <a:cubicBezTo>
                  <a:pt x="2947" y="12014"/>
                  <a:pt x="4457" y="12750"/>
                  <a:pt x="6019" y="12814"/>
                </a:cubicBezTo>
                <a:cubicBezTo>
                  <a:pt x="7620" y="12890"/>
                  <a:pt x="9169" y="12179"/>
                  <a:pt x="10655" y="1073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11346495" y="1609518"/>
            <a:ext cx="8763" cy="10642"/>
          </a:xfrm>
          <a:custGeom>
            <a:avLst/>
            <a:gdLst>
              <a:gd name="connsiteX0" fmla="*/ 0 w 8763"/>
              <a:gd name="connsiteY0" fmla="*/ 63 h 10642"/>
              <a:gd name="connsiteX1" fmla="*/ 2578 w 8763"/>
              <a:gd name="connsiteY1" fmla="*/ 10642 h 10642"/>
              <a:gd name="connsiteX2" fmla="*/ 8763 w 8763"/>
              <a:gd name="connsiteY2" fmla="*/ 6426 h 10642"/>
              <a:gd name="connsiteX3" fmla="*/ 75 w 8763"/>
              <a:gd name="connsiteY3" fmla="*/ 0 h 10642"/>
              <a:gd name="connsiteX4" fmla="*/ 0 w 8763"/>
              <a:gd name="connsiteY4" fmla="*/ 63 h 1064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763" h="10642">
                <a:moveTo>
                  <a:pt x="0" y="63"/>
                </a:moveTo>
                <a:lnTo>
                  <a:pt x="2578" y="10642"/>
                </a:lnTo>
                <a:lnTo>
                  <a:pt x="8763" y="6426"/>
                </a:lnTo>
                <a:lnTo>
                  <a:pt x="75" y="0"/>
                </a:lnTo>
                <a:lnTo>
                  <a:pt x="0" y="63"/>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11327566" y="995894"/>
            <a:ext cx="9042" cy="10287"/>
          </a:xfrm>
          <a:custGeom>
            <a:avLst/>
            <a:gdLst>
              <a:gd name="connsiteX0" fmla="*/ 6984 w 9042"/>
              <a:gd name="connsiteY0" fmla="*/ 7683 h 10287"/>
              <a:gd name="connsiteX1" fmla="*/ 7175 w 9042"/>
              <a:gd name="connsiteY1" fmla="*/ 5410 h 10287"/>
              <a:gd name="connsiteX2" fmla="*/ 7988 w 9042"/>
              <a:gd name="connsiteY2" fmla="*/ 2743 h 10287"/>
              <a:gd name="connsiteX3" fmla="*/ 9042 w 9042"/>
              <a:gd name="connsiteY3" fmla="*/ 482 h 10287"/>
              <a:gd name="connsiteX4" fmla="*/ 7887 w 9042"/>
              <a:gd name="connsiteY4" fmla="*/ 0 h 10287"/>
              <a:gd name="connsiteX5" fmla="*/ 7708 w 9042"/>
              <a:gd name="connsiteY5" fmla="*/ 253 h 10287"/>
              <a:gd name="connsiteX6" fmla="*/ 7226 w 9042"/>
              <a:gd name="connsiteY6" fmla="*/ 812 h 10287"/>
              <a:gd name="connsiteX7" fmla="*/ 6172 w 9042"/>
              <a:gd name="connsiteY7" fmla="*/ 1765 h 10287"/>
              <a:gd name="connsiteX8" fmla="*/ 5295 w 9042"/>
              <a:gd name="connsiteY8" fmla="*/ 2336 h 10287"/>
              <a:gd name="connsiteX9" fmla="*/ 4013 w 9042"/>
              <a:gd name="connsiteY9" fmla="*/ 3149 h 10287"/>
              <a:gd name="connsiteX10" fmla="*/ 2692 w 9042"/>
              <a:gd name="connsiteY10" fmla="*/ 4254 h 10287"/>
              <a:gd name="connsiteX11" fmla="*/ 1206 w 9042"/>
              <a:gd name="connsiteY11" fmla="*/ 6438 h 10287"/>
              <a:gd name="connsiteX12" fmla="*/ 368 w 9042"/>
              <a:gd name="connsiteY12" fmla="*/ 8775 h 10287"/>
              <a:gd name="connsiteX13" fmla="*/ 0 w 9042"/>
              <a:gd name="connsiteY13" fmla="*/ 10109 h 10287"/>
              <a:gd name="connsiteX14" fmla="*/ 216 w 9042"/>
              <a:gd name="connsiteY14" fmla="*/ 10210 h 10287"/>
              <a:gd name="connsiteX15" fmla="*/ 901 w 9042"/>
              <a:gd name="connsiteY15" fmla="*/ 10286 h 10287"/>
              <a:gd name="connsiteX16" fmla="*/ 2426 w 9042"/>
              <a:gd name="connsiteY16" fmla="*/ 10160 h 10287"/>
              <a:gd name="connsiteX17" fmla="*/ 4559 w 9042"/>
              <a:gd name="connsiteY17" fmla="*/ 9677 h 10287"/>
              <a:gd name="connsiteX18" fmla="*/ 7188 w 9042"/>
              <a:gd name="connsiteY18" fmla="*/ 8877 h 10287"/>
              <a:gd name="connsiteX19" fmla="*/ 6984 w 9042"/>
              <a:gd name="connsiteY19" fmla="*/ 7683 h 10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9042" h="10287">
                <a:moveTo>
                  <a:pt x="6984" y="7683"/>
                </a:moveTo>
                <a:cubicBezTo>
                  <a:pt x="6921" y="7124"/>
                  <a:pt x="7111" y="5892"/>
                  <a:pt x="7175" y="5410"/>
                </a:cubicBezTo>
                <a:cubicBezTo>
                  <a:pt x="7226" y="4876"/>
                  <a:pt x="7772" y="3200"/>
                  <a:pt x="7988" y="2743"/>
                </a:cubicBezTo>
                <a:cubicBezTo>
                  <a:pt x="8179" y="2273"/>
                  <a:pt x="9042" y="482"/>
                  <a:pt x="9042" y="482"/>
                </a:cubicBezTo>
                <a:lnTo>
                  <a:pt x="7887" y="0"/>
                </a:lnTo>
                <a:cubicBezTo>
                  <a:pt x="7887" y="0"/>
                  <a:pt x="7772" y="165"/>
                  <a:pt x="7708" y="253"/>
                </a:cubicBezTo>
                <a:cubicBezTo>
                  <a:pt x="7632" y="342"/>
                  <a:pt x="7493" y="546"/>
                  <a:pt x="7226" y="812"/>
                </a:cubicBezTo>
                <a:cubicBezTo>
                  <a:pt x="6921" y="1130"/>
                  <a:pt x="6451" y="1562"/>
                  <a:pt x="6172" y="1765"/>
                </a:cubicBezTo>
                <a:cubicBezTo>
                  <a:pt x="5867" y="2044"/>
                  <a:pt x="5397" y="2273"/>
                  <a:pt x="5295" y="2336"/>
                </a:cubicBezTo>
                <a:cubicBezTo>
                  <a:pt x="5143" y="2413"/>
                  <a:pt x="4330" y="2984"/>
                  <a:pt x="4013" y="3149"/>
                </a:cubicBezTo>
                <a:cubicBezTo>
                  <a:pt x="3771" y="3327"/>
                  <a:pt x="3441" y="3657"/>
                  <a:pt x="2692" y="4254"/>
                </a:cubicBezTo>
                <a:cubicBezTo>
                  <a:pt x="1955" y="4876"/>
                  <a:pt x="1473" y="5880"/>
                  <a:pt x="1206" y="6438"/>
                </a:cubicBezTo>
                <a:cubicBezTo>
                  <a:pt x="901" y="7035"/>
                  <a:pt x="546" y="8140"/>
                  <a:pt x="368" y="8775"/>
                </a:cubicBezTo>
                <a:cubicBezTo>
                  <a:pt x="165" y="9423"/>
                  <a:pt x="0" y="10109"/>
                  <a:pt x="0" y="10109"/>
                </a:cubicBezTo>
                <a:cubicBezTo>
                  <a:pt x="0" y="10109"/>
                  <a:pt x="63" y="10160"/>
                  <a:pt x="216" y="10210"/>
                </a:cubicBezTo>
                <a:cubicBezTo>
                  <a:pt x="368" y="10248"/>
                  <a:pt x="596" y="10286"/>
                  <a:pt x="901" y="10286"/>
                </a:cubicBezTo>
                <a:cubicBezTo>
                  <a:pt x="1231" y="10286"/>
                  <a:pt x="2158" y="10210"/>
                  <a:pt x="2426" y="10160"/>
                </a:cubicBezTo>
                <a:cubicBezTo>
                  <a:pt x="2756" y="10109"/>
                  <a:pt x="4254" y="9753"/>
                  <a:pt x="4559" y="9677"/>
                </a:cubicBezTo>
                <a:cubicBezTo>
                  <a:pt x="4851" y="9613"/>
                  <a:pt x="7188" y="8877"/>
                  <a:pt x="7188" y="8877"/>
                </a:cubicBezTo>
                <a:cubicBezTo>
                  <a:pt x="7188" y="8877"/>
                  <a:pt x="7048" y="8280"/>
                  <a:pt x="6984" y="768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11324884" y="992615"/>
            <a:ext cx="8509" cy="4711"/>
          </a:xfrm>
          <a:custGeom>
            <a:avLst/>
            <a:gdLst>
              <a:gd name="connsiteX0" fmla="*/ 4470 w 8509"/>
              <a:gd name="connsiteY0" fmla="*/ 4711 h 4711"/>
              <a:gd name="connsiteX1" fmla="*/ 6489 w 8509"/>
              <a:gd name="connsiteY1" fmla="*/ 3238 h 4711"/>
              <a:gd name="connsiteX2" fmla="*/ 8077 w 8509"/>
              <a:gd name="connsiteY2" fmla="*/ 1549 h 4711"/>
              <a:gd name="connsiteX3" fmla="*/ 8508 w 8509"/>
              <a:gd name="connsiteY3" fmla="*/ 774 h 4711"/>
              <a:gd name="connsiteX4" fmla="*/ 6832 w 8509"/>
              <a:gd name="connsiteY4" fmla="*/ 0 h 4711"/>
              <a:gd name="connsiteX5" fmla="*/ 5016 w 8509"/>
              <a:gd name="connsiteY5" fmla="*/ 520 h 4711"/>
              <a:gd name="connsiteX6" fmla="*/ 1575 w 8509"/>
              <a:gd name="connsiteY6" fmla="*/ 1397 h 4711"/>
              <a:gd name="connsiteX7" fmla="*/ 0 w 8509"/>
              <a:gd name="connsiteY7" fmla="*/ 1828 h 4711"/>
              <a:gd name="connsiteX8" fmla="*/ 203 w 8509"/>
              <a:gd name="connsiteY8" fmla="*/ 2197 h 4711"/>
              <a:gd name="connsiteX9" fmla="*/ 1257 w 8509"/>
              <a:gd name="connsiteY9" fmla="*/ 2984 h 4711"/>
              <a:gd name="connsiteX10" fmla="*/ 3123 w 8509"/>
              <a:gd name="connsiteY10" fmla="*/ 4038 h 4711"/>
              <a:gd name="connsiteX11" fmla="*/ 4470 w 8509"/>
              <a:gd name="connsiteY11" fmla="*/ 4711 h 471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8509" h="4711">
                <a:moveTo>
                  <a:pt x="4470" y="4711"/>
                </a:moveTo>
                <a:cubicBezTo>
                  <a:pt x="4470" y="4711"/>
                  <a:pt x="5739" y="3822"/>
                  <a:pt x="6489" y="3238"/>
                </a:cubicBezTo>
                <a:cubicBezTo>
                  <a:pt x="7225" y="2679"/>
                  <a:pt x="7835" y="1905"/>
                  <a:pt x="8077" y="1549"/>
                </a:cubicBezTo>
                <a:cubicBezTo>
                  <a:pt x="8356" y="1231"/>
                  <a:pt x="8508" y="774"/>
                  <a:pt x="8508" y="774"/>
                </a:cubicBezTo>
                <a:lnTo>
                  <a:pt x="6832" y="0"/>
                </a:lnTo>
                <a:cubicBezTo>
                  <a:pt x="6832" y="0"/>
                  <a:pt x="5206" y="457"/>
                  <a:pt x="5016" y="520"/>
                </a:cubicBezTo>
                <a:cubicBezTo>
                  <a:pt x="4864" y="546"/>
                  <a:pt x="1689" y="1384"/>
                  <a:pt x="1575" y="1397"/>
                </a:cubicBezTo>
                <a:cubicBezTo>
                  <a:pt x="1498" y="1435"/>
                  <a:pt x="0" y="1816"/>
                  <a:pt x="0" y="1828"/>
                </a:cubicBezTo>
                <a:cubicBezTo>
                  <a:pt x="-25" y="1828"/>
                  <a:pt x="-51" y="1917"/>
                  <a:pt x="203" y="2197"/>
                </a:cubicBezTo>
                <a:cubicBezTo>
                  <a:pt x="469" y="2425"/>
                  <a:pt x="927" y="2819"/>
                  <a:pt x="1257" y="2984"/>
                </a:cubicBezTo>
                <a:cubicBezTo>
                  <a:pt x="1575" y="3225"/>
                  <a:pt x="2781" y="3873"/>
                  <a:pt x="3123" y="4038"/>
                </a:cubicBezTo>
                <a:cubicBezTo>
                  <a:pt x="3441" y="4229"/>
                  <a:pt x="4470" y="4711"/>
                  <a:pt x="4470" y="471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11041092" y="1645627"/>
            <a:ext cx="21945" cy="26517"/>
          </a:xfrm>
          <a:custGeom>
            <a:avLst/>
            <a:gdLst>
              <a:gd name="connsiteX0" fmla="*/ 19316 w 21945"/>
              <a:gd name="connsiteY0" fmla="*/ 2933 h 26517"/>
              <a:gd name="connsiteX1" fmla="*/ 15202 w 21945"/>
              <a:gd name="connsiteY1" fmla="*/ 431 h 26517"/>
              <a:gd name="connsiteX2" fmla="*/ 10388 w 21945"/>
              <a:gd name="connsiteY2" fmla="*/ 0 h 26517"/>
              <a:gd name="connsiteX3" fmla="*/ 6350 w 21945"/>
              <a:gd name="connsiteY3" fmla="*/ 1765 h 26517"/>
              <a:gd name="connsiteX4" fmla="*/ 3188 w 21945"/>
              <a:gd name="connsiteY4" fmla="*/ 5283 h 26517"/>
              <a:gd name="connsiteX5" fmla="*/ 1016 w 21945"/>
              <a:gd name="connsiteY5" fmla="*/ 9956 h 26517"/>
              <a:gd name="connsiteX6" fmla="*/ 0 w 21945"/>
              <a:gd name="connsiteY6" fmla="*/ 15011 h 26517"/>
              <a:gd name="connsiteX7" fmla="*/ 457 w 21945"/>
              <a:gd name="connsiteY7" fmla="*/ 19735 h 26517"/>
              <a:gd name="connsiteX8" fmla="*/ 2629 w 21945"/>
              <a:gd name="connsiteY8" fmla="*/ 23545 h 26517"/>
              <a:gd name="connsiteX9" fmla="*/ 6743 w 21945"/>
              <a:gd name="connsiteY9" fmla="*/ 26047 h 26517"/>
              <a:gd name="connsiteX10" fmla="*/ 11569 w 21945"/>
              <a:gd name="connsiteY10" fmla="*/ 26517 h 26517"/>
              <a:gd name="connsiteX11" fmla="*/ 15582 w 21945"/>
              <a:gd name="connsiteY11" fmla="*/ 24701 h 26517"/>
              <a:gd name="connsiteX12" fmla="*/ 18745 w 21945"/>
              <a:gd name="connsiteY12" fmla="*/ 21183 h 26517"/>
              <a:gd name="connsiteX13" fmla="*/ 20929 w 21945"/>
              <a:gd name="connsiteY13" fmla="*/ 16522 h 26517"/>
              <a:gd name="connsiteX14" fmla="*/ 21945 w 21945"/>
              <a:gd name="connsiteY14" fmla="*/ 11468 h 26517"/>
              <a:gd name="connsiteX15" fmla="*/ 21488 w 21945"/>
              <a:gd name="connsiteY15" fmla="*/ 6794 h 26517"/>
              <a:gd name="connsiteX16" fmla="*/ 19316 w 21945"/>
              <a:gd name="connsiteY16" fmla="*/ 2933 h 265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21945" h="26517">
                <a:moveTo>
                  <a:pt x="19316" y="2933"/>
                </a:moveTo>
                <a:cubicBezTo>
                  <a:pt x="18288" y="1828"/>
                  <a:pt x="16942" y="978"/>
                  <a:pt x="15202" y="431"/>
                </a:cubicBezTo>
                <a:cubicBezTo>
                  <a:pt x="13513" y="-139"/>
                  <a:pt x="11900" y="-304"/>
                  <a:pt x="10388" y="0"/>
                </a:cubicBezTo>
                <a:cubicBezTo>
                  <a:pt x="8915" y="241"/>
                  <a:pt x="7556" y="850"/>
                  <a:pt x="6350" y="1765"/>
                </a:cubicBezTo>
                <a:cubicBezTo>
                  <a:pt x="5156" y="2692"/>
                  <a:pt x="4102" y="3873"/>
                  <a:pt x="3188" y="5283"/>
                </a:cubicBezTo>
                <a:cubicBezTo>
                  <a:pt x="2299" y="6680"/>
                  <a:pt x="1575" y="8242"/>
                  <a:pt x="1016" y="9956"/>
                </a:cubicBezTo>
                <a:cubicBezTo>
                  <a:pt x="457" y="11658"/>
                  <a:pt x="114" y="13309"/>
                  <a:pt x="0" y="15011"/>
                </a:cubicBezTo>
                <a:cubicBezTo>
                  <a:pt x="-113" y="16687"/>
                  <a:pt x="0" y="18262"/>
                  <a:pt x="457" y="19735"/>
                </a:cubicBezTo>
                <a:cubicBezTo>
                  <a:pt x="863" y="21183"/>
                  <a:pt x="1600" y="22466"/>
                  <a:pt x="2629" y="23545"/>
                </a:cubicBezTo>
                <a:cubicBezTo>
                  <a:pt x="3657" y="24688"/>
                  <a:pt x="5054" y="25514"/>
                  <a:pt x="6743" y="26047"/>
                </a:cubicBezTo>
                <a:cubicBezTo>
                  <a:pt x="8458" y="26631"/>
                  <a:pt x="10058" y="26784"/>
                  <a:pt x="11569" y="26517"/>
                </a:cubicBezTo>
                <a:cubicBezTo>
                  <a:pt x="13055" y="26250"/>
                  <a:pt x="14338" y="25615"/>
                  <a:pt x="15582" y="24701"/>
                </a:cubicBezTo>
                <a:cubicBezTo>
                  <a:pt x="16802" y="23787"/>
                  <a:pt x="17856" y="22618"/>
                  <a:pt x="18745" y="21183"/>
                </a:cubicBezTo>
                <a:cubicBezTo>
                  <a:pt x="19634" y="19773"/>
                  <a:pt x="20358" y="18224"/>
                  <a:pt x="20929" y="16522"/>
                </a:cubicBezTo>
                <a:cubicBezTo>
                  <a:pt x="21488" y="14833"/>
                  <a:pt x="21856" y="13131"/>
                  <a:pt x="21945" y="11468"/>
                </a:cubicBezTo>
                <a:cubicBezTo>
                  <a:pt x="22097" y="9804"/>
                  <a:pt x="21932" y="8216"/>
                  <a:pt x="21488" y="6794"/>
                </a:cubicBezTo>
                <a:cubicBezTo>
                  <a:pt x="21094" y="5308"/>
                  <a:pt x="20332" y="4051"/>
                  <a:pt x="19316" y="293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11230828" y="960224"/>
            <a:ext cx="7048" cy="7975"/>
          </a:xfrm>
          <a:custGeom>
            <a:avLst/>
            <a:gdLst>
              <a:gd name="connsiteX0" fmla="*/ 6425 w 7048"/>
              <a:gd name="connsiteY0" fmla="*/ 76 h 7975"/>
              <a:gd name="connsiteX1" fmla="*/ 4864 w 7048"/>
              <a:gd name="connsiteY1" fmla="*/ 0 h 7975"/>
              <a:gd name="connsiteX2" fmla="*/ 2908 w 7048"/>
              <a:gd name="connsiteY2" fmla="*/ 2158 h 7975"/>
              <a:gd name="connsiteX3" fmla="*/ 1054 w 7048"/>
              <a:gd name="connsiteY3" fmla="*/ 5270 h 7975"/>
              <a:gd name="connsiteX4" fmla="*/ 0 w 7048"/>
              <a:gd name="connsiteY4" fmla="*/ 7975 h 7975"/>
              <a:gd name="connsiteX5" fmla="*/ 7048 w 7048"/>
              <a:gd name="connsiteY5" fmla="*/ 1701 h 7975"/>
              <a:gd name="connsiteX6" fmla="*/ 6425 w 7048"/>
              <a:gd name="connsiteY6" fmla="*/ 76 h 79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048" h="7975">
                <a:moveTo>
                  <a:pt x="6425" y="76"/>
                </a:moveTo>
                <a:cubicBezTo>
                  <a:pt x="5816" y="-584"/>
                  <a:pt x="5194" y="-139"/>
                  <a:pt x="4864" y="0"/>
                </a:cubicBezTo>
                <a:cubicBezTo>
                  <a:pt x="4571" y="139"/>
                  <a:pt x="3314" y="1587"/>
                  <a:pt x="2908" y="2158"/>
                </a:cubicBezTo>
                <a:cubicBezTo>
                  <a:pt x="2502" y="2743"/>
                  <a:pt x="1803" y="3886"/>
                  <a:pt x="1054" y="5270"/>
                </a:cubicBezTo>
                <a:cubicBezTo>
                  <a:pt x="381" y="6654"/>
                  <a:pt x="0" y="7975"/>
                  <a:pt x="0" y="7975"/>
                </a:cubicBezTo>
                <a:lnTo>
                  <a:pt x="7048" y="1701"/>
                </a:lnTo>
                <a:cubicBezTo>
                  <a:pt x="7048" y="1701"/>
                  <a:pt x="7048" y="774"/>
                  <a:pt x="6425" y="7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11490424" y="1294716"/>
            <a:ext cx="26950" cy="20916"/>
          </a:xfrm>
          <a:custGeom>
            <a:avLst/>
            <a:gdLst>
              <a:gd name="connsiteX0" fmla="*/ 12675 w 26950"/>
              <a:gd name="connsiteY0" fmla="*/ 0 h 20916"/>
              <a:gd name="connsiteX1" fmla="*/ 7594 w 26950"/>
              <a:gd name="connsiteY1" fmla="*/ 990 h 20916"/>
              <a:gd name="connsiteX2" fmla="*/ 3429 w 26950"/>
              <a:gd name="connsiteY2" fmla="*/ 3251 h 20916"/>
              <a:gd name="connsiteX3" fmla="*/ 737 w 26950"/>
              <a:gd name="connsiteY3" fmla="*/ 6718 h 20916"/>
              <a:gd name="connsiteX4" fmla="*/ 0 w 26950"/>
              <a:gd name="connsiteY4" fmla="*/ 11493 h 20916"/>
              <a:gd name="connsiteX5" fmla="*/ 1461 w 26950"/>
              <a:gd name="connsiteY5" fmla="*/ 16103 h 20916"/>
              <a:gd name="connsiteX6" fmla="*/ 4674 w 26950"/>
              <a:gd name="connsiteY6" fmla="*/ 19151 h 20916"/>
              <a:gd name="connsiteX7" fmla="*/ 9132 w 26950"/>
              <a:gd name="connsiteY7" fmla="*/ 20713 h 20916"/>
              <a:gd name="connsiteX8" fmla="*/ 14300 w 26950"/>
              <a:gd name="connsiteY8" fmla="*/ 20916 h 20916"/>
              <a:gd name="connsiteX9" fmla="*/ 19316 w 26950"/>
              <a:gd name="connsiteY9" fmla="*/ 19926 h 20916"/>
              <a:gd name="connsiteX10" fmla="*/ 23495 w 26950"/>
              <a:gd name="connsiteY10" fmla="*/ 17678 h 20916"/>
              <a:gd name="connsiteX11" fmla="*/ 26200 w 26950"/>
              <a:gd name="connsiteY11" fmla="*/ 14198 h 20916"/>
              <a:gd name="connsiteX12" fmla="*/ 26949 w 26950"/>
              <a:gd name="connsiteY12" fmla="*/ 9436 h 20916"/>
              <a:gd name="connsiteX13" fmla="*/ 25489 w 26950"/>
              <a:gd name="connsiteY13" fmla="*/ 4826 h 20916"/>
              <a:gd name="connsiteX14" fmla="*/ 22276 w 26950"/>
              <a:gd name="connsiteY14" fmla="*/ 1765 h 20916"/>
              <a:gd name="connsiteX15" fmla="*/ 17818 w 26950"/>
              <a:gd name="connsiteY15" fmla="*/ 203 h 20916"/>
              <a:gd name="connsiteX16" fmla="*/ 12675 w 26950"/>
              <a:gd name="connsiteY16" fmla="*/ 0 h 209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26950" h="20916">
                <a:moveTo>
                  <a:pt x="12675" y="0"/>
                </a:moveTo>
                <a:cubicBezTo>
                  <a:pt x="10871" y="152"/>
                  <a:pt x="9169" y="482"/>
                  <a:pt x="7594" y="990"/>
                </a:cubicBezTo>
                <a:cubicBezTo>
                  <a:pt x="6019" y="1562"/>
                  <a:pt x="4636" y="2273"/>
                  <a:pt x="3429" y="3251"/>
                </a:cubicBezTo>
                <a:cubicBezTo>
                  <a:pt x="2286" y="4203"/>
                  <a:pt x="1346" y="5346"/>
                  <a:pt x="737" y="6718"/>
                </a:cubicBezTo>
                <a:cubicBezTo>
                  <a:pt x="114" y="8102"/>
                  <a:pt x="-139" y="9690"/>
                  <a:pt x="0" y="11493"/>
                </a:cubicBezTo>
                <a:cubicBezTo>
                  <a:pt x="127" y="13309"/>
                  <a:pt x="622" y="14833"/>
                  <a:pt x="1461" y="16103"/>
                </a:cubicBezTo>
                <a:cubicBezTo>
                  <a:pt x="2286" y="17373"/>
                  <a:pt x="3365" y="18376"/>
                  <a:pt x="4674" y="19151"/>
                </a:cubicBezTo>
                <a:cubicBezTo>
                  <a:pt x="5994" y="19888"/>
                  <a:pt x="7480" y="20434"/>
                  <a:pt x="9132" y="20713"/>
                </a:cubicBezTo>
                <a:cubicBezTo>
                  <a:pt x="10757" y="20967"/>
                  <a:pt x="12484" y="21069"/>
                  <a:pt x="14300" y="20916"/>
                </a:cubicBezTo>
                <a:cubicBezTo>
                  <a:pt x="16053" y="20777"/>
                  <a:pt x="17704" y="20434"/>
                  <a:pt x="19316" y="19926"/>
                </a:cubicBezTo>
                <a:cubicBezTo>
                  <a:pt x="20917" y="19380"/>
                  <a:pt x="22339" y="18630"/>
                  <a:pt x="23495" y="17678"/>
                </a:cubicBezTo>
                <a:cubicBezTo>
                  <a:pt x="24676" y="16713"/>
                  <a:pt x="25578" y="15570"/>
                  <a:pt x="26200" y="14198"/>
                </a:cubicBezTo>
                <a:cubicBezTo>
                  <a:pt x="26822" y="12839"/>
                  <a:pt x="27064" y="11214"/>
                  <a:pt x="26949" y="9436"/>
                </a:cubicBezTo>
                <a:cubicBezTo>
                  <a:pt x="26797" y="7620"/>
                  <a:pt x="26289" y="6083"/>
                  <a:pt x="25489" y="4826"/>
                </a:cubicBezTo>
                <a:cubicBezTo>
                  <a:pt x="24651" y="3555"/>
                  <a:pt x="23584" y="2540"/>
                  <a:pt x="22276" y="1765"/>
                </a:cubicBezTo>
                <a:cubicBezTo>
                  <a:pt x="20955" y="1016"/>
                  <a:pt x="19507" y="482"/>
                  <a:pt x="17818" y="203"/>
                </a:cubicBezTo>
                <a:cubicBezTo>
                  <a:pt x="16154" y="-63"/>
                  <a:pt x="14440" y="-139"/>
                  <a:pt x="12675"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10818042" y="1275351"/>
            <a:ext cx="10630" cy="7378"/>
          </a:xfrm>
          <a:custGeom>
            <a:avLst/>
            <a:gdLst>
              <a:gd name="connsiteX0" fmla="*/ 10630 w 10630"/>
              <a:gd name="connsiteY0" fmla="*/ 5219 h 7378"/>
              <a:gd name="connsiteX1" fmla="*/ 1079 w 10630"/>
              <a:gd name="connsiteY1" fmla="*/ 0 h 7378"/>
              <a:gd name="connsiteX2" fmla="*/ 0 w 10630"/>
              <a:gd name="connsiteY2" fmla="*/ 7378 h 7378"/>
              <a:gd name="connsiteX3" fmla="*/ 10630 w 10630"/>
              <a:gd name="connsiteY3" fmla="*/ 5321 h 7378"/>
              <a:gd name="connsiteX4" fmla="*/ 10630 w 10630"/>
              <a:gd name="connsiteY4" fmla="*/ 5219 h 73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30" h="7378">
                <a:moveTo>
                  <a:pt x="10630" y="5219"/>
                </a:moveTo>
                <a:lnTo>
                  <a:pt x="1079" y="0"/>
                </a:lnTo>
                <a:lnTo>
                  <a:pt x="0" y="7378"/>
                </a:lnTo>
                <a:lnTo>
                  <a:pt x="10630" y="5321"/>
                </a:lnTo>
                <a:lnTo>
                  <a:pt x="10630" y="5219"/>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10812528" y="1237768"/>
            <a:ext cx="26517" cy="20205"/>
          </a:xfrm>
          <a:custGeom>
            <a:avLst/>
            <a:gdLst>
              <a:gd name="connsiteX0" fmla="*/ 4584 w 26517"/>
              <a:gd name="connsiteY0" fmla="*/ 17589 h 20205"/>
              <a:gd name="connsiteX1" fmla="*/ 9779 w 26517"/>
              <a:gd name="connsiteY1" fmla="*/ 19710 h 20205"/>
              <a:gd name="connsiteX2" fmla="*/ 15252 w 26517"/>
              <a:gd name="connsiteY2" fmla="*/ 20205 h 20205"/>
              <a:gd name="connsiteX3" fmla="*/ 19964 w 26517"/>
              <a:gd name="connsiteY3" fmla="*/ 18834 h 20205"/>
              <a:gd name="connsiteX4" fmla="*/ 23685 w 26517"/>
              <a:gd name="connsiteY4" fmla="*/ 15709 h 20205"/>
              <a:gd name="connsiteX5" fmla="*/ 25946 w 26517"/>
              <a:gd name="connsiteY5" fmla="*/ 10769 h 20205"/>
              <a:gd name="connsiteX6" fmla="*/ 26403 w 26517"/>
              <a:gd name="connsiteY6" fmla="*/ 8242 h 20205"/>
              <a:gd name="connsiteX7" fmla="*/ 26517 w 26517"/>
              <a:gd name="connsiteY7" fmla="*/ 5664 h 20205"/>
              <a:gd name="connsiteX8" fmla="*/ 4064 w 26517"/>
              <a:gd name="connsiteY8" fmla="*/ 0 h 20205"/>
              <a:gd name="connsiteX9" fmla="*/ 2946 w 26517"/>
              <a:gd name="connsiteY9" fmla="*/ 292 h 20205"/>
              <a:gd name="connsiteX10" fmla="*/ 1917 w 26517"/>
              <a:gd name="connsiteY10" fmla="*/ 1485 h 20205"/>
              <a:gd name="connsiteX11" fmla="*/ 1092 w 26517"/>
              <a:gd name="connsiteY11" fmla="*/ 3365 h 20205"/>
              <a:gd name="connsiteX12" fmla="*/ 368 w 26517"/>
              <a:gd name="connsiteY12" fmla="*/ 5689 h 20205"/>
              <a:gd name="connsiteX13" fmla="*/ 0 w 26517"/>
              <a:gd name="connsiteY13" fmla="*/ 10401 h 20205"/>
              <a:gd name="connsiteX14" fmla="*/ 1372 w 26517"/>
              <a:gd name="connsiteY14" fmla="*/ 14414 h 20205"/>
              <a:gd name="connsiteX15" fmla="*/ 4584 w 26517"/>
              <a:gd name="connsiteY15" fmla="*/ 17589 h 2020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26517" h="20205">
                <a:moveTo>
                  <a:pt x="4584" y="17589"/>
                </a:moveTo>
                <a:cubicBezTo>
                  <a:pt x="5994" y="18478"/>
                  <a:pt x="7722" y="19177"/>
                  <a:pt x="9779" y="19710"/>
                </a:cubicBezTo>
                <a:cubicBezTo>
                  <a:pt x="11696" y="20193"/>
                  <a:pt x="13487" y="20358"/>
                  <a:pt x="15252" y="20205"/>
                </a:cubicBezTo>
                <a:cubicBezTo>
                  <a:pt x="16967" y="20040"/>
                  <a:pt x="18554" y="19608"/>
                  <a:pt x="19964" y="18834"/>
                </a:cubicBezTo>
                <a:cubicBezTo>
                  <a:pt x="21412" y="18110"/>
                  <a:pt x="22669" y="17043"/>
                  <a:pt x="23685" y="15709"/>
                </a:cubicBezTo>
                <a:cubicBezTo>
                  <a:pt x="24713" y="14351"/>
                  <a:pt x="25476" y="12687"/>
                  <a:pt x="25946" y="10769"/>
                </a:cubicBezTo>
                <a:cubicBezTo>
                  <a:pt x="26123" y="9956"/>
                  <a:pt x="26327" y="9080"/>
                  <a:pt x="26403" y="8242"/>
                </a:cubicBezTo>
                <a:cubicBezTo>
                  <a:pt x="26479" y="7391"/>
                  <a:pt x="26517" y="6515"/>
                  <a:pt x="26517" y="5664"/>
                </a:cubicBezTo>
                <a:lnTo>
                  <a:pt x="4064" y="0"/>
                </a:lnTo>
                <a:cubicBezTo>
                  <a:pt x="3644" y="-76"/>
                  <a:pt x="3264" y="0"/>
                  <a:pt x="2946" y="292"/>
                </a:cubicBezTo>
                <a:cubicBezTo>
                  <a:pt x="2565" y="571"/>
                  <a:pt x="2247" y="939"/>
                  <a:pt x="1917" y="1485"/>
                </a:cubicBezTo>
                <a:cubicBezTo>
                  <a:pt x="1613" y="1981"/>
                  <a:pt x="1320" y="2628"/>
                  <a:pt x="1092" y="3365"/>
                </a:cubicBezTo>
                <a:cubicBezTo>
                  <a:pt x="813" y="4102"/>
                  <a:pt x="596" y="4864"/>
                  <a:pt x="368" y="5689"/>
                </a:cubicBezTo>
                <a:cubicBezTo>
                  <a:pt x="-25" y="7353"/>
                  <a:pt x="-165" y="8890"/>
                  <a:pt x="0" y="10401"/>
                </a:cubicBezTo>
                <a:cubicBezTo>
                  <a:pt x="114" y="11887"/>
                  <a:pt x="610" y="13233"/>
                  <a:pt x="1372" y="14414"/>
                </a:cubicBezTo>
                <a:cubicBezTo>
                  <a:pt x="2082" y="15633"/>
                  <a:pt x="3212" y="16687"/>
                  <a:pt x="4584" y="17589"/>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10815341" y="1353849"/>
            <a:ext cx="10516" cy="7454"/>
          </a:xfrm>
          <a:custGeom>
            <a:avLst/>
            <a:gdLst>
              <a:gd name="connsiteX0" fmla="*/ 10515 w 10516"/>
              <a:gd name="connsiteY0" fmla="*/ 3022 h 7454"/>
              <a:gd name="connsiteX1" fmla="*/ 10515 w 10516"/>
              <a:gd name="connsiteY1" fmla="*/ 2933 h 7454"/>
              <a:gd name="connsiteX2" fmla="*/ 0 w 10516"/>
              <a:gd name="connsiteY2" fmla="*/ 0 h 7454"/>
              <a:gd name="connsiteX3" fmla="*/ 610 w 10516"/>
              <a:gd name="connsiteY3" fmla="*/ 7454 h 7454"/>
              <a:gd name="connsiteX4" fmla="*/ 10515 w 10516"/>
              <a:gd name="connsiteY4" fmla="*/ 3022 h 74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516" h="7454">
                <a:moveTo>
                  <a:pt x="10515" y="3022"/>
                </a:moveTo>
                <a:lnTo>
                  <a:pt x="10515" y="2933"/>
                </a:lnTo>
                <a:lnTo>
                  <a:pt x="0" y="0"/>
                </a:lnTo>
                <a:lnTo>
                  <a:pt x="610" y="7454"/>
                </a:lnTo>
                <a:lnTo>
                  <a:pt x="10515" y="3022"/>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11489062" y="1361852"/>
            <a:ext cx="26809" cy="20840"/>
          </a:xfrm>
          <a:custGeom>
            <a:avLst/>
            <a:gdLst>
              <a:gd name="connsiteX0" fmla="*/ 23710 w 26809"/>
              <a:gd name="connsiteY0" fmla="*/ 3632 h 20840"/>
              <a:gd name="connsiteX1" fmla="*/ 19660 w 26809"/>
              <a:gd name="connsiteY1" fmla="*/ 1206 h 20840"/>
              <a:gd name="connsiteX2" fmla="*/ 14630 w 26809"/>
              <a:gd name="connsiteY2" fmla="*/ 0 h 20840"/>
              <a:gd name="connsiteX3" fmla="*/ 9474 w 26809"/>
              <a:gd name="connsiteY3" fmla="*/ 0 h 20840"/>
              <a:gd name="connsiteX4" fmla="*/ 4953 w 26809"/>
              <a:gd name="connsiteY4" fmla="*/ 1384 h 20840"/>
              <a:gd name="connsiteX5" fmla="*/ 1626 w 26809"/>
              <a:gd name="connsiteY5" fmla="*/ 4267 h 20840"/>
              <a:gd name="connsiteX6" fmla="*/ 0 w 26809"/>
              <a:gd name="connsiteY6" fmla="*/ 8801 h 20840"/>
              <a:gd name="connsiteX7" fmla="*/ 534 w 26809"/>
              <a:gd name="connsiteY7" fmla="*/ 13614 h 20840"/>
              <a:gd name="connsiteX8" fmla="*/ 3048 w 26809"/>
              <a:gd name="connsiteY8" fmla="*/ 17233 h 20840"/>
              <a:gd name="connsiteX9" fmla="*/ 7150 w 26809"/>
              <a:gd name="connsiteY9" fmla="*/ 19621 h 20840"/>
              <a:gd name="connsiteX10" fmla="*/ 12141 w 26809"/>
              <a:gd name="connsiteY10" fmla="*/ 20840 h 20840"/>
              <a:gd name="connsiteX11" fmla="*/ 17272 w 26809"/>
              <a:gd name="connsiteY11" fmla="*/ 20840 h 20840"/>
              <a:gd name="connsiteX12" fmla="*/ 21818 w 26809"/>
              <a:gd name="connsiteY12" fmla="*/ 19456 h 20840"/>
              <a:gd name="connsiteX13" fmla="*/ 25146 w 26809"/>
              <a:gd name="connsiteY13" fmla="*/ 16548 h 20840"/>
              <a:gd name="connsiteX14" fmla="*/ 26809 w 26809"/>
              <a:gd name="connsiteY14" fmla="*/ 12014 h 20840"/>
              <a:gd name="connsiteX15" fmla="*/ 26289 w 26809"/>
              <a:gd name="connsiteY15" fmla="*/ 7251 h 20840"/>
              <a:gd name="connsiteX16" fmla="*/ 23710 w 26809"/>
              <a:gd name="connsiteY16" fmla="*/ 3632 h 208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26809" h="20840">
                <a:moveTo>
                  <a:pt x="23710" y="3632"/>
                </a:moveTo>
                <a:cubicBezTo>
                  <a:pt x="22606" y="2616"/>
                  <a:pt x="21221" y="1841"/>
                  <a:pt x="19660" y="1206"/>
                </a:cubicBezTo>
                <a:cubicBezTo>
                  <a:pt x="18098" y="609"/>
                  <a:pt x="16409" y="254"/>
                  <a:pt x="14630" y="0"/>
                </a:cubicBezTo>
                <a:cubicBezTo>
                  <a:pt x="12878" y="-190"/>
                  <a:pt x="11125" y="-190"/>
                  <a:pt x="9474" y="0"/>
                </a:cubicBezTo>
                <a:cubicBezTo>
                  <a:pt x="7785" y="254"/>
                  <a:pt x="6287" y="698"/>
                  <a:pt x="4953" y="1384"/>
                </a:cubicBezTo>
                <a:cubicBezTo>
                  <a:pt x="3645" y="2057"/>
                  <a:pt x="2514" y="3060"/>
                  <a:pt x="1626" y="4267"/>
                </a:cubicBezTo>
                <a:cubicBezTo>
                  <a:pt x="761" y="5511"/>
                  <a:pt x="203" y="7023"/>
                  <a:pt x="0" y="8801"/>
                </a:cubicBezTo>
                <a:cubicBezTo>
                  <a:pt x="-215" y="10591"/>
                  <a:pt x="-62" y="12179"/>
                  <a:pt x="534" y="13614"/>
                </a:cubicBezTo>
                <a:cubicBezTo>
                  <a:pt x="1092" y="14998"/>
                  <a:pt x="1917" y="16217"/>
                  <a:pt x="3048" y="17233"/>
                </a:cubicBezTo>
                <a:cubicBezTo>
                  <a:pt x="4204" y="18224"/>
                  <a:pt x="5537" y="19011"/>
                  <a:pt x="7150" y="19621"/>
                </a:cubicBezTo>
                <a:cubicBezTo>
                  <a:pt x="8661" y="20218"/>
                  <a:pt x="10376" y="20637"/>
                  <a:pt x="12141" y="20840"/>
                </a:cubicBezTo>
                <a:cubicBezTo>
                  <a:pt x="13919" y="21043"/>
                  <a:pt x="15621" y="21043"/>
                  <a:pt x="17272" y="20840"/>
                </a:cubicBezTo>
                <a:cubicBezTo>
                  <a:pt x="18974" y="20637"/>
                  <a:pt x="20485" y="20167"/>
                  <a:pt x="21818" y="19456"/>
                </a:cubicBezTo>
                <a:cubicBezTo>
                  <a:pt x="23152" y="18757"/>
                  <a:pt x="24283" y="17792"/>
                  <a:pt x="25146" y="16548"/>
                </a:cubicBezTo>
                <a:cubicBezTo>
                  <a:pt x="26048" y="15303"/>
                  <a:pt x="26619" y="13843"/>
                  <a:pt x="26809" y="12014"/>
                </a:cubicBezTo>
                <a:cubicBezTo>
                  <a:pt x="27038" y="10223"/>
                  <a:pt x="26847" y="8623"/>
                  <a:pt x="26289" y="7251"/>
                </a:cubicBezTo>
                <a:cubicBezTo>
                  <a:pt x="25717" y="5829"/>
                  <a:pt x="24854" y="4635"/>
                  <a:pt x="23710" y="3632"/>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p:cNvSpPr/>
          <p:nvPr/>
        </p:nvSpPr>
        <p:spPr>
          <a:xfrm>
            <a:off x="10990371" y="1006139"/>
            <a:ext cx="5918" cy="8763"/>
          </a:xfrm>
          <a:custGeom>
            <a:avLst/>
            <a:gdLst>
              <a:gd name="connsiteX0" fmla="*/ 3288 w 5918"/>
              <a:gd name="connsiteY0" fmla="*/ 8204 h 8763"/>
              <a:gd name="connsiteX1" fmla="*/ 4635 w 5918"/>
              <a:gd name="connsiteY1" fmla="*/ 6134 h 8763"/>
              <a:gd name="connsiteX2" fmla="*/ 5918 w 5918"/>
              <a:gd name="connsiteY2" fmla="*/ 4203 h 8763"/>
              <a:gd name="connsiteX3" fmla="*/ 5739 w 5918"/>
              <a:gd name="connsiteY3" fmla="*/ 1193 h 8763"/>
              <a:gd name="connsiteX4" fmla="*/ 4800 w 5918"/>
              <a:gd name="connsiteY4" fmla="*/ 431 h 8763"/>
              <a:gd name="connsiteX5" fmla="*/ 4064 w 5918"/>
              <a:gd name="connsiteY5" fmla="*/ 114 h 8763"/>
              <a:gd name="connsiteX6" fmla="*/ 4012 w 5918"/>
              <a:gd name="connsiteY6" fmla="*/ 0 h 8763"/>
              <a:gd name="connsiteX7" fmla="*/ 634 w 5918"/>
              <a:gd name="connsiteY7" fmla="*/ 1650 h 8763"/>
              <a:gd name="connsiteX8" fmla="*/ 342 w 5918"/>
              <a:gd name="connsiteY8" fmla="*/ 2730 h 8763"/>
              <a:gd name="connsiteX9" fmla="*/ 0 w 5918"/>
              <a:gd name="connsiteY9" fmla="*/ 2971 h 8763"/>
              <a:gd name="connsiteX10" fmla="*/ 2438 w 5918"/>
              <a:gd name="connsiteY10" fmla="*/ 8762 h 8763"/>
              <a:gd name="connsiteX11" fmla="*/ 3288 w 5918"/>
              <a:gd name="connsiteY11" fmla="*/ 8204 h 876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918" h="8763">
                <a:moveTo>
                  <a:pt x="3288" y="8204"/>
                </a:moveTo>
                <a:cubicBezTo>
                  <a:pt x="3288" y="8204"/>
                  <a:pt x="4457" y="6375"/>
                  <a:pt x="4635" y="6134"/>
                </a:cubicBezTo>
                <a:cubicBezTo>
                  <a:pt x="4851" y="5867"/>
                  <a:pt x="5727" y="4889"/>
                  <a:pt x="5918" y="4203"/>
                </a:cubicBezTo>
                <a:cubicBezTo>
                  <a:pt x="6146" y="3543"/>
                  <a:pt x="6477" y="2374"/>
                  <a:pt x="5739" y="1193"/>
                </a:cubicBezTo>
                <a:cubicBezTo>
                  <a:pt x="4991" y="0"/>
                  <a:pt x="5168" y="368"/>
                  <a:pt x="4800" y="431"/>
                </a:cubicBezTo>
                <a:cubicBezTo>
                  <a:pt x="4432" y="482"/>
                  <a:pt x="4089" y="139"/>
                  <a:pt x="4064" y="114"/>
                </a:cubicBezTo>
                <a:cubicBezTo>
                  <a:pt x="4050" y="114"/>
                  <a:pt x="4012" y="0"/>
                  <a:pt x="4012" y="0"/>
                </a:cubicBezTo>
                <a:lnTo>
                  <a:pt x="634" y="1650"/>
                </a:lnTo>
                <a:cubicBezTo>
                  <a:pt x="634" y="1650"/>
                  <a:pt x="533" y="2476"/>
                  <a:pt x="342" y="2730"/>
                </a:cubicBezTo>
                <a:cubicBezTo>
                  <a:pt x="113" y="2933"/>
                  <a:pt x="0" y="2971"/>
                  <a:pt x="0" y="2971"/>
                </a:cubicBezTo>
                <a:lnTo>
                  <a:pt x="2438" y="8762"/>
                </a:lnTo>
                <a:lnTo>
                  <a:pt x="3288" y="8204"/>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p:cNvSpPr/>
          <p:nvPr/>
        </p:nvSpPr>
        <p:spPr>
          <a:xfrm>
            <a:off x="11071048" y="981082"/>
            <a:ext cx="6629" cy="14757"/>
          </a:xfrm>
          <a:custGeom>
            <a:avLst/>
            <a:gdLst>
              <a:gd name="connsiteX0" fmla="*/ 2756 w 6629"/>
              <a:gd name="connsiteY0" fmla="*/ 4406 h 14757"/>
              <a:gd name="connsiteX1" fmla="*/ 1168 w 6629"/>
              <a:gd name="connsiteY1" fmla="*/ 8521 h 14757"/>
              <a:gd name="connsiteX2" fmla="*/ 0 w 6629"/>
              <a:gd name="connsiteY2" fmla="*/ 12725 h 14757"/>
              <a:gd name="connsiteX3" fmla="*/ 1600 w 6629"/>
              <a:gd name="connsiteY3" fmla="*/ 14757 h 14757"/>
              <a:gd name="connsiteX4" fmla="*/ 4102 w 6629"/>
              <a:gd name="connsiteY4" fmla="*/ 13360 h 14757"/>
              <a:gd name="connsiteX5" fmla="*/ 6629 w 6629"/>
              <a:gd name="connsiteY5" fmla="*/ 11277 h 14757"/>
              <a:gd name="connsiteX6" fmla="*/ 4813 w 6629"/>
              <a:gd name="connsiteY6" fmla="*/ 0 h 14757"/>
              <a:gd name="connsiteX7" fmla="*/ 2756 w 6629"/>
              <a:gd name="connsiteY7" fmla="*/ 4406 h 1475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6629" h="14757">
                <a:moveTo>
                  <a:pt x="2756" y="4406"/>
                </a:moveTo>
                <a:cubicBezTo>
                  <a:pt x="2349" y="5333"/>
                  <a:pt x="1270" y="8267"/>
                  <a:pt x="1168" y="8521"/>
                </a:cubicBezTo>
                <a:cubicBezTo>
                  <a:pt x="1079" y="8737"/>
                  <a:pt x="584" y="10248"/>
                  <a:pt x="0" y="12725"/>
                </a:cubicBezTo>
                <a:cubicBezTo>
                  <a:pt x="-545" y="15151"/>
                  <a:pt x="889" y="14986"/>
                  <a:pt x="1600" y="14757"/>
                </a:cubicBezTo>
                <a:cubicBezTo>
                  <a:pt x="2349" y="14554"/>
                  <a:pt x="3695" y="13652"/>
                  <a:pt x="4102" y="13360"/>
                </a:cubicBezTo>
                <a:cubicBezTo>
                  <a:pt x="4483" y="13068"/>
                  <a:pt x="6629" y="11277"/>
                  <a:pt x="6629" y="11277"/>
                </a:cubicBezTo>
                <a:lnTo>
                  <a:pt x="4813" y="0"/>
                </a:lnTo>
                <a:cubicBezTo>
                  <a:pt x="4813" y="0"/>
                  <a:pt x="3149" y="3454"/>
                  <a:pt x="2756" y="440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p:cNvSpPr/>
          <p:nvPr/>
        </p:nvSpPr>
        <p:spPr>
          <a:xfrm>
            <a:off x="11105628" y="940758"/>
            <a:ext cx="10985" cy="26758"/>
          </a:xfrm>
          <a:custGeom>
            <a:avLst/>
            <a:gdLst>
              <a:gd name="connsiteX0" fmla="*/ 1116 w 10985"/>
              <a:gd name="connsiteY0" fmla="*/ 16217 h 26758"/>
              <a:gd name="connsiteX1" fmla="*/ 2806 w 10985"/>
              <a:gd name="connsiteY1" fmla="*/ 26758 h 26758"/>
              <a:gd name="connsiteX2" fmla="*/ 3885 w 10985"/>
              <a:gd name="connsiteY2" fmla="*/ 26568 h 26758"/>
              <a:gd name="connsiteX3" fmla="*/ 5257 w 10985"/>
              <a:gd name="connsiteY3" fmla="*/ 25095 h 26758"/>
              <a:gd name="connsiteX4" fmla="*/ 8013 w 10985"/>
              <a:gd name="connsiteY4" fmla="*/ 22072 h 26758"/>
              <a:gd name="connsiteX5" fmla="*/ 9728 w 10985"/>
              <a:gd name="connsiteY5" fmla="*/ 19824 h 26758"/>
              <a:gd name="connsiteX6" fmla="*/ 10985 w 10985"/>
              <a:gd name="connsiteY6" fmla="*/ 16243 h 26758"/>
              <a:gd name="connsiteX7" fmla="*/ 10197 w 10985"/>
              <a:gd name="connsiteY7" fmla="*/ 11125 h 26758"/>
              <a:gd name="connsiteX8" fmla="*/ 6946 w 10985"/>
              <a:gd name="connsiteY8" fmla="*/ 4368 h 26758"/>
              <a:gd name="connsiteX9" fmla="*/ 4330 w 10985"/>
              <a:gd name="connsiteY9" fmla="*/ 1181 h 26758"/>
              <a:gd name="connsiteX10" fmla="*/ 2285 w 10985"/>
              <a:gd name="connsiteY10" fmla="*/ 0 h 26758"/>
              <a:gd name="connsiteX11" fmla="*/ 1460 w 10985"/>
              <a:gd name="connsiteY11" fmla="*/ 304 h 26758"/>
              <a:gd name="connsiteX12" fmla="*/ 825 w 10985"/>
              <a:gd name="connsiteY12" fmla="*/ 927 h 26758"/>
              <a:gd name="connsiteX13" fmla="*/ 431 w 10985"/>
              <a:gd name="connsiteY13" fmla="*/ 1473 h 26758"/>
              <a:gd name="connsiteX14" fmla="*/ 0 w 10985"/>
              <a:gd name="connsiteY14" fmla="*/ 4241 h 26758"/>
              <a:gd name="connsiteX15" fmla="*/ 189 w 10985"/>
              <a:gd name="connsiteY15" fmla="*/ 9677 h 26758"/>
              <a:gd name="connsiteX16" fmla="*/ 1116 w 10985"/>
              <a:gd name="connsiteY16" fmla="*/ 16217 h 2675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10985" h="26758">
                <a:moveTo>
                  <a:pt x="1116" y="16217"/>
                </a:moveTo>
                <a:lnTo>
                  <a:pt x="2806" y="26758"/>
                </a:lnTo>
                <a:lnTo>
                  <a:pt x="3885" y="26568"/>
                </a:lnTo>
                <a:cubicBezTo>
                  <a:pt x="3885" y="26568"/>
                  <a:pt x="4864" y="25552"/>
                  <a:pt x="5257" y="25095"/>
                </a:cubicBezTo>
                <a:cubicBezTo>
                  <a:pt x="5650" y="24612"/>
                  <a:pt x="7873" y="22212"/>
                  <a:pt x="8013" y="22072"/>
                </a:cubicBezTo>
                <a:cubicBezTo>
                  <a:pt x="8089" y="21958"/>
                  <a:pt x="9397" y="20459"/>
                  <a:pt x="9728" y="19824"/>
                </a:cubicBezTo>
                <a:cubicBezTo>
                  <a:pt x="10032" y="19164"/>
                  <a:pt x="10870" y="17500"/>
                  <a:pt x="10985" y="16243"/>
                </a:cubicBezTo>
                <a:cubicBezTo>
                  <a:pt x="11124" y="15011"/>
                  <a:pt x="11290" y="13893"/>
                  <a:pt x="10197" y="11125"/>
                </a:cubicBezTo>
                <a:cubicBezTo>
                  <a:pt x="9131" y="8331"/>
                  <a:pt x="7924" y="5702"/>
                  <a:pt x="6946" y="4368"/>
                </a:cubicBezTo>
                <a:cubicBezTo>
                  <a:pt x="5943" y="3035"/>
                  <a:pt x="4902" y="1663"/>
                  <a:pt x="4330" y="1181"/>
                </a:cubicBezTo>
                <a:cubicBezTo>
                  <a:pt x="3746" y="711"/>
                  <a:pt x="2920" y="-63"/>
                  <a:pt x="2285" y="0"/>
                </a:cubicBezTo>
                <a:cubicBezTo>
                  <a:pt x="1663" y="88"/>
                  <a:pt x="1561" y="190"/>
                  <a:pt x="1460" y="304"/>
                </a:cubicBezTo>
                <a:cubicBezTo>
                  <a:pt x="1358" y="406"/>
                  <a:pt x="927" y="812"/>
                  <a:pt x="825" y="927"/>
                </a:cubicBezTo>
                <a:cubicBezTo>
                  <a:pt x="748" y="1079"/>
                  <a:pt x="520" y="1219"/>
                  <a:pt x="431" y="1473"/>
                </a:cubicBezTo>
                <a:cubicBezTo>
                  <a:pt x="330" y="1752"/>
                  <a:pt x="-25" y="2527"/>
                  <a:pt x="0" y="4241"/>
                </a:cubicBezTo>
                <a:cubicBezTo>
                  <a:pt x="0" y="5943"/>
                  <a:pt x="113" y="8902"/>
                  <a:pt x="189" y="9677"/>
                </a:cubicBezTo>
                <a:cubicBezTo>
                  <a:pt x="215" y="10515"/>
                  <a:pt x="1116" y="16217"/>
                  <a:pt x="1116" y="16217"/>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p:cNvSpPr/>
          <p:nvPr/>
        </p:nvSpPr>
        <p:spPr>
          <a:xfrm>
            <a:off x="11393131" y="1560347"/>
            <a:ext cx="26174" cy="24599"/>
          </a:xfrm>
          <a:custGeom>
            <a:avLst/>
            <a:gdLst>
              <a:gd name="connsiteX0" fmla="*/ 21526 w 26174"/>
              <a:gd name="connsiteY0" fmla="*/ 4343 h 24599"/>
              <a:gd name="connsiteX1" fmla="*/ 17056 w 26174"/>
              <a:gd name="connsiteY1" fmla="*/ 1193 h 24599"/>
              <a:gd name="connsiteX2" fmla="*/ 12268 w 26174"/>
              <a:gd name="connsiteY2" fmla="*/ 0 h 24599"/>
              <a:gd name="connsiteX3" fmla="*/ 7505 w 26174"/>
              <a:gd name="connsiteY3" fmla="*/ 876 h 24599"/>
              <a:gd name="connsiteX4" fmla="*/ 3073 w 26174"/>
              <a:gd name="connsiteY4" fmla="*/ 3987 h 24599"/>
              <a:gd name="connsiteX5" fmla="*/ 1409 w 26174"/>
              <a:gd name="connsiteY5" fmla="*/ 5943 h 24599"/>
              <a:gd name="connsiteX6" fmla="*/ 0 w 26174"/>
              <a:gd name="connsiteY6" fmla="*/ 8115 h 24599"/>
              <a:gd name="connsiteX7" fmla="*/ 16598 w 26174"/>
              <a:gd name="connsiteY7" fmla="*/ 24269 h 24599"/>
              <a:gd name="connsiteX8" fmla="*/ 17691 w 26174"/>
              <a:gd name="connsiteY8" fmla="*/ 24599 h 24599"/>
              <a:gd name="connsiteX9" fmla="*/ 19164 w 26174"/>
              <a:gd name="connsiteY9" fmla="*/ 24079 h 24599"/>
              <a:gd name="connsiteX10" fmla="*/ 20866 w 26174"/>
              <a:gd name="connsiteY10" fmla="*/ 22872 h 24599"/>
              <a:gd name="connsiteX11" fmla="*/ 22618 w 26174"/>
              <a:gd name="connsiteY11" fmla="*/ 21221 h 24599"/>
              <a:gd name="connsiteX12" fmla="*/ 25336 w 26174"/>
              <a:gd name="connsiteY12" fmla="*/ 17322 h 24599"/>
              <a:gd name="connsiteX13" fmla="*/ 26175 w 26174"/>
              <a:gd name="connsiteY13" fmla="*/ 13144 h 24599"/>
              <a:gd name="connsiteX14" fmla="*/ 24968 w 26174"/>
              <a:gd name="connsiteY14" fmla="*/ 8788 h 24599"/>
              <a:gd name="connsiteX15" fmla="*/ 21526 w 26174"/>
              <a:gd name="connsiteY15" fmla="*/ 4343 h 245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26174" h="24599">
                <a:moveTo>
                  <a:pt x="21526" y="4343"/>
                </a:moveTo>
                <a:cubicBezTo>
                  <a:pt x="20142" y="2997"/>
                  <a:pt x="18631" y="1930"/>
                  <a:pt x="17056" y="1193"/>
                </a:cubicBezTo>
                <a:cubicBezTo>
                  <a:pt x="15456" y="444"/>
                  <a:pt x="13881" y="63"/>
                  <a:pt x="12268" y="0"/>
                </a:cubicBezTo>
                <a:cubicBezTo>
                  <a:pt x="10680" y="-76"/>
                  <a:pt x="9055" y="215"/>
                  <a:pt x="7505" y="876"/>
                </a:cubicBezTo>
                <a:cubicBezTo>
                  <a:pt x="5918" y="1498"/>
                  <a:pt x="4445" y="2539"/>
                  <a:pt x="3073" y="3987"/>
                </a:cubicBezTo>
                <a:cubicBezTo>
                  <a:pt x="2464" y="4572"/>
                  <a:pt x="1892" y="5245"/>
                  <a:pt x="1409" y="5943"/>
                </a:cubicBezTo>
                <a:cubicBezTo>
                  <a:pt x="876" y="6642"/>
                  <a:pt x="406" y="7327"/>
                  <a:pt x="0" y="8115"/>
                </a:cubicBezTo>
                <a:lnTo>
                  <a:pt x="16598" y="24269"/>
                </a:lnTo>
                <a:cubicBezTo>
                  <a:pt x="16929" y="24549"/>
                  <a:pt x="17284" y="24650"/>
                  <a:pt x="17691" y="24599"/>
                </a:cubicBezTo>
                <a:cubicBezTo>
                  <a:pt x="18148" y="24549"/>
                  <a:pt x="18631" y="24396"/>
                  <a:pt x="19164" y="24079"/>
                </a:cubicBezTo>
                <a:cubicBezTo>
                  <a:pt x="19684" y="23799"/>
                  <a:pt x="20256" y="23368"/>
                  <a:pt x="20866" y="22872"/>
                </a:cubicBezTo>
                <a:cubicBezTo>
                  <a:pt x="21412" y="22364"/>
                  <a:pt x="22059" y="21805"/>
                  <a:pt x="22618" y="21221"/>
                </a:cubicBezTo>
                <a:cubicBezTo>
                  <a:pt x="23812" y="19977"/>
                  <a:pt x="24727" y="18694"/>
                  <a:pt x="25336" y="17322"/>
                </a:cubicBezTo>
                <a:cubicBezTo>
                  <a:pt x="25958" y="15951"/>
                  <a:pt x="26238" y="14566"/>
                  <a:pt x="26175" y="13144"/>
                </a:cubicBezTo>
                <a:cubicBezTo>
                  <a:pt x="26123" y="11709"/>
                  <a:pt x="25730" y="10248"/>
                  <a:pt x="24968" y="8788"/>
                </a:cubicBezTo>
                <a:cubicBezTo>
                  <a:pt x="24168" y="7302"/>
                  <a:pt x="23038" y="5829"/>
                  <a:pt x="21526" y="434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p:cNvSpPr/>
          <p:nvPr/>
        </p:nvSpPr>
        <p:spPr>
          <a:xfrm>
            <a:off x="11304474" y="1039957"/>
            <a:ext cx="8242" cy="5562"/>
          </a:xfrm>
          <a:custGeom>
            <a:avLst/>
            <a:gdLst>
              <a:gd name="connsiteX0" fmla="*/ 7988 w 8242"/>
              <a:gd name="connsiteY0" fmla="*/ 380 h 5562"/>
              <a:gd name="connsiteX1" fmla="*/ 7911 w 8242"/>
              <a:gd name="connsiteY1" fmla="*/ 241 h 5562"/>
              <a:gd name="connsiteX2" fmla="*/ 6096 w 8242"/>
              <a:gd name="connsiteY2" fmla="*/ 292 h 5562"/>
              <a:gd name="connsiteX3" fmla="*/ 3695 w 8242"/>
              <a:gd name="connsiteY3" fmla="*/ 152 h 5562"/>
              <a:gd name="connsiteX4" fmla="*/ 1460 w 8242"/>
              <a:gd name="connsiteY4" fmla="*/ 0 h 5562"/>
              <a:gd name="connsiteX5" fmla="*/ 178 w 8242"/>
              <a:gd name="connsiteY5" fmla="*/ 380 h 5562"/>
              <a:gd name="connsiteX6" fmla="*/ 0 w 8242"/>
              <a:gd name="connsiteY6" fmla="*/ 1435 h 5562"/>
              <a:gd name="connsiteX7" fmla="*/ 393 w 8242"/>
              <a:gd name="connsiteY7" fmla="*/ 2400 h 5562"/>
              <a:gd name="connsiteX8" fmla="*/ 1447 w 8242"/>
              <a:gd name="connsiteY8" fmla="*/ 3175 h 5562"/>
              <a:gd name="connsiteX9" fmla="*/ 3009 w 8242"/>
              <a:gd name="connsiteY9" fmla="*/ 3911 h 5562"/>
              <a:gd name="connsiteX10" fmla="*/ 4775 w 8242"/>
              <a:gd name="connsiteY10" fmla="*/ 4610 h 5562"/>
              <a:gd name="connsiteX11" fmla="*/ 6718 w 8242"/>
              <a:gd name="connsiteY11" fmla="*/ 5270 h 5562"/>
              <a:gd name="connsiteX12" fmla="*/ 7645 w 8242"/>
              <a:gd name="connsiteY12" fmla="*/ 5562 h 5562"/>
              <a:gd name="connsiteX13" fmla="*/ 8013 w 8242"/>
              <a:gd name="connsiteY13" fmla="*/ 4495 h 5562"/>
              <a:gd name="connsiteX14" fmla="*/ 8242 w 8242"/>
              <a:gd name="connsiteY14" fmla="*/ 2819 h 5562"/>
              <a:gd name="connsiteX15" fmla="*/ 8178 w 8242"/>
              <a:gd name="connsiteY15" fmla="*/ 1397 h 5562"/>
              <a:gd name="connsiteX16" fmla="*/ 7988 w 8242"/>
              <a:gd name="connsiteY16" fmla="*/ 380 h 556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8242" h="5562">
                <a:moveTo>
                  <a:pt x="7988" y="380"/>
                </a:moveTo>
                <a:cubicBezTo>
                  <a:pt x="7988" y="342"/>
                  <a:pt x="7911" y="241"/>
                  <a:pt x="7911" y="241"/>
                </a:cubicBezTo>
                <a:cubicBezTo>
                  <a:pt x="7911" y="241"/>
                  <a:pt x="6387" y="292"/>
                  <a:pt x="6096" y="292"/>
                </a:cubicBezTo>
                <a:cubicBezTo>
                  <a:pt x="5791" y="292"/>
                  <a:pt x="4102" y="152"/>
                  <a:pt x="3695" y="152"/>
                </a:cubicBezTo>
                <a:cubicBezTo>
                  <a:pt x="3250" y="114"/>
                  <a:pt x="1917" y="-63"/>
                  <a:pt x="1460" y="0"/>
                </a:cubicBezTo>
                <a:cubicBezTo>
                  <a:pt x="1003" y="12"/>
                  <a:pt x="431" y="127"/>
                  <a:pt x="178" y="380"/>
                </a:cubicBezTo>
                <a:cubicBezTo>
                  <a:pt x="-12" y="660"/>
                  <a:pt x="-63" y="1155"/>
                  <a:pt x="0" y="1435"/>
                </a:cubicBezTo>
                <a:cubicBezTo>
                  <a:pt x="37" y="1714"/>
                  <a:pt x="178" y="2158"/>
                  <a:pt x="393" y="2400"/>
                </a:cubicBezTo>
                <a:cubicBezTo>
                  <a:pt x="596" y="2641"/>
                  <a:pt x="761" y="2857"/>
                  <a:pt x="1447" y="3175"/>
                </a:cubicBezTo>
                <a:cubicBezTo>
                  <a:pt x="2120" y="3492"/>
                  <a:pt x="2908" y="3873"/>
                  <a:pt x="3009" y="3911"/>
                </a:cubicBezTo>
                <a:cubicBezTo>
                  <a:pt x="3099" y="3949"/>
                  <a:pt x="4521" y="4508"/>
                  <a:pt x="4775" y="4610"/>
                </a:cubicBezTo>
                <a:cubicBezTo>
                  <a:pt x="4978" y="4648"/>
                  <a:pt x="6528" y="5245"/>
                  <a:pt x="6718" y="5270"/>
                </a:cubicBezTo>
                <a:cubicBezTo>
                  <a:pt x="6960" y="5333"/>
                  <a:pt x="7645" y="5562"/>
                  <a:pt x="7645" y="5562"/>
                </a:cubicBezTo>
                <a:cubicBezTo>
                  <a:pt x="7645" y="5562"/>
                  <a:pt x="7911" y="4927"/>
                  <a:pt x="8013" y="4495"/>
                </a:cubicBezTo>
                <a:cubicBezTo>
                  <a:pt x="8115" y="4051"/>
                  <a:pt x="8229" y="3022"/>
                  <a:pt x="8242" y="2819"/>
                </a:cubicBezTo>
                <a:cubicBezTo>
                  <a:pt x="8242" y="2628"/>
                  <a:pt x="8229" y="1689"/>
                  <a:pt x="8178" y="1397"/>
                </a:cubicBezTo>
                <a:cubicBezTo>
                  <a:pt x="8153" y="1117"/>
                  <a:pt x="8013" y="431"/>
                  <a:pt x="7988" y="38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p:cNvSpPr/>
          <p:nvPr/>
        </p:nvSpPr>
        <p:spPr>
          <a:xfrm>
            <a:off x="11326417" y="991036"/>
            <a:ext cx="3175" cy="1485"/>
          </a:xfrm>
          <a:custGeom>
            <a:avLst/>
            <a:gdLst>
              <a:gd name="connsiteX0" fmla="*/ 3112 w 3175"/>
              <a:gd name="connsiteY0" fmla="*/ 634 h 1485"/>
              <a:gd name="connsiteX1" fmla="*/ 3175 w 3175"/>
              <a:gd name="connsiteY1" fmla="*/ 609 h 1485"/>
              <a:gd name="connsiteX2" fmla="*/ 1879 w 3175"/>
              <a:gd name="connsiteY2" fmla="*/ 0 h 1485"/>
              <a:gd name="connsiteX3" fmla="*/ 13 w 3175"/>
              <a:gd name="connsiteY3" fmla="*/ 1346 h 1485"/>
              <a:gd name="connsiteX4" fmla="*/ 0 w 3175"/>
              <a:gd name="connsiteY4" fmla="*/ 1397 h 1485"/>
              <a:gd name="connsiteX5" fmla="*/ 292 w 3175"/>
              <a:gd name="connsiteY5" fmla="*/ 1485 h 1485"/>
              <a:gd name="connsiteX6" fmla="*/ 3112 w 3175"/>
              <a:gd name="connsiteY6" fmla="*/ 634 h 14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175" h="1485">
                <a:moveTo>
                  <a:pt x="3112" y="634"/>
                </a:moveTo>
                <a:cubicBezTo>
                  <a:pt x="3251" y="622"/>
                  <a:pt x="3175" y="609"/>
                  <a:pt x="3175" y="609"/>
                </a:cubicBezTo>
                <a:lnTo>
                  <a:pt x="1879" y="0"/>
                </a:lnTo>
                <a:lnTo>
                  <a:pt x="13" y="1346"/>
                </a:lnTo>
                <a:lnTo>
                  <a:pt x="0" y="1397"/>
                </a:lnTo>
                <a:lnTo>
                  <a:pt x="292" y="1485"/>
                </a:lnTo>
                <a:cubicBezTo>
                  <a:pt x="292" y="1485"/>
                  <a:pt x="3048" y="647"/>
                  <a:pt x="3112" y="634"/>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p:cNvSpPr/>
          <p:nvPr/>
        </p:nvSpPr>
        <p:spPr>
          <a:xfrm>
            <a:off x="11338653" y="990434"/>
            <a:ext cx="15430" cy="13881"/>
          </a:xfrm>
          <a:custGeom>
            <a:avLst/>
            <a:gdLst>
              <a:gd name="connsiteX0" fmla="*/ 622 w 15430"/>
              <a:gd name="connsiteY0" fmla="*/ 1993 h 13881"/>
              <a:gd name="connsiteX1" fmla="*/ 1092 w 15430"/>
              <a:gd name="connsiteY1" fmla="*/ 1752 h 13881"/>
              <a:gd name="connsiteX2" fmla="*/ 2159 w 15430"/>
              <a:gd name="connsiteY2" fmla="*/ 2095 h 13881"/>
              <a:gd name="connsiteX3" fmla="*/ 3035 w 15430"/>
              <a:gd name="connsiteY3" fmla="*/ 2959 h 13881"/>
              <a:gd name="connsiteX4" fmla="*/ 3530 w 15430"/>
              <a:gd name="connsiteY4" fmla="*/ 5168 h 13881"/>
              <a:gd name="connsiteX5" fmla="*/ 3530 w 15430"/>
              <a:gd name="connsiteY5" fmla="*/ 7683 h 13881"/>
              <a:gd name="connsiteX6" fmla="*/ 3162 w 15430"/>
              <a:gd name="connsiteY6" fmla="*/ 9982 h 13881"/>
              <a:gd name="connsiteX7" fmla="*/ 2476 w 15430"/>
              <a:gd name="connsiteY7" fmla="*/ 12458 h 13881"/>
              <a:gd name="connsiteX8" fmla="*/ 2070 w 15430"/>
              <a:gd name="connsiteY8" fmla="*/ 13411 h 13881"/>
              <a:gd name="connsiteX9" fmla="*/ 2108 w 15430"/>
              <a:gd name="connsiteY9" fmla="*/ 13779 h 13881"/>
              <a:gd name="connsiteX10" fmla="*/ 2362 w 15430"/>
              <a:gd name="connsiteY10" fmla="*/ 13881 h 13881"/>
              <a:gd name="connsiteX11" fmla="*/ 2959 w 15430"/>
              <a:gd name="connsiteY11" fmla="*/ 13741 h 13881"/>
              <a:gd name="connsiteX12" fmla="*/ 4127 w 15430"/>
              <a:gd name="connsiteY12" fmla="*/ 13068 h 13881"/>
              <a:gd name="connsiteX13" fmla="*/ 5867 w 15430"/>
              <a:gd name="connsiteY13" fmla="*/ 11569 h 13881"/>
              <a:gd name="connsiteX14" fmla="*/ 7201 w 15430"/>
              <a:gd name="connsiteY14" fmla="*/ 10286 h 13881"/>
              <a:gd name="connsiteX15" fmla="*/ 8776 w 15430"/>
              <a:gd name="connsiteY15" fmla="*/ 8699 h 13881"/>
              <a:gd name="connsiteX16" fmla="*/ 10135 w 15430"/>
              <a:gd name="connsiteY16" fmla="*/ 7264 h 13881"/>
              <a:gd name="connsiteX17" fmla="*/ 11696 w 15430"/>
              <a:gd name="connsiteY17" fmla="*/ 5575 h 13881"/>
              <a:gd name="connsiteX18" fmla="*/ 13131 w 15430"/>
              <a:gd name="connsiteY18" fmla="*/ 4013 h 13881"/>
              <a:gd name="connsiteX19" fmla="*/ 14402 w 15430"/>
              <a:gd name="connsiteY19" fmla="*/ 2628 h 13881"/>
              <a:gd name="connsiteX20" fmla="*/ 14999 w 15430"/>
              <a:gd name="connsiteY20" fmla="*/ 1981 h 13881"/>
              <a:gd name="connsiteX21" fmla="*/ 15430 w 15430"/>
              <a:gd name="connsiteY21" fmla="*/ 1143 h 13881"/>
              <a:gd name="connsiteX22" fmla="*/ 15418 w 15430"/>
              <a:gd name="connsiteY22" fmla="*/ 431 h 13881"/>
              <a:gd name="connsiteX23" fmla="*/ 14821 w 15430"/>
              <a:gd name="connsiteY23" fmla="*/ 12 h 13881"/>
              <a:gd name="connsiteX24" fmla="*/ 14059 w 15430"/>
              <a:gd name="connsiteY24" fmla="*/ 0 h 13881"/>
              <a:gd name="connsiteX25" fmla="*/ 13005 w 15430"/>
              <a:gd name="connsiteY25" fmla="*/ 76 h 13881"/>
              <a:gd name="connsiteX26" fmla="*/ 11684 w 15430"/>
              <a:gd name="connsiteY26" fmla="*/ 165 h 13881"/>
              <a:gd name="connsiteX27" fmla="*/ 9830 w 15430"/>
              <a:gd name="connsiteY27" fmla="*/ 304 h 13881"/>
              <a:gd name="connsiteX28" fmla="*/ 7505 w 15430"/>
              <a:gd name="connsiteY28" fmla="*/ 444 h 13881"/>
              <a:gd name="connsiteX29" fmla="*/ 5474 w 15430"/>
              <a:gd name="connsiteY29" fmla="*/ 596 h 13881"/>
              <a:gd name="connsiteX30" fmla="*/ 3442 w 15430"/>
              <a:gd name="connsiteY30" fmla="*/ 673 h 13881"/>
              <a:gd name="connsiteX31" fmla="*/ 1524 w 15430"/>
              <a:gd name="connsiteY31" fmla="*/ 774 h 13881"/>
              <a:gd name="connsiteX32" fmla="*/ 610 w 15430"/>
              <a:gd name="connsiteY32" fmla="*/ 901 h 13881"/>
              <a:gd name="connsiteX33" fmla="*/ 393 w 15430"/>
              <a:gd name="connsiteY33" fmla="*/ 977 h 13881"/>
              <a:gd name="connsiteX34" fmla="*/ 0 w 15430"/>
              <a:gd name="connsiteY34" fmla="*/ 1485 h 13881"/>
              <a:gd name="connsiteX35" fmla="*/ 203 w 15430"/>
              <a:gd name="connsiteY35" fmla="*/ 1917 h 13881"/>
              <a:gd name="connsiteX36" fmla="*/ 622 w 15430"/>
              <a:gd name="connsiteY36" fmla="*/ 1993 h 1388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Lst>
            <a:rect l="l" t="t" r="r" b="b"/>
            <a:pathLst>
              <a:path w="15430" h="13881">
                <a:moveTo>
                  <a:pt x="622" y="1993"/>
                </a:moveTo>
                <a:cubicBezTo>
                  <a:pt x="673" y="1955"/>
                  <a:pt x="889" y="1752"/>
                  <a:pt x="1092" y="1752"/>
                </a:cubicBezTo>
                <a:cubicBezTo>
                  <a:pt x="1334" y="1752"/>
                  <a:pt x="1626" y="1752"/>
                  <a:pt x="2159" y="2095"/>
                </a:cubicBezTo>
                <a:cubicBezTo>
                  <a:pt x="2718" y="2425"/>
                  <a:pt x="2921" y="2552"/>
                  <a:pt x="3035" y="2959"/>
                </a:cubicBezTo>
                <a:cubicBezTo>
                  <a:pt x="3188" y="3365"/>
                  <a:pt x="3530" y="4178"/>
                  <a:pt x="3530" y="5168"/>
                </a:cubicBezTo>
                <a:cubicBezTo>
                  <a:pt x="3568" y="6172"/>
                  <a:pt x="3568" y="7086"/>
                  <a:pt x="3530" y="7683"/>
                </a:cubicBezTo>
                <a:cubicBezTo>
                  <a:pt x="3442" y="8305"/>
                  <a:pt x="3391" y="8966"/>
                  <a:pt x="3162" y="9982"/>
                </a:cubicBezTo>
                <a:cubicBezTo>
                  <a:pt x="2959" y="10985"/>
                  <a:pt x="2629" y="12141"/>
                  <a:pt x="2476" y="12458"/>
                </a:cubicBezTo>
                <a:cubicBezTo>
                  <a:pt x="2476" y="12458"/>
                  <a:pt x="2070" y="13373"/>
                  <a:pt x="2070" y="13411"/>
                </a:cubicBezTo>
                <a:cubicBezTo>
                  <a:pt x="2032" y="13461"/>
                  <a:pt x="2070" y="13741"/>
                  <a:pt x="2108" y="13779"/>
                </a:cubicBezTo>
                <a:cubicBezTo>
                  <a:pt x="2159" y="13843"/>
                  <a:pt x="2324" y="13881"/>
                  <a:pt x="2362" y="13881"/>
                </a:cubicBezTo>
                <a:cubicBezTo>
                  <a:pt x="2426" y="13881"/>
                  <a:pt x="2629" y="13881"/>
                  <a:pt x="2959" y="13741"/>
                </a:cubicBezTo>
                <a:cubicBezTo>
                  <a:pt x="3289" y="13639"/>
                  <a:pt x="3695" y="13411"/>
                  <a:pt x="4127" y="13068"/>
                </a:cubicBezTo>
                <a:cubicBezTo>
                  <a:pt x="4534" y="12738"/>
                  <a:pt x="5664" y="11760"/>
                  <a:pt x="5867" y="11569"/>
                </a:cubicBezTo>
                <a:cubicBezTo>
                  <a:pt x="6083" y="11353"/>
                  <a:pt x="7049" y="10439"/>
                  <a:pt x="7201" y="10286"/>
                </a:cubicBezTo>
                <a:cubicBezTo>
                  <a:pt x="7379" y="10109"/>
                  <a:pt x="8623" y="8839"/>
                  <a:pt x="8776" y="8699"/>
                </a:cubicBezTo>
                <a:cubicBezTo>
                  <a:pt x="8839" y="8585"/>
                  <a:pt x="9931" y="7467"/>
                  <a:pt x="10135" y="7264"/>
                </a:cubicBezTo>
                <a:cubicBezTo>
                  <a:pt x="10286" y="7061"/>
                  <a:pt x="11569" y="5689"/>
                  <a:pt x="11696" y="5575"/>
                </a:cubicBezTo>
                <a:cubicBezTo>
                  <a:pt x="11760" y="5486"/>
                  <a:pt x="13043" y="4140"/>
                  <a:pt x="13131" y="4013"/>
                </a:cubicBezTo>
                <a:cubicBezTo>
                  <a:pt x="13234" y="3911"/>
                  <a:pt x="14300" y="2730"/>
                  <a:pt x="14402" y="2628"/>
                </a:cubicBezTo>
                <a:cubicBezTo>
                  <a:pt x="14529" y="2527"/>
                  <a:pt x="14846" y="2158"/>
                  <a:pt x="14999" y="1981"/>
                </a:cubicBezTo>
                <a:cubicBezTo>
                  <a:pt x="15113" y="1790"/>
                  <a:pt x="15405" y="1320"/>
                  <a:pt x="15430" y="1143"/>
                </a:cubicBezTo>
                <a:cubicBezTo>
                  <a:pt x="15482" y="939"/>
                  <a:pt x="15557" y="609"/>
                  <a:pt x="15418" y="431"/>
                </a:cubicBezTo>
                <a:cubicBezTo>
                  <a:pt x="15278" y="215"/>
                  <a:pt x="15126" y="38"/>
                  <a:pt x="14821" y="12"/>
                </a:cubicBezTo>
                <a:cubicBezTo>
                  <a:pt x="14541" y="-50"/>
                  <a:pt x="14338" y="-63"/>
                  <a:pt x="14059" y="0"/>
                </a:cubicBezTo>
                <a:cubicBezTo>
                  <a:pt x="13767" y="38"/>
                  <a:pt x="13157" y="63"/>
                  <a:pt x="13005" y="76"/>
                </a:cubicBezTo>
                <a:cubicBezTo>
                  <a:pt x="12827" y="101"/>
                  <a:pt x="11887" y="165"/>
                  <a:pt x="11684" y="165"/>
                </a:cubicBezTo>
                <a:cubicBezTo>
                  <a:pt x="11455" y="203"/>
                  <a:pt x="10007" y="304"/>
                  <a:pt x="9830" y="304"/>
                </a:cubicBezTo>
                <a:cubicBezTo>
                  <a:pt x="9601" y="330"/>
                  <a:pt x="7874" y="444"/>
                  <a:pt x="7505" y="444"/>
                </a:cubicBezTo>
                <a:cubicBezTo>
                  <a:pt x="7201" y="469"/>
                  <a:pt x="5702" y="596"/>
                  <a:pt x="5474" y="596"/>
                </a:cubicBezTo>
                <a:cubicBezTo>
                  <a:pt x="5257" y="609"/>
                  <a:pt x="3645" y="673"/>
                  <a:pt x="3442" y="673"/>
                </a:cubicBezTo>
                <a:cubicBezTo>
                  <a:pt x="3238" y="673"/>
                  <a:pt x="1714" y="761"/>
                  <a:pt x="1524" y="774"/>
                </a:cubicBezTo>
                <a:cubicBezTo>
                  <a:pt x="1359" y="812"/>
                  <a:pt x="761" y="876"/>
                  <a:pt x="610" y="901"/>
                </a:cubicBezTo>
                <a:cubicBezTo>
                  <a:pt x="419" y="939"/>
                  <a:pt x="393" y="977"/>
                  <a:pt x="393" y="977"/>
                </a:cubicBezTo>
                <a:cubicBezTo>
                  <a:pt x="393" y="977"/>
                  <a:pt x="38" y="1244"/>
                  <a:pt x="0" y="1485"/>
                </a:cubicBezTo>
                <a:cubicBezTo>
                  <a:pt x="-12" y="1676"/>
                  <a:pt x="38" y="1816"/>
                  <a:pt x="203" y="1917"/>
                </a:cubicBezTo>
                <a:cubicBezTo>
                  <a:pt x="419" y="1993"/>
                  <a:pt x="610" y="2057"/>
                  <a:pt x="622" y="199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622300" y="2755900"/>
            <a:ext cx="2679700" cy="2870200"/>
          </a:xfrm>
          <a:prstGeom prst="rect">
            <a:avLst/>
          </a:prstGeom>
          <a:noFill/>
        </p:spPr>
      </p:pic>
      <p:pic>
        <p:nvPicPr>
          <p:cNvPr id="39" name="Picture 3"/>
          <p:cNvPicPr>
            <a:picLocks noChangeAspect="1" noChangeArrowheads="1"/>
          </p:cNvPicPr>
          <p:nvPr/>
        </p:nvPicPr>
        <p:blipFill>
          <a:blip r:embed="rId3" cstate="print"/>
          <a:srcRect/>
          <a:stretch>
            <a:fillRect/>
          </a:stretch>
        </p:blipFill>
        <p:spPr bwMode="auto">
          <a:xfrm>
            <a:off x="10706100" y="863600"/>
            <a:ext cx="901700" cy="901700"/>
          </a:xfrm>
          <a:prstGeom prst="rect">
            <a:avLst/>
          </a:prstGeom>
          <a:noFill/>
        </p:spPr>
      </p:pic>
      <p:pic>
        <p:nvPicPr>
          <p:cNvPr id="40" name="Picture 3"/>
          <p:cNvPicPr>
            <a:picLocks noChangeAspect="1" noChangeArrowheads="1"/>
          </p:cNvPicPr>
          <p:nvPr/>
        </p:nvPicPr>
        <p:blipFill>
          <a:blip r:embed="rId4" cstate="print"/>
          <a:srcRect/>
          <a:stretch>
            <a:fillRect/>
          </a:stretch>
        </p:blipFill>
        <p:spPr bwMode="auto">
          <a:xfrm>
            <a:off x="10236200" y="1892300"/>
            <a:ext cx="139700" cy="279400"/>
          </a:xfrm>
          <a:prstGeom prst="rect">
            <a:avLst/>
          </a:prstGeom>
          <a:noFill/>
        </p:spPr>
      </p:pic>
      <p:pic>
        <p:nvPicPr>
          <p:cNvPr id="41" name="Picture 3"/>
          <p:cNvPicPr>
            <a:picLocks noChangeAspect="1" noChangeArrowheads="1"/>
          </p:cNvPicPr>
          <p:nvPr/>
        </p:nvPicPr>
        <p:blipFill>
          <a:blip r:embed="rId5" cstate="print"/>
          <a:srcRect/>
          <a:stretch>
            <a:fillRect/>
          </a:stretch>
        </p:blipFill>
        <p:spPr bwMode="auto">
          <a:xfrm>
            <a:off x="10464800" y="1905000"/>
            <a:ext cx="254000" cy="317500"/>
          </a:xfrm>
          <a:prstGeom prst="rect">
            <a:avLst/>
          </a:prstGeom>
          <a:noFill/>
        </p:spPr>
      </p:pic>
      <p:pic>
        <p:nvPicPr>
          <p:cNvPr id="42" name="Picture 3"/>
          <p:cNvPicPr>
            <a:picLocks noChangeAspect="1" noChangeArrowheads="1"/>
          </p:cNvPicPr>
          <p:nvPr/>
        </p:nvPicPr>
        <p:blipFill>
          <a:blip r:embed="rId6" cstate="print"/>
          <a:srcRect/>
          <a:stretch>
            <a:fillRect/>
          </a:stretch>
        </p:blipFill>
        <p:spPr bwMode="auto">
          <a:xfrm>
            <a:off x="10744200" y="1905000"/>
            <a:ext cx="241300" cy="304800"/>
          </a:xfrm>
          <a:prstGeom prst="rect">
            <a:avLst/>
          </a:prstGeom>
          <a:noFill/>
        </p:spPr>
      </p:pic>
      <p:pic>
        <p:nvPicPr>
          <p:cNvPr id="43" name="Picture 3"/>
          <p:cNvPicPr>
            <a:picLocks noChangeAspect="1" noChangeArrowheads="1"/>
          </p:cNvPicPr>
          <p:nvPr/>
        </p:nvPicPr>
        <p:blipFill>
          <a:blip r:embed="rId7" cstate="print"/>
          <a:srcRect/>
          <a:stretch>
            <a:fillRect/>
          </a:stretch>
        </p:blipFill>
        <p:spPr bwMode="auto">
          <a:xfrm>
            <a:off x="11023600" y="1905000"/>
            <a:ext cx="266700" cy="304800"/>
          </a:xfrm>
          <a:prstGeom prst="rect">
            <a:avLst/>
          </a:prstGeom>
          <a:noFill/>
        </p:spPr>
      </p:pic>
      <p:pic>
        <p:nvPicPr>
          <p:cNvPr id="44" name="Picture 3"/>
          <p:cNvPicPr>
            <a:picLocks noChangeAspect="1" noChangeArrowheads="1"/>
          </p:cNvPicPr>
          <p:nvPr/>
        </p:nvPicPr>
        <p:blipFill>
          <a:blip r:embed="rId8" cstate="print"/>
          <a:srcRect/>
          <a:stretch>
            <a:fillRect/>
          </a:stretch>
        </p:blipFill>
        <p:spPr bwMode="auto">
          <a:xfrm>
            <a:off x="3403600" y="2705100"/>
            <a:ext cx="8229600" cy="2908300"/>
          </a:xfrm>
          <a:prstGeom prst="rect">
            <a:avLst/>
          </a:prstGeom>
          <a:noFill/>
        </p:spPr>
      </p:pic>
      <p:pic>
        <p:nvPicPr>
          <p:cNvPr id="45" name="Picture 3"/>
          <p:cNvPicPr>
            <a:picLocks noChangeAspect="1" noChangeArrowheads="1"/>
          </p:cNvPicPr>
          <p:nvPr/>
        </p:nvPicPr>
        <p:blipFill>
          <a:blip r:embed="rId9" cstate="print"/>
          <a:srcRect/>
          <a:stretch>
            <a:fillRect/>
          </a:stretch>
        </p:blipFill>
        <p:spPr bwMode="auto">
          <a:xfrm>
            <a:off x="192" y="-1016"/>
            <a:ext cx="12167996" cy="6839966"/>
          </a:xfrm>
          <a:prstGeom prst="rect">
            <a:avLst/>
          </a:prstGeom>
          <a:noFill/>
        </p:spPr>
      </p:pic>
      <p:sp>
        <p:nvSpPr>
          <p:cNvPr id="47" name="TextBox 1"/>
          <p:cNvSpPr txBox="1"/>
          <p:nvPr/>
        </p:nvSpPr>
        <p:spPr>
          <a:xfrm>
            <a:off x="7450959" y="5857473"/>
            <a:ext cx="4191635" cy="477054"/>
          </a:xfrm>
          <a:prstGeom prst="rect">
            <a:avLst/>
          </a:prstGeom>
          <a:solidFill>
            <a:schemeClr val="bg1"/>
          </a:solidFill>
        </p:spPr>
        <p:txBody>
          <a:bodyPr wrap="square" lIns="0" tIns="0" rIns="0" rtlCol="0">
            <a:spAutoFit/>
          </a:bodyPr>
          <a:lstStyle/>
          <a:p>
            <a:pPr algn="ctr" defTabSz="0"/>
            <a:r>
              <a:rPr lang="zh-CN" altLang="en-US" sz="2800" dirty="0" smtClean="0">
                <a:solidFill>
                  <a:srgbClr val="00B0F0"/>
                </a:solidFill>
                <a:latin typeface="隶书" panose="02010509060101010101" pitchFamily="49" charset="-122"/>
                <a:ea typeface="隶书" panose="02010509060101010101" pitchFamily="49" charset="-122"/>
                <a:cs typeface="MicrosoftYaHei" pitchFamily="18" charset="0"/>
              </a:rPr>
              <a:t>贾金平 </a:t>
            </a:r>
            <a:r>
              <a:rPr lang="zh-CN" altLang="en-US" sz="2000" dirty="0" smtClean="0">
                <a:solidFill>
                  <a:srgbClr val="00B0F0"/>
                </a:solidFill>
                <a:latin typeface="隶书" panose="02010509060101010101" pitchFamily="49" charset="-122"/>
                <a:ea typeface="隶书" panose="02010509060101010101" pitchFamily="49" charset="-122"/>
                <a:cs typeface="MicrosoftYaHei" pitchFamily="18" charset="0"/>
              </a:rPr>
              <a:t>（</a:t>
            </a:r>
            <a:r>
              <a:rPr lang="en-US" altLang="zh-CN" sz="2000" dirty="0" smtClean="0">
                <a:solidFill>
                  <a:srgbClr val="00B0F0"/>
                </a:solidFill>
                <a:latin typeface="隶书" panose="02010509060101010101" pitchFamily="49" charset="-122"/>
                <a:ea typeface="隶书" panose="02010509060101010101" pitchFamily="49" charset="-122"/>
                <a:cs typeface="MicrosoftYaHei" pitchFamily="18" charset="0"/>
              </a:rPr>
              <a:t>15042450970 </a:t>
            </a:r>
            <a:r>
              <a:rPr lang="zh-CN" altLang="en-US" sz="2000" dirty="0" smtClean="0">
                <a:solidFill>
                  <a:srgbClr val="00B0F0"/>
                </a:solidFill>
                <a:latin typeface="隶书" panose="02010509060101010101" pitchFamily="49" charset="-122"/>
                <a:ea typeface="隶书" panose="02010509060101010101" pitchFamily="49" charset="-122"/>
                <a:cs typeface="MicrosoftYaHei" pitchFamily="18" charset="0"/>
              </a:rPr>
              <a:t>微信号）</a:t>
            </a:r>
            <a:endParaRPr lang="en-US" altLang="zh-CN" sz="2000" dirty="0" smtClean="0">
              <a:solidFill>
                <a:srgbClr val="00B0F0"/>
              </a:solidFill>
              <a:latin typeface="隶书" panose="02010509060101010101" pitchFamily="49" charset="-122"/>
              <a:ea typeface="隶书" panose="02010509060101010101" pitchFamily="49" charset="-122"/>
              <a:cs typeface="MicrosoftYaHei" pitchFamily="18" charset="0"/>
            </a:endParaRPr>
          </a:p>
        </p:txBody>
      </p:sp>
      <p:sp>
        <p:nvSpPr>
          <p:cNvPr id="48" name="TextBox 1"/>
          <p:cNvSpPr txBox="1"/>
          <p:nvPr/>
        </p:nvSpPr>
        <p:spPr>
          <a:xfrm>
            <a:off x="329564" y="1609725"/>
            <a:ext cx="5906929" cy="815608"/>
          </a:xfrm>
          <a:prstGeom prst="rect">
            <a:avLst/>
          </a:prstGeom>
          <a:solidFill>
            <a:schemeClr val="bg1"/>
          </a:solidFill>
          <a:effectLst>
            <a:glow rad="63500">
              <a:schemeClr val="accent3">
                <a:satMod val="175000"/>
              </a:schemeClr>
            </a:glow>
          </a:effectLst>
        </p:spPr>
        <p:txBody>
          <a:bodyPr wrap="square" lIns="0" tIns="0" rIns="0" rtlCol="0">
            <a:spAutoFit/>
          </a:bodyPr>
          <a:lstStyle/>
          <a:p>
            <a:pPr algn="ctr" defTabSz="0">
              <a:lnSpc>
                <a:spcPts val="6000"/>
              </a:lnSpc>
            </a:pPr>
            <a:r>
              <a:rPr lang="zh-CN" altLang="en-US" sz="5400" dirty="0">
                <a:solidFill>
                  <a:srgbClr val="FF0000"/>
                </a:solidFill>
                <a:latin typeface="隶书" panose="02010509060101010101" pitchFamily="49" charset="-122"/>
                <a:ea typeface="隶书" panose="02010509060101010101" pitchFamily="49" charset="-122"/>
                <a:cs typeface="MicrosoftYaHei" pitchFamily="18" charset="0"/>
              </a:rPr>
              <a:t>如何开展教育研究</a:t>
            </a:r>
            <a:endParaRPr lang="en-US" altLang="zh-CN" sz="5400" dirty="0">
              <a:solidFill>
                <a:srgbClr val="FF0000"/>
              </a:solidFill>
              <a:latin typeface="隶书" panose="02010509060101010101" pitchFamily="49" charset="-122"/>
              <a:ea typeface="隶书" panose="02010509060101010101" pitchFamily="49" charset="-122"/>
              <a:cs typeface="MicrosoftYaHei"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12167996" cy="6839966"/>
          </a:xfrm>
          <a:prstGeom prst="rect">
            <a:avLst/>
          </a:prstGeom>
          <a:noFill/>
        </p:spPr>
      </p:pic>
      <p:sp>
        <p:nvSpPr>
          <p:cNvPr id="2" name="TextBox 1"/>
          <p:cNvSpPr txBox="1"/>
          <p:nvPr/>
        </p:nvSpPr>
        <p:spPr>
          <a:xfrm>
            <a:off x="2121694" y="2581275"/>
            <a:ext cx="7772400" cy="1058303"/>
          </a:xfrm>
          <a:prstGeom prst="rect">
            <a:avLst/>
          </a:prstGeom>
          <a:noFill/>
        </p:spPr>
        <p:txBody>
          <a:bodyPr wrap="square" lIns="0" tIns="0" rIns="0" rtlCol="0">
            <a:spAutoFit/>
          </a:bodyPr>
          <a:lstStyle/>
          <a:p>
            <a:pPr algn="dist" defTabSz="0">
              <a:lnSpc>
                <a:spcPts val="9000"/>
              </a:lnSpc>
            </a:pPr>
            <a:r>
              <a:rPr lang="zh-CN" altLang="en-US" sz="4800" dirty="0" smtClean="0">
                <a:solidFill>
                  <a:srgbClr val="FFFFFF"/>
                </a:solidFill>
                <a:latin typeface="微软雅黑" panose="020B0503020204020204" charset="-122"/>
                <a:ea typeface="微软雅黑" panose="020B0503020204020204" charset="-122"/>
                <a:cs typeface="MicrosoftYaHeiLight" pitchFamily="18" charset="0"/>
              </a:rPr>
              <a:t>二、如何构建分析结构</a:t>
            </a:r>
            <a:endParaRPr lang="en-US" altLang="zh-CN" sz="4800" dirty="0" smtClean="0">
              <a:solidFill>
                <a:srgbClr val="FFFFFF"/>
              </a:solidFill>
              <a:latin typeface="微软雅黑" panose="020B0503020204020204" charset="-122"/>
              <a:ea typeface="微软雅黑" panose="020B0503020204020204" charset="-122"/>
              <a:cs typeface="MicrosoftYaHeiLight"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1893094" y="371475"/>
            <a:ext cx="7499350"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ea typeface="宋体" panose="02010600030101010101" pitchFamily="2" charset="-122"/>
              </a:rPr>
              <a:t>（一）论文的分析结构</a:t>
            </a:r>
          </a:p>
        </p:txBody>
      </p:sp>
      <p:sp>
        <p:nvSpPr>
          <p:cNvPr id="8" name="内容占位符 2"/>
          <p:cNvSpPr>
            <a:spLocks noGrp="1" noChangeArrowheads="1"/>
          </p:cNvSpPr>
          <p:nvPr/>
        </p:nvSpPr>
        <p:spPr bwMode="auto">
          <a:xfrm>
            <a:off x="673895" y="1590675"/>
            <a:ext cx="10896600" cy="42671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1.</a:t>
            </a:r>
            <a:r>
              <a:rPr lang="zh-CN" altLang="en-US" sz="3200" b="1" dirty="0" smtClean="0">
                <a:latin typeface="+mn-ea"/>
                <a:ea typeface="+mn-ea"/>
              </a:rPr>
              <a:t>直线推论形式</a:t>
            </a:r>
            <a:endParaRPr lang="en-US" altLang="zh-CN" sz="3200" b="1" dirty="0" smtClean="0">
              <a:latin typeface="+mn-ea"/>
              <a:ea typeface="+mn-ea"/>
            </a:endParaRPr>
          </a:p>
          <a:p>
            <a:pPr>
              <a:spcBef>
                <a:spcPts val="600"/>
              </a:spcBef>
              <a:spcAft>
                <a:spcPts val="600"/>
              </a:spcAft>
              <a:buClr>
                <a:schemeClr val="accent1"/>
              </a:buClr>
              <a:buSzPct val="80000"/>
              <a:defRPr/>
            </a:pPr>
            <a:r>
              <a:rPr lang="zh-CN" altLang="en-US" sz="3200" dirty="0">
                <a:latin typeface="+mn-ea"/>
                <a:ea typeface="+mn-ea"/>
              </a:rPr>
              <a:t>由</a:t>
            </a:r>
            <a:r>
              <a:rPr lang="zh-CN" altLang="en-US" sz="3200" dirty="0" smtClean="0">
                <a:latin typeface="+mn-ea"/>
                <a:ea typeface="+mn-ea"/>
              </a:rPr>
              <a:t>文章中心论点出发</a:t>
            </a:r>
            <a:r>
              <a:rPr lang="zh-CN" altLang="en-US" sz="3200" dirty="0">
                <a:latin typeface="+mn-ea"/>
                <a:ea typeface="+mn-ea"/>
              </a:rPr>
              <a:t>层层深入地展开</a:t>
            </a:r>
            <a:r>
              <a:rPr lang="zh-CN" altLang="en-US" sz="3200" dirty="0" smtClean="0">
                <a:latin typeface="+mn-ea"/>
                <a:ea typeface="+mn-ea"/>
              </a:rPr>
              <a:t>论述，由</a:t>
            </a:r>
            <a:r>
              <a:rPr lang="zh-CN" altLang="en-US" sz="3200" dirty="0">
                <a:latin typeface="+mn-ea"/>
                <a:ea typeface="+mn-ea"/>
              </a:rPr>
              <a:t>一点进行到另一点的逻辑</a:t>
            </a:r>
            <a:r>
              <a:rPr lang="zh-CN" altLang="en-US" sz="3200" dirty="0" smtClean="0">
                <a:latin typeface="+mn-ea"/>
                <a:ea typeface="+mn-ea"/>
              </a:rPr>
              <a:t>推演，呈现</a:t>
            </a:r>
            <a:r>
              <a:rPr lang="zh-CN" altLang="en-US" sz="3200" dirty="0">
                <a:latin typeface="+mn-ea"/>
                <a:ea typeface="+mn-ea"/>
              </a:rPr>
              <a:t>出直线式的逻辑</a:t>
            </a:r>
            <a:r>
              <a:rPr lang="zh-CN" altLang="en-US" sz="3200" dirty="0" smtClean="0">
                <a:latin typeface="+mn-ea"/>
                <a:ea typeface="+mn-ea"/>
              </a:rPr>
              <a:t>深入。</a:t>
            </a:r>
            <a:endParaRPr lang="en-US" altLang="zh-CN" sz="3200" b="1" dirty="0" smtClean="0">
              <a:latin typeface="+mn-ea"/>
              <a:ea typeface="+mn-ea"/>
            </a:endParaRPr>
          </a:p>
          <a:p>
            <a:pPr>
              <a:lnSpc>
                <a:spcPct val="150000"/>
              </a:lnSpc>
              <a:defRPr/>
            </a:pPr>
            <a:r>
              <a:rPr lang="zh-CN" altLang="en-US" sz="2400" b="1" dirty="0" smtClean="0">
                <a:latin typeface="宋体" panose="02010600030101010101" pitchFamily="2" charset="-122"/>
              </a:rPr>
              <a:t>例如：</a:t>
            </a:r>
            <a:r>
              <a:rPr lang="en-US" altLang="zh-CN" sz="2400" b="1" dirty="0" smtClean="0">
                <a:latin typeface="宋体" panose="02010600030101010101" pitchFamily="2" charset="-122"/>
              </a:rPr>
              <a:t>《</a:t>
            </a:r>
            <a:r>
              <a:rPr lang="zh-CN" altLang="en-US" sz="2400" b="1" dirty="0">
                <a:latin typeface="宋体" panose="02010600030101010101" pitchFamily="2" charset="-122"/>
              </a:rPr>
              <a:t>我国高考改革的困境、出路及新方案设计</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，傅维利，</a:t>
            </a:r>
            <a:r>
              <a:rPr lang="en-US" altLang="zh-CN" sz="2400" b="1" dirty="0" smtClean="0">
                <a:latin typeface="宋体" panose="02010600030101010101" pitchFamily="2" charset="-122"/>
              </a:rPr>
              <a:t>2009</a:t>
            </a:r>
          </a:p>
          <a:p>
            <a:pPr>
              <a:lnSpc>
                <a:spcPct val="150000"/>
              </a:lnSpc>
              <a:defRPr/>
            </a:pPr>
            <a:r>
              <a:rPr lang="zh-CN" altLang="en-US" sz="2400" dirty="0" smtClean="0">
                <a:latin typeface="宋体" panose="02010600030101010101" pitchFamily="2" charset="-122"/>
              </a:rPr>
              <a:t>一、使高考改革陷入困境的两对基本矛盾</a:t>
            </a:r>
            <a:endParaRPr lang="en-US" altLang="zh-CN" sz="2400" dirty="0" smtClean="0">
              <a:latin typeface="宋体" panose="02010600030101010101" pitchFamily="2" charset="-122"/>
            </a:endParaRPr>
          </a:p>
          <a:p>
            <a:pPr>
              <a:lnSpc>
                <a:spcPct val="150000"/>
              </a:lnSpc>
              <a:defRPr/>
            </a:pPr>
            <a:r>
              <a:rPr lang="zh-CN" altLang="en-US" sz="2400" dirty="0" smtClean="0">
                <a:latin typeface="宋体" panose="02010600030101010101" pitchFamily="2" charset="-122"/>
              </a:rPr>
              <a:t>二、高考功能的重新定位</a:t>
            </a:r>
            <a:endParaRPr lang="en-US" altLang="zh-CN" sz="2400" dirty="0" smtClean="0">
              <a:latin typeface="宋体" panose="02010600030101010101" pitchFamily="2" charset="-122"/>
            </a:endParaRPr>
          </a:p>
          <a:p>
            <a:pPr>
              <a:lnSpc>
                <a:spcPct val="150000"/>
              </a:lnSpc>
              <a:defRPr/>
            </a:pPr>
            <a:r>
              <a:rPr lang="zh-CN" altLang="en-US" sz="2400" dirty="0" smtClean="0">
                <a:latin typeface="宋体" panose="02010600030101010101" pitchFamily="2" charset="-122"/>
              </a:rPr>
              <a:t>三、高考改革方案的设计</a:t>
            </a:r>
            <a:endParaRPr lang="zh-CN" altLang="zh-CN" sz="2400" dirty="0">
              <a:latin typeface="宋体" panose="02010600030101010101" pitchFamily="2" charset="-122"/>
            </a:endParaRPr>
          </a:p>
          <a:p>
            <a:pPr eaLnBrk="1" hangingPunct="1">
              <a:lnSpc>
                <a:spcPct val="150000"/>
              </a:lnSpc>
              <a:spcBef>
                <a:spcPts val="475"/>
              </a:spcBef>
              <a:buClr>
                <a:schemeClr val="accent1"/>
              </a:buClr>
              <a:buSzPct val="80000"/>
              <a:buFont typeface="Arial" panose="020B0604020202020204" pitchFamily="34" charset="0"/>
              <a:buNone/>
              <a:defRPr/>
            </a:pPr>
            <a:endParaRPr lang="zh-CN" altLang="en-US" sz="4000" dirty="0" smtClean="0">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8" name="内容占位符 2"/>
          <p:cNvSpPr>
            <a:spLocks noGrp="1" noChangeArrowheads="1"/>
          </p:cNvSpPr>
          <p:nvPr/>
        </p:nvSpPr>
        <p:spPr bwMode="auto">
          <a:xfrm>
            <a:off x="673895" y="676275"/>
            <a:ext cx="10896600" cy="51815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defRPr/>
            </a:pPr>
            <a:r>
              <a:rPr lang="zh-CN" altLang="en-US" sz="2800" b="1" dirty="0" smtClean="0">
                <a:latin typeface="宋体" panose="02010600030101010101" pitchFamily="2" charset="-122"/>
              </a:rPr>
              <a:t>例如</a:t>
            </a:r>
            <a:r>
              <a:rPr lang="zh-CN" altLang="en-US" sz="2800" b="1" dirty="0">
                <a:latin typeface="宋体" panose="02010600030101010101" pitchFamily="2" charset="-122"/>
              </a:rPr>
              <a:t>：</a:t>
            </a:r>
            <a:r>
              <a:rPr lang="en-US" altLang="zh-CN" sz="2800" b="1" dirty="0" smtClean="0">
                <a:latin typeface="宋体" panose="02010600030101010101" pitchFamily="2" charset="-122"/>
              </a:rPr>
              <a:t>《</a:t>
            </a:r>
            <a:r>
              <a:rPr lang="zh-CN" altLang="en-US" sz="2800" b="1" dirty="0" smtClean="0">
                <a:latin typeface="宋体" panose="02010600030101010101" pitchFamily="2" charset="-122"/>
              </a:rPr>
              <a:t>诚信观的构成及其对诚信教育的启示</a:t>
            </a:r>
            <a:r>
              <a:rPr lang="en-US" altLang="zh-CN" sz="2800" b="1" dirty="0" smtClean="0">
                <a:latin typeface="宋体" panose="02010600030101010101" pitchFamily="2" charset="-122"/>
              </a:rPr>
              <a:t>》</a:t>
            </a:r>
            <a:r>
              <a:rPr lang="zh-CN" altLang="en-US" sz="2800" b="1" dirty="0" smtClean="0">
                <a:latin typeface="宋体" panose="02010600030101010101" pitchFamily="2" charset="-122"/>
              </a:rPr>
              <a:t>傅维利，等，</a:t>
            </a:r>
            <a:r>
              <a:rPr lang="en-US" altLang="zh-CN" sz="2800" b="1" dirty="0" smtClean="0">
                <a:latin typeface="宋体" panose="02010600030101010101" pitchFamily="2" charset="-122"/>
              </a:rPr>
              <a:t>2010</a:t>
            </a:r>
            <a:r>
              <a:rPr lang="zh-CN" altLang="en-US" sz="2400" dirty="0" smtClean="0">
                <a:latin typeface="宋体" panose="02010600030101010101" pitchFamily="2" charset="-122"/>
              </a:rPr>
              <a:t>一、东西方对诚信的不同理解</a:t>
            </a:r>
            <a:endParaRPr lang="en-US" altLang="zh-CN" sz="2400" dirty="0" smtClean="0">
              <a:latin typeface="宋体" panose="02010600030101010101" pitchFamily="2" charset="-122"/>
            </a:endParaRPr>
          </a:p>
          <a:p>
            <a:pPr>
              <a:lnSpc>
                <a:spcPct val="150000"/>
              </a:lnSpc>
              <a:defRPr/>
            </a:pPr>
            <a:r>
              <a:rPr lang="zh-CN" altLang="en-US" sz="2400" dirty="0" smtClean="0">
                <a:latin typeface="宋体" panose="02010600030101010101" pitchFamily="2" charset="-122"/>
              </a:rPr>
              <a:t>二、现代意义上诚信的基本内涵</a:t>
            </a:r>
            <a:endParaRPr lang="en-US" altLang="zh-CN" sz="2400" dirty="0" smtClean="0">
              <a:latin typeface="宋体" panose="02010600030101010101" pitchFamily="2" charset="-122"/>
            </a:endParaRPr>
          </a:p>
          <a:p>
            <a:pPr>
              <a:lnSpc>
                <a:spcPct val="150000"/>
              </a:lnSpc>
              <a:defRPr/>
            </a:pPr>
            <a:r>
              <a:rPr lang="zh-CN" altLang="en-US" sz="2400" dirty="0" smtClean="0">
                <a:latin typeface="宋体" panose="02010600030101010101" pitchFamily="2" charset="-122"/>
              </a:rPr>
              <a:t>三、</a:t>
            </a:r>
            <a:r>
              <a:rPr lang="zh-CN" altLang="en-US" sz="2400" dirty="0">
                <a:latin typeface="宋体" panose="02010600030101010101" pitchFamily="2" charset="-122"/>
              </a:rPr>
              <a:t>诚信</a:t>
            </a:r>
            <a:r>
              <a:rPr lang="zh-CN" altLang="en-US" sz="2400" dirty="0" smtClean="0">
                <a:latin typeface="宋体" panose="02010600030101010101" pitchFamily="2" charset="-122"/>
              </a:rPr>
              <a:t>观的构成</a:t>
            </a:r>
            <a:endParaRPr lang="en-US" altLang="zh-CN" sz="2400" dirty="0" smtClean="0">
              <a:latin typeface="宋体" panose="02010600030101010101" pitchFamily="2" charset="-122"/>
            </a:endParaRPr>
          </a:p>
          <a:p>
            <a:pPr>
              <a:lnSpc>
                <a:spcPct val="150000"/>
              </a:lnSpc>
              <a:defRPr/>
            </a:pPr>
            <a:r>
              <a:rPr lang="zh-CN" altLang="en-US" sz="2400" dirty="0" smtClean="0">
                <a:latin typeface="宋体" panose="02010600030101010101" pitchFamily="2" charset="-122"/>
              </a:rPr>
              <a:t>四、对学生的诚信教育</a:t>
            </a:r>
            <a:endParaRPr lang="en-US" altLang="zh-CN" sz="2400" dirty="0" smtClean="0">
              <a:latin typeface="宋体" panose="02010600030101010101" pitchFamily="2" charset="-122"/>
            </a:endParaRPr>
          </a:p>
          <a:p>
            <a:pPr>
              <a:lnSpc>
                <a:spcPct val="150000"/>
              </a:lnSpc>
              <a:defRPr/>
            </a:pPr>
            <a:r>
              <a:rPr lang="zh-CN" altLang="en-US" sz="2800" b="1" dirty="0">
                <a:latin typeface="宋体" panose="02010600030101010101" pitchFamily="2" charset="-122"/>
              </a:rPr>
              <a:t>例如：</a:t>
            </a:r>
            <a:r>
              <a:rPr lang="en-US" altLang="zh-CN" sz="2800" b="1" dirty="0" smtClean="0">
                <a:latin typeface="宋体" panose="02010600030101010101" pitchFamily="2" charset="-122"/>
              </a:rPr>
              <a:t>《</a:t>
            </a:r>
            <a:r>
              <a:rPr lang="zh-CN" altLang="en-US" sz="2800" b="1" dirty="0" smtClean="0">
                <a:latin typeface="宋体" panose="02010600030101010101" pitchFamily="2" charset="-122"/>
              </a:rPr>
              <a:t>我国学校公德教育的现实路径</a:t>
            </a:r>
            <a:r>
              <a:rPr lang="en-US" altLang="zh-CN" sz="2800" b="1" dirty="0" smtClean="0">
                <a:latin typeface="宋体" panose="02010600030101010101" pitchFamily="2" charset="-122"/>
              </a:rPr>
              <a:t>》</a:t>
            </a:r>
            <a:r>
              <a:rPr lang="zh-CN" altLang="en-US" sz="2800" b="1" dirty="0">
                <a:latin typeface="宋体" panose="02010600030101010101" pitchFamily="2" charset="-122"/>
              </a:rPr>
              <a:t>傅维</a:t>
            </a:r>
            <a:r>
              <a:rPr lang="zh-CN" altLang="en-US" sz="2800" b="1" dirty="0" smtClean="0">
                <a:latin typeface="宋体" panose="02010600030101010101" pitchFamily="2" charset="-122"/>
              </a:rPr>
              <a:t>利，</a:t>
            </a:r>
            <a:r>
              <a:rPr lang="en-US" altLang="zh-CN" sz="2800" b="1" dirty="0" smtClean="0">
                <a:latin typeface="宋体" panose="02010600030101010101" pitchFamily="2" charset="-122"/>
              </a:rPr>
              <a:t>2015</a:t>
            </a:r>
          </a:p>
          <a:p>
            <a:pPr>
              <a:lnSpc>
                <a:spcPct val="150000"/>
              </a:lnSpc>
              <a:defRPr/>
            </a:pPr>
            <a:r>
              <a:rPr lang="zh-CN" altLang="en-US" sz="2400" dirty="0" smtClean="0">
                <a:latin typeface="宋体" panose="02010600030101010101" pitchFamily="2" charset="-122"/>
              </a:rPr>
              <a:t>一、公德及公德形成所依赖的基本条件</a:t>
            </a:r>
            <a:endParaRPr lang="en-US" altLang="zh-CN" sz="2400" dirty="0" smtClean="0">
              <a:latin typeface="宋体" panose="02010600030101010101" pitchFamily="2" charset="-122"/>
            </a:endParaRPr>
          </a:p>
          <a:p>
            <a:pPr>
              <a:lnSpc>
                <a:spcPct val="150000"/>
              </a:lnSpc>
              <a:defRPr/>
            </a:pPr>
            <a:r>
              <a:rPr lang="zh-CN" altLang="en-US" sz="2400" dirty="0" smtClean="0">
                <a:latin typeface="宋体" panose="02010600030101010101" pitchFamily="2" charset="-122"/>
              </a:rPr>
              <a:t>二、当代学校公德教育的现实选择</a:t>
            </a:r>
            <a:endParaRPr lang="zh-CN" altLang="en-US" sz="2400" dirty="0" smtClean="0">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8" name="内容占位符 2"/>
          <p:cNvSpPr>
            <a:spLocks noGrp="1" noChangeArrowheads="1"/>
          </p:cNvSpPr>
          <p:nvPr/>
        </p:nvSpPr>
        <p:spPr bwMode="auto">
          <a:xfrm>
            <a:off x="673895" y="676275"/>
            <a:ext cx="10896600" cy="51815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defRPr/>
            </a:pPr>
            <a:r>
              <a:rPr lang="zh-CN" altLang="en-US" sz="2800" b="1" dirty="0" smtClean="0">
                <a:latin typeface="宋体" panose="02010600030101010101" pitchFamily="2" charset="-122"/>
              </a:rPr>
              <a:t>例如</a:t>
            </a:r>
            <a:r>
              <a:rPr lang="zh-CN" altLang="en-US" sz="2800" b="1" dirty="0">
                <a:latin typeface="宋体" panose="02010600030101010101" pitchFamily="2" charset="-122"/>
              </a:rPr>
              <a:t>：</a:t>
            </a:r>
            <a:r>
              <a:rPr lang="en-US" altLang="zh-CN" sz="2800" b="1" dirty="0" smtClean="0">
                <a:latin typeface="宋体" panose="02010600030101010101" pitchFamily="2" charset="-122"/>
              </a:rPr>
              <a:t>《</a:t>
            </a:r>
            <a:r>
              <a:rPr lang="zh-CN" altLang="en-US" sz="2800" b="1" dirty="0">
                <a:latin typeface="宋体" panose="02010600030101010101" pitchFamily="2" charset="-122"/>
              </a:rPr>
              <a:t>公德困境形成的机理及其对学校公德教育的</a:t>
            </a:r>
            <a:r>
              <a:rPr lang="zh-CN" altLang="en-US" sz="2800" b="1" dirty="0" smtClean="0">
                <a:latin typeface="宋体" panose="02010600030101010101" pitchFamily="2" charset="-122"/>
              </a:rPr>
              <a:t>启示</a:t>
            </a:r>
            <a:r>
              <a:rPr lang="en-US" altLang="zh-CN" sz="2800" b="1" dirty="0" smtClean="0">
                <a:latin typeface="宋体" panose="02010600030101010101" pitchFamily="2" charset="-122"/>
              </a:rPr>
              <a:t>》</a:t>
            </a:r>
            <a:r>
              <a:rPr lang="zh-CN" altLang="en-US" sz="2800" b="1" dirty="0">
                <a:latin typeface="宋体" panose="02010600030101010101" pitchFamily="2" charset="-122"/>
              </a:rPr>
              <a:t>傅维利，等，</a:t>
            </a:r>
            <a:r>
              <a:rPr lang="en-US" altLang="zh-CN" sz="2800" b="1" dirty="0" smtClean="0">
                <a:latin typeface="宋体" panose="02010600030101010101" pitchFamily="2" charset="-122"/>
              </a:rPr>
              <a:t>2017</a:t>
            </a:r>
          </a:p>
          <a:p>
            <a:pPr>
              <a:lnSpc>
                <a:spcPct val="150000"/>
              </a:lnSpc>
              <a:defRPr/>
            </a:pPr>
            <a:r>
              <a:rPr lang="zh-CN" altLang="en-US" sz="2400" dirty="0" smtClean="0">
                <a:latin typeface="宋体" panose="02010600030101010101" pitchFamily="2" charset="-122"/>
              </a:rPr>
              <a:t>一、公德困境形成的机理分析</a:t>
            </a:r>
            <a:endParaRPr lang="en-US" altLang="zh-CN" sz="2400" dirty="0" smtClean="0">
              <a:latin typeface="宋体" panose="02010600030101010101" pitchFamily="2" charset="-122"/>
            </a:endParaRPr>
          </a:p>
          <a:p>
            <a:pPr>
              <a:lnSpc>
                <a:spcPct val="150000"/>
              </a:lnSpc>
              <a:defRPr/>
            </a:pPr>
            <a:r>
              <a:rPr lang="zh-CN" altLang="en-US" sz="2400" dirty="0" smtClean="0">
                <a:latin typeface="宋体" panose="02010600030101010101" pitchFamily="2" charset="-122"/>
              </a:rPr>
              <a:t>二、改善我国公民公德现状的基础性经济与社会条件正在不断形成和聚集</a:t>
            </a:r>
            <a:endParaRPr lang="en-US" altLang="zh-CN" sz="2400" dirty="0" smtClean="0">
              <a:latin typeface="宋体" panose="02010600030101010101" pitchFamily="2" charset="-122"/>
            </a:endParaRPr>
          </a:p>
          <a:p>
            <a:pPr>
              <a:lnSpc>
                <a:spcPct val="150000"/>
              </a:lnSpc>
              <a:defRPr/>
            </a:pPr>
            <a:r>
              <a:rPr lang="zh-CN" altLang="en-US" sz="2400" dirty="0">
                <a:latin typeface="宋体" panose="02010600030101010101" pitchFamily="2" charset="-122"/>
              </a:rPr>
              <a:t>三、对学校公德教育的启示</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8" name="内容占位符 2"/>
          <p:cNvSpPr>
            <a:spLocks noGrp="1" noChangeArrowheads="1"/>
          </p:cNvSpPr>
          <p:nvPr/>
        </p:nvSpPr>
        <p:spPr bwMode="auto">
          <a:xfrm>
            <a:off x="673895" y="676275"/>
            <a:ext cx="10896600" cy="51815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2.</a:t>
            </a:r>
            <a:r>
              <a:rPr lang="zh-CN" altLang="en-US" sz="3200" b="1" dirty="0" smtClean="0">
                <a:latin typeface="+mn-ea"/>
                <a:ea typeface="+mn-ea"/>
              </a:rPr>
              <a:t>并列分论形式</a:t>
            </a:r>
            <a:endParaRPr lang="en-US" altLang="zh-CN" sz="3200" b="1" dirty="0" smtClean="0">
              <a:latin typeface="+mn-ea"/>
              <a:ea typeface="+mn-ea"/>
            </a:endParaRPr>
          </a:p>
          <a:p>
            <a:pPr>
              <a:spcBef>
                <a:spcPts val="600"/>
              </a:spcBef>
              <a:spcAft>
                <a:spcPts val="600"/>
              </a:spcAft>
              <a:buClr>
                <a:schemeClr val="accent1"/>
              </a:buClr>
              <a:buSzPct val="80000"/>
              <a:defRPr/>
            </a:pPr>
            <a:r>
              <a:rPr lang="zh-CN" altLang="en-US" sz="3200" dirty="0"/>
              <a:t>把从属于基本论题的若干个下位论点并列</a:t>
            </a:r>
            <a:r>
              <a:rPr lang="zh-CN" altLang="en-US" sz="3200" dirty="0" smtClean="0"/>
              <a:t>起来，分别</a:t>
            </a:r>
            <a:r>
              <a:rPr lang="zh-CN" altLang="en-US" sz="3200" dirty="0"/>
              <a:t>进行</a:t>
            </a:r>
            <a:r>
              <a:rPr lang="zh-CN" altLang="en-US" sz="3200" dirty="0" smtClean="0"/>
              <a:t>论述</a:t>
            </a:r>
            <a:r>
              <a:rPr lang="zh-CN" altLang="en-US" sz="3200" dirty="0" smtClean="0">
                <a:latin typeface="+mn-ea"/>
                <a:ea typeface="+mn-ea"/>
              </a:rPr>
              <a:t>。</a:t>
            </a:r>
            <a:endParaRPr lang="en-US" altLang="zh-CN" sz="3200" b="1" dirty="0" smtClean="0">
              <a:latin typeface="+mn-ea"/>
              <a:ea typeface="+mn-ea"/>
            </a:endParaRPr>
          </a:p>
          <a:p>
            <a:pPr>
              <a:lnSpc>
                <a:spcPct val="150000"/>
              </a:lnSpc>
              <a:defRPr/>
            </a:pPr>
            <a:r>
              <a:rPr lang="zh-CN" altLang="en-US" sz="2400" b="1" dirty="0">
                <a:latin typeface="宋体" panose="02010600030101010101" pitchFamily="2" charset="-122"/>
              </a:rPr>
              <a:t>例如：</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论校长权威</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傅维利，于开文，</a:t>
            </a:r>
            <a:r>
              <a:rPr lang="en-US" altLang="zh-CN" sz="2400" b="1" dirty="0" smtClean="0">
                <a:latin typeface="宋体" panose="02010600030101010101" pitchFamily="2" charset="-122"/>
              </a:rPr>
              <a:t>2015</a:t>
            </a:r>
          </a:p>
          <a:p>
            <a:pPr>
              <a:lnSpc>
                <a:spcPct val="150000"/>
              </a:lnSpc>
              <a:defRPr/>
            </a:pPr>
            <a:r>
              <a:rPr lang="zh-CN" altLang="en-US" sz="2400" dirty="0" smtClean="0">
                <a:latin typeface="宋体" panose="02010600030101010101" pitchFamily="2" charset="-122"/>
              </a:rPr>
              <a:t>一、“正当”与“公正”在校长的制度权威中处于核心的地位</a:t>
            </a:r>
            <a:endParaRPr lang="en-US" altLang="zh-CN" sz="2400" dirty="0" smtClean="0">
              <a:latin typeface="宋体" panose="02010600030101010101" pitchFamily="2" charset="-122"/>
            </a:endParaRPr>
          </a:p>
          <a:p>
            <a:pPr>
              <a:lnSpc>
                <a:spcPct val="150000"/>
              </a:lnSpc>
              <a:defRPr/>
            </a:pPr>
            <a:r>
              <a:rPr lang="zh-CN" altLang="en-US" sz="2400" dirty="0" smtClean="0">
                <a:latin typeface="宋体" panose="02010600030101010101" pitchFamily="2" charset="-122"/>
              </a:rPr>
              <a:t>二、智慧权威是校长职业素养不可或缺的重要组成部分</a:t>
            </a:r>
            <a:endParaRPr lang="en-US" altLang="zh-CN" sz="2400" dirty="0" smtClean="0">
              <a:latin typeface="宋体" panose="02010600030101010101" pitchFamily="2" charset="-122"/>
            </a:endParaRPr>
          </a:p>
          <a:p>
            <a:pPr>
              <a:lnSpc>
                <a:spcPct val="150000"/>
              </a:lnSpc>
              <a:defRPr/>
            </a:pPr>
            <a:r>
              <a:rPr lang="zh-CN" altLang="en-US" sz="2400" dirty="0" smtClean="0">
                <a:latin typeface="宋体" panose="02010600030101010101" pitchFamily="2" charset="-122"/>
              </a:rPr>
              <a:t>三、高尚的道德支撑校长成为师生信服的楷模</a:t>
            </a:r>
            <a:endParaRPr lang="en-US" altLang="zh-CN" sz="2400" dirty="0" smtClean="0">
              <a:latin typeface="宋体" panose="02010600030101010101" pitchFamily="2" charset="-122"/>
            </a:endParaRPr>
          </a:p>
          <a:p>
            <a:pPr>
              <a:lnSpc>
                <a:spcPct val="150000"/>
              </a:lnSpc>
              <a:defRPr/>
            </a:pPr>
            <a:r>
              <a:rPr lang="zh-CN" altLang="en-US" sz="2400" dirty="0" smtClean="0">
                <a:latin typeface="宋体" panose="02010600030101010101" pitchFamily="2" charset="-122"/>
              </a:rPr>
              <a:t>四、优秀的人格特质是校长魅力的重要来源</a:t>
            </a:r>
            <a:endParaRPr lang="zh-CN" altLang="zh-CN" sz="2400" dirty="0">
              <a:latin typeface="宋体" panose="02010600030101010101" pitchFamily="2" charset="-122"/>
            </a:endParaRPr>
          </a:p>
          <a:p>
            <a:pPr eaLnBrk="1" hangingPunct="1">
              <a:lnSpc>
                <a:spcPct val="150000"/>
              </a:lnSpc>
              <a:spcBef>
                <a:spcPts val="475"/>
              </a:spcBef>
              <a:buClr>
                <a:schemeClr val="accent1"/>
              </a:buClr>
              <a:buSzPct val="80000"/>
              <a:buFont typeface="Arial" panose="020B0604020202020204" pitchFamily="34" charset="0"/>
              <a:buNone/>
              <a:defRPr/>
            </a:pPr>
            <a:endParaRPr lang="zh-CN" altLang="en-US" sz="4000" dirty="0" smtClean="0">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8" name="内容占位符 2"/>
          <p:cNvSpPr>
            <a:spLocks noGrp="1" noChangeArrowheads="1"/>
          </p:cNvSpPr>
          <p:nvPr/>
        </p:nvSpPr>
        <p:spPr bwMode="auto">
          <a:xfrm>
            <a:off x="673895" y="676275"/>
            <a:ext cx="10896600" cy="51815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defRPr/>
            </a:pPr>
            <a:r>
              <a:rPr lang="zh-CN" altLang="en-US" sz="2400" b="1" dirty="0" smtClean="0">
                <a:latin typeface="宋体" panose="02010600030101010101" pitchFamily="2" charset="-122"/>
              </a:rPr>
              <a:t>例如</a:t>
            </a:r>
            <a:r>
              <a:rPr lang="zh-CN" altLang="en-US" sz="2400" b="1" dirty="0">
                <a:latin typeface="宋体" panose="02010600030101010101" pitchFamily="2" charset="-122"/>
              </a:rPr>
              <a:t>：</a:t>
            </a:r>
            <a:r>
              <a:rPr lang="en-US" altLang="zh-CN" sz="2400" b="1" dirty="0">
                <a:latin typeface="宋体" panose="02010600030101010101" pitchFamily="2" charset="-122"/>
              </a:rPr>
              <a:t>《</a:t>
            </a:r>
            <a:r>
              <a:rPr lang="zh-CN" altLang="en-US" sz="2400" b="1" dirty="0">
                <a:latin typeface="宋体" panose="02010600030101010101" pitchFamily="2" charset="-122"/>
              </a:rPr>
              <a:t>论诚信教育的原则与方法</a:t>
            </a:r>
            <a:r>
              <a:rPr lang="en-US" altLang="zh-CN" sz="2400" b="1" dirty="0">
                <a:latin typeface="宋体" panose="02010600030101010101" pitchFamily="2" charset="-122"/>
              </a:rPr>
              <a:t>》</a:t>
            </a:r>
            <a:r>
              <a:rPr lang="zh-CN" altLang="en-US" sz="2400" b="1" dirty="0">
                <a:latin typeface="宋体" panose="02010600030101010101" pitchFamily="2" charset="-122"/>
              </a:rPr>
              <a:t>傅维利，刘磊，</a:t>
            </a:r>
            <a:r>
              <a:rPr lang="en-US" altLang="zh-CN" sz="2400" b="1" dirty="0">
                <a:latin typeface="宋体" panose="02010600030101010101" pitchFamily="2" charset="-122"/>
              </a:rPr>
              <a:t>2002</a:t>
            </a:r>
          </a:p>
          <a:p>
            <a:pPr>
              <a:lnSpc>
                <a:spcPct val="150000"/>
              </a:lnSpc>
              <a:defRPr/>
            </a:pPr>
            <a:r>
              <a:rPr lang="zh-CN" altLang="en-US" sz="2400" dirty="0">
                <a:latin typeface="宋体" panose="02010600030101010101" pitchFamily="2" charset="-122"/>
              </a:rPr>
              <a:t>一、在诚信教育过程中</a:t>
            </a:r>
            <a:r>
              <a:rPr lang="en-US" altLang="zh-CN" sz="2400" dirty="0">
                <a:latin typeface="宋体" panose="02010600030101010101" pitchFamily="2" charset="-122"/>
              </a:rPr>
              <a:t>,</a:t>
            </a:r>
            <a:r>
              <a:rPr lang="zh-CN" altLang="en-US" sz="2400" dirty="0">
                <a:latin typeface="宋体" panose="02010600030101010101" pitchFamily="2" charset="-122"/>
              </a:rPr>
              <a:t>既要关注孩子行为的结果</a:t>
            </a:r>
            <a:r>
              <a:rPr lang="en-US" altLang="zh-CN" sz="2400" dirty="0">
                <a:latin typeface="宋体" panose="02010600030101010101" pitchFamily="2" charset="-122"/>
              </a:rPr>
              <a:t>,</a:t>
            </a:r>
            <a:r>
              <a:rPr lang="zh-CN" altLang="en-US" sz="2400" dirty="0">
                <a:latin typeface="宋体" panose="02010600030101010101" pitchFamily="2" charset="-122"/>
              </a:rPr>
              <a:t>又要关注孩子行为过程的合理性和正当性</a:t>
            </a:r>
            <a:endParaRPr lang="en-US" altLang="zh-CN" sz="2400" dirty="0">
              <a:latin typeface="宋体" panose="02010600030101010101" pitchFamily="2" charset="-122"/>
            </a:endParaRPr>
          </a:p>
          <a:p>
            <a:pPr>
              <a:lnSpc>
                <a:spcPct val="150000"/>
              </a:lnSpc>
              <a:defRPr/>
            </a:pPr>
            <a:r>
              <a:rPr lang="zh-CN" altLang="en-US" sz="2400" dirty="0">
                <a:latin typeface="宋体" panose="02010600030101010101" pitchFamily="2" charset="-122"/>
              </a:rPr>
              <a:t>二、在诚信教育过程中</a:t>
            </a:r>
            <a:r>
              <a:rPr lang="en-US" altLang="zh-CN" sz="2400" dirty="0">
                <a:latin typeface="宋体" panose="02010600030101010101" pitchFamily="2" charset="-122"/>
              </a:rPr>
              <a:t>,</a:t>
            </a:r>
            <a:r>
              <a:rPr lang="zh-CN" altLang="en-US" sz="2400" dirty="0">
                <a:latin typeface="宋体" panose="02010600030101010101" pitchFamily="2" charset="-122"/>
              </a:rPr>
              <a:t>对不同年龄阶段的孩子采取不同的教育方式</a:t>
            </a:r>
            <a:endParaRPr lang="en-US" altLang="zh-CN" sz="2400" dirty="0">
              <a:latin typeface="宋体" panose="02010600030101010101" pitchFamily="2" charset="-122"/>
            </a:endParaRPr>
          </a:p>
          <a:p>
            <a:pPr>
              <a:lnSpc>
                <a:spcPct val="150000"/>
              </a:lnSpc>
              <a:defRPr/>
            </a:pPr>
            <a:r>
              <a:rPr lang="zh-CN" altLang="en-US" sz="2400" dirty="0">
                <a:latin typeface="宋体" panose="02010600030101010101" pitchFamily="2" charset="-122"/>
              </a:rPr>
              <a:t>三、在诚信教育过程中</a:t>
            </a:r>
            <a:r>
              <a:rPr lang="en-US" altLang="zh-CN" sz="2400" dirty="0">
                <a:latin typeface="宋体" panose="02010600030101010101" pitchFamily="2" charset="-122"/>
              </a:rPr>
              <a:t>,</a:t>
            </a:r>
            <a:r>
              <a:rPr lang="zh-CN" altLang="en-US" sz="2400" dirty="0">
                <a:latin typeface="宋体" panose="02010600030101010101" pitchFamily="2" charset="-122"/>
              </a:rPr>
              <a:t>要注重成人行为的示范性</a:t>
            </a:r>
            <a:endParaRPr lang="en-US" altLang="zh-CN" sz="2400" dirty="0">
              <a:latin typeface="宋体" panose="02010600030101010101" pitchFamily="2" charset="-122"/>
            </a:endParaRPr>
          </a:p>
          <a:p>
            <a:pPr>
              <a:lnSpc>
                <a:spcPct val="150000"/>
              </a:lnSpc>
              <a:defRPr/>
            </a:pPr>
            <a:r>
              <a:rPr lang="zh-CN" altLang="en-US" sz="2400" dirty="0">
                <a:latin typeface="宋体" panose="02010600030101010101" pitchFamily="2" charset="-122"/>
              </a:rPr>
              <a:t>四、在诚信教育过程中</a:t>
            </a:r>
            <a:r>
              <a:rPr lang="en-US" altLang="zh-CN" sz="2400" dirty="0">
                <a:latin typeface="宋体" panose="02010600030101010101" pitchFamily="2" charset="-122"/>
              </a:rPr>
              <a:t>,</a:t>
            </a:r>
            <a:r>
              <a:rPr lang="zh-CN" altLang="en-US" sz="2400" dirty="0">
                <a:latin typeface="宋体" panose="02010600030101010101" pitchFamily="2" charset="-122"/>
              </a:rPr>
              <a:t>要让孩子直面真实性的道德冲突  </a:t>
            </a:r>
            <a:endParaRPr lang="zh-CN" altLang="zh-CN" sz="2400" dirty="0">
              <a:latin typeface="宋体" panose="02010600030101010101" pitchFamily="2" charset="-122"/>
            </a:endParaRPr>
          </a:p>
          <a:p>
            <a:pPr>
              <a:spcBef>
                <a:spcPts val="600"/>
              </a:spcBef>
              <a:spcAft>
                <a:spcPts val="600"/>
              </a:spcAft>
              <a:buClr>
                <a:schemeClr val="accent1"/>
              </a:buClr>
              <a:buSzPct val="80000"/>
              <a:defRPr/>
            </a:pPr>
            <a:endParaRPr lang="en-US" altLang="zh-CN" sz="3200" b="1" dirty="0" smtClean="0">
              <a:latin typeface="+mn-ea"/>
              <a:ea typeface="+mn-ea"/>
            </a:endParaRPr>
          </a:p>
          <a:p>
            <a:pPr eaLnBrk="1" hangingPunct="1">
              <a:lnSpc>
                <a:spcPct val="150000"/>
              </a:lnSpc>
              <a:spcBef>
                <a:spcPts val="475"/>
              </a:spcBef>
              <a:buClr>
                <a:schemeClr val="accent1"/>
              </a:buClr>
              <a:buSzPct val="80000"/>
              <a:buFont typeface="Arial" panose="020B0604020202020204" pitchFamily="34" charset="0"/>
              <a:buNone/>
              <a:defRPr/>
            </a:pPr>
            <a:endParaRPr lang="zh-CN" altLang="en-US" sz="4000" dirty="0" smtClean="0">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8" name="内容占位符 2"/>
          <p:cNvSpPr>
            <a:spLocks noGrp="1" noChangeArrowheads="1"/>
          </p:cNvSpPr>
          <p:nvPr/>
        </p:nvSpPr>
        <p:spPr bwMode="auto">
          <a:xfrm>
            <a:off x="673895" y="676275"/>
            <a:ext cx="10896600" cy="51815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3.</a:t>
            </a:r>
            <a:r>
              <a:rPr lang="zh-CN" altLang="en-US" sz="3200" b="1" dirty="0" smtClean="0">
                <a:latin typeface="+mn-ea"/>
                <a:ea typeface="+mn-ea"/>
              </a:rPr>
              <a:t>直线推论与并分论形式</a:t>
            </a:r>
            <a:endParaRPr lang="en-US" altLang="zh-CN" sz="3200" b="1" dirty="0" smtClean="0">
              <a:latin typeface="+mn-ea"/>
              <a:ea typeface="+mn-ea"/>
            </a:endParaRPr>
          </a:p>
          <a:p>
            <a:pPr>
              <a:spcBef>
                <a:spcPts val="600"/>
              </a:spcBef>
              <a:spcAft>
                <a:spcPts val="600"/>
              </a:spcAft>
              <a:buClr>
                <a:schemeClr val="accent1"/>
              </a:buClr>
              <a:buSzPct val="80000"/>
              <a:defRPr/>
            </a:pPr>
            <a:r>
              <a:rPr lang="zh-CN" altLang="en-US" sz="3200" dirty="0"/>
              <a:t>直线分论中包含并列分</a:t>
            </a:r>
            <a:r>
              <a:rPr lang="zh-CN" altLang="en-US" sz="3200" dirty="0" smtClean="0"/>
              <a:t>论，而</a:t>
            </a:r>
            <a:r>
              <a:rPr lang="zh-CN" altLang="en-US" sz="3200" dirty="0"/>
              <a:t>并列分论下又有直线</a:t>
            </a:r>
            <a:r>
              <a:rPr lang="zh-CN" altLang="en-US" sz="3200" dirty="0" smtClean="0"/>
              <a:t>推论，形成</a:t>
            </a:r>
            <a:r>
              <a:rPr lang="zh-CN" altLang="en-US" sz="3200" dirty="0"/>
              <a:t>复杂的立体</a:t>
            </a:r>
            <a:r>
              <a:rPr lang="zh-CN" altLang="en-US" sz="3200" dirty="0" smtClean="0"/>
              <a:t>结构</a:t>
            </a:r>
            <a:r>
              <a:rPr lang="zh-CN" altLang="en-US" sz="3200" dirty="0" smtClean="0">
                <a:latin typeface="+mn-ea"/>
                <a:ea typeface="+mn-ea"/>
              </a:rPr>
              <a:t>。</a:t>
            </a:r>
            <a:endParaRPr lang="en-US" altLang="zh-CN" sz="3200" b="1" dirty="0" smtClean="0">
              <a:latin typeface="+mn-ea"/>
              <a:ea typeface="+mn-ea"/>
            </a:endParaRPr>
          </a:p>
          <a:p>
            <a:pPr>
              <a:lnSpc>
                <a:spcPct val="150000"/>
              </a:lnSpc>
              <a:defRPr/>
            </a:pPr>
            <a:endParaRPr lang="zh-CN" altLang="zh-CN" sz="2800" b="1" dirty="0">
              <a:latin typeface="宋体" panose="02010600030101010101" pitchFamily="2" charset="-122"/>
            </a:endParaRPr>
          </a:p>
          <a:p>
            <a:pPr eaLnBrk="1" hangingPunct="1">
              <a:lnSpc>
                <a:spcPct val="150000"/>
              </a:lnSpc>
              <a:spcBef>
                <a:spcPts val="475"/>
              </a:spcBef>
              <a:buClr>
                <a:schemeClr val="accent1"/>
              </a:buClr>
              <a:buSzPct val="80000"/>
              <a:buFont typeface="Arial" panose="020B0604020202020204" pitchFamily="34" charset="0"/>
              <a:buNone/>
              <a:defRPr/>
            </a:pPr>
            <a:endParaRPr lang="zh-CN" altLang="en-US" sz="4000" dirty="0" smtClean="0">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8" name="内容占位符 2"/>
          <p:cNvSpPr>
            <a:spLocks noGrp="1" noChangeArrowheads="1"/>
          </p:cNvSpPr>
          <p:nvPr/>
        </p:nvSpPr>
        <p:spPr bwMode="auto">
          <a:xfrm>
            <a:off x="496122" y="1485900"/>
            <a:ext cx="10896600" cy="1552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a:spcBef>
                <a:spcPts val="600"/>
              </a:spcBef>
              <a:spcAft>
                <a:spcPts val="600"/>
              </a:spcAft>
              <a:buClr>
                <a:schemeClr val="accent1"/>
              </a:buClr>
              <a:buSzPct val="80000"/>
              <a:buFont typeface="Wingdings" panose="05000000000000000000" pitchFamily="2" charset="2"/>
              <a:buChar char="Ø"/>
              <a:defRPr/>
            </a:pPr>
            <a:r>
              <a:rPr lang="zh-CN" altLang="en-US" sz="3200" b="1" dirty="0" smtClean="0">
                <a:latin typeface="+mn-ea"/>
                <a:ea typeface="+mn-ea"/>
              </a:rPr>
              <a:t>案例</a:t>
            </a:r>
            <a:r>
              <a:rPr lang="en-US" altLang="zh-CN" sz="3200" b="1" dirty="0" smtClean="0">
                <a:latin typeface="+mn-ea"/>
                <a:ea typeface="+mn-ea"/>
              </a:rPr>
              <a:t>1 </a:t>
            </a:r>
            <a:r>
              <a:rPr lang="en-US" altLang="zh-CN" sz="2800" b="1" dirty="0" smtClean="0">
                <a:latin typeface="+mn-ea"/>
                <a:ea typeface="+mn-ea"/>
              </a:rPr>
              <a:t>《</a:t>
            </a:r>
            <a:r>
              <a:rPr lang="zh-CN" altLang="en-US" sz="2800" b="1" dirty="0" smtClean="0">
                <a:latin typeface="+mn-ea"/>
                <a:ea typeface="+mn-ea"/>
              </a:rPr>
              <a:t>道德外烁的时代价值及教育策略</a:t>
            </a:r>
            <a:r>
              <a:rPr lang="en-US" altLang="zh-CN" sz="2800" b="1" dirty="0" smtClean="0">
                <a:latin typeface="+mn-ea"/>
                <a:ea typeface="+mn-ea"/>
              </a:rPr>
              <a:t>》</a:t>
            </a:r>
            <a:r>
              <a:rPr lang="zh-CN" altLang="en-US" sz="2800" b="1" dirty="0" smtClean="0">
                <a:latin typeface="+mn-ea"/>
                <a:ea typeface="+mn-ea"/>
              </a:rPr>
              <a:t>傅维利，</a:t>
            </a:r>
            <a:r>
              <a:rPr lang="en-US" altLang="zh-CN" sz="2800" b="1" dirty="0" smtClean="0">
                <a:latin typeface="+mn-ea"/>
                <a:ea typeface="+mn-ea"/>
              </a:rPr>
              <a:t>2017</a:t>
            </a:r>
          </a:p>
          <a:p>
            <a:pPr>
              <a:spcBef>
                <a:spcPts val="600"/>
              </a:spcBef>
              <a:spcAft>
                <a:spcPts val="600"/>
              </a:spcAft>
              <a:buClr>
                <a:schemeClr val="accent1"/>
              </a:buClr>
              <a:buSzPct val="80000"/>
              <a:defRPr/>
            </a:pPr>
            <a:r>
              <a:rPr lang="zh-CN" altLang="en-US" sz="2400" b="1" dirty="0" smtClean="0">
                <a:latin typeface="+mn-ea"/>
                <a:ea typeface="+mn-ea"/>
              </a:rPr>
              <a:t>逻辑起点：道德外烁是指将</a:t>
            </a:r>
            <a:r>
              <a:rPr lang="zh-CN" altLang="en-US" sz="2400" b="1" dirty="0">
                <a:latin typeface="+mn-ea"/>
                <a:ea typeface="+mn-ea"/>
              </a:rPr>
              <a:t>自己</a:t>
            </a:r>
            <a:r>
              <a:rPr lang="zh-CN" altLang="en-US" sz="2400" b="1" dirty="0" smtClean="0">
                <a:latin typeface="+mn-ea"/>
                <a:ea typeface="+mn-ea"/>
              </a:rPr>
              <a:t>认同的道德</a:t>
            </a:r>
            <a:r>
              <a:rPr lang="zh-CN" altLang="en-US" sz="2400" b="1" dirty="0">
                <a:latin typeface="+mn-ea"/>
                <a:ea typeface="+mn-ea"/>
              </a:rPr>
              <a:t>规范以语言或行动的方式</a:t>
            </a:r>
            <a:r>
              <a:rPr lang="zh-CN" altLang="en-US" sz="2400" b="1" dirty="0" smtClean="0">
                <a:latin typeface="+mn-ea"/>
                <a:ea typeface="+mn-ea"/>
              </a:rPr>
              <a:t>表达  出来</a:t>
            </a:r>
            <a:r>
              <a:rPr lang="zh-CN" altLang="en-US" sz="2400" b="1" dirty="0">
                <a:latin typeface="+mn-ea"/>
                <a:ea typeface="+mn-ea"/>
              </a:rPr>
              <a:t>，</a:t>
            </a:r>
            <a:r>
              <a:rPr lang="zh-CN" altLang="en-US" sz="2400" b="1" dirty="0" smtClean="0">
                <a:latin typeface="+mn-ea"/>
                <a:ea typeface="+mn-ea"/>
              </a:rPr>
              <a:t>支持</a:t>
            </a:r>
            <a:r>
              <a:rPr lang="zh-CN" altLang="en-US" sz="2400" b="1" dirty="0">
                <a:latin typeface="+mn-ea"/>
                <a:ea typeface="+mn-ea"/>
              </a:rPr>
              <a:t>符合道德规范的人和事，规劝、制止或</a:t>
            </a:r>
            <a:r>
              <a:rPr lang="zh-CN" altLang="en-US" sz="2400" b="1" dirty="0" smtClean="0">
                <a:latin typeface="+mn-ea"/>
                <a:ea typeface="+mn-ea"/>
              </a:rPr>
              <a:t>谴责违反</a:t>
            </a:r>
            <a:r>
              <a:rPr lang="zh-CN" altLang="en-US" sz="2400" b="1" dirty="0">
                <a:latin typeface="+mn-ea"/>
                <a:ea typeface="+mn-ea"/>
              </a:rPr>
              <a:t>道德规范的人和</a:t>
            </a:r>
            <a:r>
              <a:rPr lang="zh-CN" altLang="en-US" sz="2400" b="1" dirty="0" smtClean="0">
                <a:latin typeface="+mn-ea"/>
                <a:ea typeface="+mn-ea"/>
              </a:rPr>
              <a:t>事。</a:t>
            </a:r>
            <a:endParaRPr lang="zh-CN" altLang="en-US" sz="2400" dirty="0" smtClean="0">
              <a:ea typeface="华文中宋" panose="02010600040101010101" pitchFamily="2"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78695" y="3102875"/>
            <a:ext cx="10134600" cy="3136000"/>
          </a:xfrm>
          <a:prstGeom prst="rect">
            <a:avLst/>
          </a:prstGeom>
        </p:spPr>
      </p:pic>
      <p:sp>
        <p:nvSpPr>
          <p:cNvPr id="9" name="标题 1"/>
          <p:cNvSpPr txBox="1"/>
          <p:nvPr/>
        </p:nvSpPr>
        <p:spPr bwMode="auto">
          <a:xfrm>
            <a:off x="1893094" y="371475"/>
            <a:ext cx="7499350"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ea typeface="宋体" panose="02010600030101010101" pitchFamily="2" charset="-122"/>
              </a:rPr>
              <a:t>（二）问题研究的分析结构</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740694" y="600075"/>
            <a:ext cx="8686800" cy="6238875"/>
          </a:xfrm>
          <a:prstGeom prst="rect">
            <a:avLst/>
          </a:prstGeom>
        </p:spPr>
      </p:pic>
      <p:sp>
        <p:nvSpPr>
          <p:cNvPr id="3" name="内容占位符 2"/>
          <p:cNvSpPr>
            <a:spLocks noGrp="1" noChangeArrowheads="1"/>
          </p:cNvSpPr>
          <p:nvPr/>
        </p:nvSpPr>
        <p:spPr bwMode="auto">
          <a:xfrm>
            <a:off x="-11906" y="-9525"/>
            <a:ext cx="1089660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a:spcBef>
                <a:spcPts val="600"/>
              </a:spcBef>
              <a:spcAft>
                <a:spcPts val="600"/>
              </a:spcAft>
              <a:buClr>
                <a:schemeClr val="accent1"/>
              </a:buClr>
              <a:buSzPct val="80000"/>
              <a:buFont typeface="Wingdings" panose="05000000000000000000" pitchFamily="2" charset="2"/>
              <a:buChar char="Ø"/>
              <a:defRPr/>
            </a:pPr>
            <a:r>
              <a:rPr lang="zh-CN" altLang="en-US" sz="3200" b="1" dirty="0" smtClean="0">
                <a:latin typeface="+mn-ea"/>
                <a:ea typeface="+mn-ea"/>
              </a:rPr>
              <a:t>案例</a:t>
            </a:r>
            <a:r>
              <a:rPr lang="en-US" altLang="zh-CN" sz="3200" b="1" dirty="0" smtClean="0">
                <a:latin typeface="+mn-ea"/>
                <a:ea typeface="+mn-ea"/>
              </a:rPr>
              <a:t>2 </a:t>
            </a:r>
            <a:r>
              <a:rPr lang="en-US" altLang="zh-CN" sz="2800" b="1" dirty="0" smtClean="0">
                <a:latin typeface="+mn-ea"/>
                <a:ea typeface="+mn-ea"/>
              </a:rPr>
              <a:t>《</a:t>
            </a:r>
            <a:r>
              <a:rPr lang="zh-CN" altLang="en-US" sz="2800" b="1" dirty="0" smtClean="0">
                <a:latin typeface="+mn-ea"/>
                <a:ea typeface="+mn-ea"/>
              </a:rPr>
              <a:t>校园内大学生道德责任研究</a:t>
            </a:r>
            <a:r>
              <a:rPr lang="en-US" altLang="zh-CN" sz="2800" b="1" dirty="0" smtClean="0">
                <a:latin typeface="+mn-ea"/>
                <a:ea typeface="+mn-ea"/>
              </a:rPr>
              <a:t>》</a:t>
            </a:r>
            <a:r>
              <a:rPr lang="zh-CN" altLang="en-US" sz="2800" b="1" dirty="0" smtClean="0">
                <a:latin typeface="+mn-ea"/>
                <a:ea typeface="+mn-ea"/>
              </a:rPr>
              <a:t>贾金平，</a:t>
            </a:r>
            <a:r>
              <a:rPr lang="en-US" altLang="zh-CN" sz="2800" b="1" dirty="0" smtClean="0">
                <a:latin typeface="+mn-ea"/>
                <a:ea typeface="+mn-ea"/>
              </a:rPr>
              <a:t>2019</a:t>
            </a:r>
            <a:endParaRPr lang="zh-CN" altLang="en-US" sz="2400" dirty="0" smtClean="0">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12167996" cy="6839966"/>
          </a:xfrm>
          <a:prstGeom prst="rect">
            <a:avLst/>
          </a:prstGeom>
          <a:noFill/>
        </p:spPr>
      </p:pic>
      <p:sp>
        <p:nvSpPr>
          <p:cNvPr id="2" name="TextBox 1"/>
          <p:cNvSpPr txBox="1"/>
          <p:nvPr/>
        </p:nvSpPr>
        <p:spPr>
          <a:xfrm>
            <a:off x="1664494" y="2581275"/>
            <a:ext cx="9144000" cy="1200329"/>
          </a:xfrm>
          <a:prstGeom prst="rect">
            <a:avLst/>
          </a:prstGeom>
          <a:noFill/>
        </p:spPr>
        <p:txBody>
          <a:bodyPr wrap="square" lIns="0" tIns="0" rIns="0" rtlCol="0">
            <a:spAutoFit/>
          </a:bodyPr>
          <a:lstStyle/>
          <a:p>
            <a:pPr algn="dist" defTabSz="0">
              <a:lnSpc>
                <a:spcPts val="9000"/>
              </a:lnSpc>
            </a:pPr>
            <a:r>
              <a:rPr lang="zh-CN" altLang="en-US" sz="4800" dirty="0" smtClean="0">
                <a:solidFill>
                  <a:srgbClr val="FFFFFF"/>
                </a:solidFill>
                <a:latin typeface="微软雅黑" panose="020B0503020204020204" charset="-122"/>
                <a:ea typeface="微软雅黑" panose="020B0503020204020204" charset="-122"/>
                <a:cs typeface="MicrosoftYaHeiLight" pitchFamily="18" charset="0"/>
              </a:rPr>
              <a:t>三、如何选择和运用实证研究方法</a:t>
            </a:r>
            <a:endParaRPr lang="en-US" altLang="zh-CN" sz="4800" dirty="0" smtClean="0">
              <a:solidFill>
                <a:srgbClr val="FFFFFF"/>
              </a:solidFill>
              <a:latin typeface="微软雅黑" panose="020B0503020204020204" charset="-122"/>
              <a:ea typeface="微软雅黑" panose="020B0503020204020204" charset="-122"/>
              <a:cs typeface="MicrosoftYaHeiLight"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3"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8" name="内容占位符 2"/>
          <p:cNvSpPr>
            <a:spLocks noGrp="1" noChangeArrowheads="1"/>
          </p:cNvSpPr>
          <p:nvPr/>
        </p:nvSpPr>
        <p:spPr bwMode="auto">
          <a:xfrm>
            <a:off x="202804" y="1173636"/>
            <a:ext cx="11596290" cy="209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zh-CN" altLang="en-US" sz="2800" b="1" dirty="0" smtClean="0">
                <a:latin typeface="宋体" panose="02010600030101010101" pitchFamily="2" charset="-122"/>
              </a:rPr>
              <a:t>教育研究性论文不好发表吗？课题不好申报吗？</a:t>
            </a:r>
            <a:endParaRPr lang="en-US" altLang="zh-CN" sz="2800" b="1" dirty="0" smtClean="0">
              <a:latin typeface="宋体" panose="02010600030101010101" pitchFamily="2" charset="-122"/>
            </a:endParaRPr>
          </a:p>
          <a:p>
            <a:pPr eaLnBrk="1" hangingPunct="1">
              <a:lnSpc>
                <a:spcPct val="150000"/>
              </a:lnSpc>
              <a:spcBef>
                <a:spcPts val="475"/>
              </a:spcBef>
              <a:buClr>
                <a:schemeClr val="accent1"/>
              </a:buClr>
              <a:buSzPct val="80000"/>
              <a:buFont typeface="Arial" panose="020B0604020202020204" pitchFamily="34" charset="0"/>
              <a:buNone/>
              <a:defRPr/>
            </a:pPr>
            <a:endParaRPr lang="zh-CN" altLang="en-US" sz="4000" dirty="0" smtClean="0">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10" name="内容占位符 2"/>
          <p:cNvSpPr>
            <a:spLocks noGrp="1" noChangeArrowheads="1"/>
          </p:cNvSpPr>
          <p:nvPr/>
        </p:nvSpPr>
        <p:spPr bwMode="auto">
          <a:xfrm>
            <a:off x="496122" y="1866900"/>
            <a:ext cx="10896600" cy="1933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a:spcBef>
                <a:spcPts val="600"/>
              </a:spcBef>
              <a:spcAft>
                <a:spcPts val="600"/>
              </a:spcAft>
              <a:buClr>
                <a:schemeClr val="accent1"/>
              </a:buClr>
              <a:buSzPct val="80000"/>
              <a:buFont typeface="Wingdings" panose="05000000000000000000" pitchFamily="2" charset="2"/>
              <a:buChar char="Ø"/>
              <a:defRPr/>
            </a:pPr>
            <a:r>
              <a:rPr lang="zh-CN" altLang="en-US" sz="3600" b="1" dirty="0" smtClean="0">
                <a:latin typeface="+mn-ea"/>
                <a:ea typeface="+mn-ea"/>
              </a:rPr>
              <a:t>学会一个实证研究方法，受用很多年</a:t>
            </a:r>
            <a:endParaRPr lang="en-US" altLang="zh-CN" sz="3600" b="1" dirty="0" smtClean="0">
              <a:latin typeface="+mn-ea"/>
              <a:ea typeface="+mn-ea"/>
            </a:endParaRPr>
          </a:p>
          <a:p>
            <a:pPr>
              <a:spcBef>
                <a:spcPts val="600"/>
              </a:spcBef>
              <a:spcAft>
                <a:spcPts val="600"/>
              </a:spcAft>
              <a:buClr>
                <a:schemeClr val="accent1"/>
              </a:buClr>
              <a:buSzPct val="80000"/>
              <a:defRPr/>
            </a:pPr>
            <a:endParaRPr lang="en-US" altLang="zh-CN" sz="2400" b="1" dirty="0" smtClean="0">
              <a:latin typeface="+mn-ea"/>
              <a:ea typeface="+mn-ea"/>
            </a:endParaRPr>
          </a:p>
          <a:p>
            <a:pPr>
              <a:spcBef>
                <a:spcPts val="600"/>
              </a:spcBef>
              <a:spcAft>
                <a:spcPts val="600"/>
              </a:spcAft>
              <a:buClr>
                <a:schemeClr val="accent1"/>
              </a:buClr>
              <a:buSzPct val="80000"/>
              <a:defRPr/>
            </a:pPr>
            <a:r>
              <a:rPr lang="zh-CN" altLang="en-US" sz="2400" b="1" dirty="0" smtClean="0">
                <a:latin typeface="+mn-ea"/>
                <a:ea typeface="+mn-ea"/>
              </a:rPr>
              <a:t>例如：潘黎和杨俊等老师使用知识图谱、元胞自动机、空间计量法、博弈演化法等方法</a:t>
            </a:r>
            <a:endParaRPr lang="zh-CN" altLang="en-US" sz="2400" dirty="0" smtClean="0">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1893094" y="371475"/>
            <a:ext cx="7499350"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ea typeface="宋体" panose="02010600030101010101" pitchFamily="2" charset="-122"/>
              </a:rPr>
              <a:t>（一）文献法</a:t>
            </a:r>
          </a:p>
        </p:txBody>
      </p:sp>
      <p:pic>
        <p:nvPicPr>
          <p:cNvPr id="3" name="图片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13000" y="1496898"/>
            <a:ext cx="10801322" cy="4430333"/>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521494" y="1514475"/>
            <a:ext cx="10792828" cy="4357079"/>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521494" y="1514475"/>
            <a:ext cx="10974702" cy="43339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762000" y="371475"/>
            <a:ext cx="9436894"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smtClean="0">
                <a:ea typeface="宋体" panose="02010600030101010101" pitchFamily="2" charset="-122"/>
              </a:rPr>
              <a:t>案例：</a:t>
            </a:r>
            <a:r>
              <a:rPr lang="zh-CN" altLang="zh-CN" sz="2800" b="1" dirty="0"/>
              <a:t>西方发达国家荣誉学位制度及</a:t>
            </a:r>
            <a:r>
              <a:rPr lang="zh-CN" altLang="zh-CN" sz="2800" b="1" dirty="0" smtClean="0"/>
              <a:t>启示</a:t>
            </a:r>
            <a:r>
              <a:rPr lang="zh-CN" altLang="en-US" sz="2000" b="1" dirty="0" smtClean="0">
                <a:solidFill>
                  <a:srgbClr val="FF0000"/>
                </a:solidFill>
              </a:rPr>
              <a:t>（尚未公开发表）</a:t>
            </a:r>
            <a:endParaRPr lang="zh-CN" altLang="zh-CN" sz="2000" dirty="0">
              <a:solidFill>
                <a:srgbClr val="FF0000"/>
              </a:solidFill>
            </a:endParaRPr>
          </a:p>
        </p:txBody>
      </p:sp>
      <p:sp>
        <p:nvSpPr>
          <p:cNvPr id="8" name="内容占位符 2"/>
          <p:cNvSpPr>
            <a:spLocks noGrp="1" noChangeArrowheads="1"/>
          </p:cNvSpPr>
          <p:nvPr/>
        </p:nvSpPr>
        <p:spPr bwMode="auto">
          <a:xfrm>
            <a:off x="673895" y="1362076"/>
            <a:ext cx="10896600" cy="3886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zh-CN" altLang="en-US" sz="3200" b="1" dirty="0" smtClean="0">
                <a:latin typeface="+mn-ea"/>
                <a:ea typeface="+mn-ea"/>
              </a:rPr>
              <a:t>（</a:t>
            </a:r>
            <a:r>
              <a:rPr lang="en-US" altLang="zh-CN" sz="3200" b="1" dirty="0" smtClean="0">
                <a:latin typeface="+mn-ea"/>
                <a:ea typeface="+mn-ea"/>
              </a:rPr>
              <a:t>1</a:t>
            </a:r>
            <a:r>
              <a:rPr lang="zh-CN" altLang="en-US" sz="3200" b="1" dirty="0" smtClean="0">
                <a:latin typeface="+mn-ea"/>
                <a:ea typeface="+mn-ea"/>
              </a:rPr>
              <a:t>）研究背景</a:t>
            </a:r>
            <a:endParaRPr lang="en-US" altLang="zh-CN" sz="3200" b="1" dirty="0" smtClean="0">
              <a:latin typeface="+mn-ea"/>
              <a:ea typeface="+mn-ea"/>
            </a:endParaRPr>
          </a:p>
          <a:p>
            <a:r>
              <a:rPr lang="zh-CN" altLang="zh-CN" sz="2800" dirty="0" smtClean="0"/>
              <a:t>西方</a:t>
            </a:r>
            <a:r>
              <a:rPr lang="zh-CN" altLang="zh-CN" sz="2800" dirty="0"/>
              <a:t>发达国家和属于英联邦的非发达国家高校普遍设立荣誉学位制度，严格区分荣誉学士学位和普通学士学位。截至</a:t>
            </a:r>
            <a:r>
              <a:rPr lang="en-US" altLang="zh-CN" sz="2800" dirty="0"/>
              <a:t>2017</a:t>
            </a:r>
            <a:r>
              <a:rPr lang="zh-CN" altLang="zh-CN" sz="2800" dirty="0"/>
              <a:t>年</a:t>
            </a:r>
            <a:r>
              <a:rPr lang="en-US" altLang="zh-CN" sz="2800" dirty="0"/>
              <a:t>4</a:t>
            </a:r>
            <a:r>
              <a:rPr lang="zh-CN" altLang="zh-CN" sz="2800" dirty="0"/>
              <a:t>月，我国已与</a:t>
            </a:r>
            <a:r>
              <a:rPr lang="en-US" altLang="zh-CN" sz="2800" dirty="0"/>
              <a:t>46</a:t>
            </a:r>
            <a:r>
              <a:rPr lang="zh-CN" altLang="zh-CN" sz="2800" dirty="0"/>
              <a:t>个国家和地区签订了学历学位互认协议。为了更好地与实行荣誉学位制度国家进行学位互认，我国高校学士学位也应该区分荣誉学位和普通学位。</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762000" y="371475"/>
            <a:ext cx="9436894"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smtClean="0">
                <a:ea typeface="宋体" panose="02010600030101010101" pitchFamily="2" charset="-122"/>
              </a:rPr>
              <a:t>案例：</a:t>
            </a:r>
            <a:r>
              <a:rPr lang="zh-CN" altLang="zh-CN" sz="2800" b="1" dirty="0"/>
              <a:t>西方发达国家荣誉学位制度及</a:t>
            </a:r>
            <a:r>
              <a:rPr lang="zh-CN" altLang="zh-CN" sz="2800" b="1" dirty="0" smtClean="0"/>
              <a:t>启示</a:t>
            </a:r>
            <a:r>
              <a:rPr lang="zh-CN" altLang="en-US" sz="2800" b="1" dirty="0" smtClean="0">
                <a:solidFill>
                  <a:srgbClr val="FF0000"/>
                </a:solidFill>
              </a:rPr>
              <a:t>（尚未公开发表</a:t>
            </a:r>
            <a:r>
              <a:rPr lang="zh-CN" altLang="en-US" sz="2800" b="1" dirty="0" smtClean="0"/>
              <a:t>）</a:t>
            </a:r>
            <a:endParaRPr lang="zh-CN" altLang="zh-CN" sz="2800" dirty="0"/>
          </a:p>
        </p:txBody>
      </p:sp>
      <p:sp>
        <p:nvSpPr>
          <p:cNvPr id="8" name="内容占位符 2"/>
          <p:cNvSpPr>
            <a:spLocks noGrp="1" noChangeArrowheads="1"/>
          </p:cNvSpPr>
          <p:nvPr/>
        </p:nvSpPr>
        <p:spPr bwMode="auto">
          <a:xfrm>
            <a:off x="673895" y="1362075"/>
            <a:ext cx="10896600" cy="44195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zh-CN" altLang="en-US" sz="3200" b="1" dirty="0" smtClean="0">
                <a:latin typeface="+mn-ea"/>
                <a:ea typeface="+mn-ea"/>
              </a:rPr>
              <a:t>（</a:t>
            </a:r>
            <a:r>
              <a:rPr lang="en-US" altLang="zh-CN" sz="3200" b="1" dirty="0" smtClean="0">
                <a:latin typeface="+mn-ea"/>
                <a:ea typeface="+mn-ea"/>
              </a:rPr>
              <a:t>2</a:t>
            </a:r>
            <a:r>
              <a:rPr lang="zh-CN" altLang="en-US" sz="3200" b="1" dirty="0" smtClean="0">
                <a:latin typeface="+mn-ea"/>
                <a:ea typeface="+mn-ea"/>
              </a:rPr>
              <a:t>）荣誉学位的含义</a:t>
            </a:r>
            <a:endParaRPr lang="en-US" altLang="zh-CN" sz="3200" b="1" dirty="0" smtClean="0">
              <a:latin typeface="+mn-ea"/>
              <a:ea typeface="+mn-ea"/>
            </a:endParaRPr>
          </a:p>
          <a:p>
            <a:pPr marL="539750" indent="-457200">
              <a:spcBef>
                <a:spcPts val="600"/>
              </a:spcBef>
              <a:spcAft>
                <a:spcPts val="600"/>
              </a:spcAft>
              <a:buClr>
                <a:schemeClr val="accent1"/>
              </a:buClr>
              <a:buSzPct val="80000"/>
              <a:buFont typeface="Wingdings" panose="05000000000000000000" pitchFamily="2" charset="2"/>
              <a:buChar char="Ø"/>
              <a:defRPr/>
            </a:pPr>
            <a:r>
              <a:rPr lang="zh-CN" altLang="zh-CN" sz="2800" dirty="0"/>
              <a:t>本科学位名称后面添加赞美修饰词时使用</a:t>
            </a:r>
            <a:r>
              <a:rPr lang="zh-CN" altLang="zh-CN" sz="2800" dirty="0" smtClean="0"/>
              <a:t>拉丁文</a:t>
            </a:r>
            <a:r>
              <a:rPr lang="en-US" altLang="zh-CN" sz="2800" dirty="0"/>
              <a:t>Summa Cum Laude</a:t>
            </a:r>
            <a:r>
              <a:rPr lang="zh-CN" altLang="zh-CN" sz="2800" dirty="0"/>
              <a:t>（最高荣誉、最优等生</a:t>
            </a:r>
            <a:r>
              <a:rPr lang="zh-CN" altLang="zh-CN" sz="2800" dirty="0" smtClean="0"/>
              <a:t>）、</a:t>
            </a:r>
            <a:r>
              <a:rPr lang="en-US" altLang="zh-CN" sz="2800" dirty="0"/>
              <a:t>Magna Cum Laude</a:t>
            </a:r>
            <a:r>
              <a:rPr lang="zh-CN" altLang="zh-CN" sz="2800" dirty="0"/>
              <a:t>（极优等生）</a:t>
            </a:r>
            <a:r>
              <a:rPr lang="zh-CN" altLang="zh-CN" sz="2800" dirty="0" smtClean="0"/>
              <a:t>和</a:t>
            </a:r>
            <a:r>
              <a:rPr lang="en-US" altLang="zh-CN" sz="2800" dirty="0"/>
              <a:t>Cum Laude</a:t>
            </a:r>
            <a:r>
              <a:rPr lang="zh-CN" altLang="zh-CN" sz="2800" dirty="0"/>
              <a:t>（优等生）</a:t>
            </a:r>
            <a:r>
              <a:rPr lang="zh-CN" altLang="zh-CN" sz="2800" dirty="0" smtClean="0"/>
              <a:t>，</a:t>
            </a:r>
            <a:r>
              <a:rPr lang="zh-CN" altLang="zh-CN" sz="2800" dirty="0"/>
              <a:t>因此荣誉学位又称为拉丁文荣誉学位（</a:t>
            </a:r>
            <a:r>
              <a:rPr lang="en-US" altLang="zh-CN" sz="2800" dirty="0"/>
              <a:t>Latin honors degrees</a:t>
            </a:r>
            <a:r>
              <a:rPr lang="zh-CN" altLang="zh-CN" sz="2800" dirty="0"/>
              <a:t>）</a:t>
            </a:r>
            <a:r>
              <a:rPr lang="zh-CN" altLang="zh-CN" sz="2800" dirty="0" smtClean="0"/>
              <a:t>。</a:t>
            </a:r>
            <a:endParaRPr lang="en-US" altLang="zh-CN" sz="2800" dirty="0" smtClean="0"/>
          </a:p>
          <a:p>
            <a:pPr marL="539750" indent="-457200">
              <a:spcBef>
                <a:spcPts val="600"/>
              </a:spcBef>
              <a:spcAft>
                <a:spcPts val="600"/>
              </a:spcAft>
              <a:buClr>
                <a:schemeClr val="accent1"/>
              </a:buClr>
              <a:buSzPct val="80000"/>
              <a:buFont typeface="Wingdings" panose="05000000000000000000" pitchFamily="2" charset="2"/>
              <a:buChar char="Ø"/>
              <a:defRPr/>
            </a:pPr>
            <a:r>
              <a:rPr lang="en-US" altLang="zh-CN" sz="2800" dirty="0" smtClean="0"/>
              <a:t>First </a:t>
            </a:r>
            <a:r>
              <a:rPr lang="en-US" altLang="zh-CN" sz="2800" dirty="0"/>
              <a:t>Class </a:t>
            </a:r>
            <a:r>
              <a:rPr lang="en-US" altLang="zh-CN" sz="2800" dirty="0" smtClean="0"/>
              <a:t>Honors</a:t>
            </a:r>
            <a:r>
              <a:rPr lang="zh-CN" altLang="en-US" sz="2800" dirty="0" smtClean="0"/>
              <a:t>，</a:t>
            </a:r>
            <a:r>
              <a:rPr lang="en-US" altLang="zh-CN" sz="2800" dirty="0" smtClean="0"/>
              <a:t>Second Class</a:t>
            </a:r>
            <a:r>
              <a:rPr lang="en-US" altLang="zh-CN" sz="2800" dirty="0"/>
              <a:t> Honors</a:t>
            </a:r>
            <a:r>
              <a:rPr lang="en-US" altLang="zh-CN" sz="2800" dirty="0" smtClean="0"/>
              <a:t>, Third Class</a:t>
            </a:r>
            <a:r>
              <a:rPr lang="en-US" altLang="zh-CN" sz="2800" dirty="0"/>
              <a:t> Honors</a:t>
            </a:r>
            <a:endParaRPr lang="en-US" altLang="zh-CN" sz="2800" dirty="0" smtClean="0"/>
          </a:p>
          <a:p>
            <a:pPr marL="539750" indent="-457200">
              <a:spcBef>
                <a:spcPts val="600"/>
              </a:spcBef>
              <a:spcAft>
                <a:spcPts val="600"/>
              </a:spcAft>
              <a:buClr>
                <a:schemeClr val="accent1"/>
              </a:buClr>
              <a:buSzPct val="80000"/>
              <a:buFont typeface="Wingdings" panose="05000000000000000000" pitchFamily="2" charset="2"/>
              <a:buChar char="Ø"/>
              <a:defRPr/>
            </a:pPr>
            <a:r>
              <a:rPr lang="en-US" altLang="zh-CN" sz="2800" dirty="0"/>
              <a:t>Highest </a:t>
            </a:r>
            <a:r>
              <a:rPr lang="en-US" altLang="zh-CN" sz="2800" dirty="0" smtClean="0"/>
              <a:t>Distinction, </a:t>
            </a:r>
            <a:r>
              <a:rPr lang="en-US" altLang="zh-CN" sz="2800" dirty="0"/>
              <a:t>High </a:t>
            </a:r>
            <a:r>
              <a:rPr lang="en-US" altLang="zh-CN" sz="2800" dirty="0" smtClean="0"/>
              <a:t>Distinction, Distinction</a:t>
            </a:r>
          </a:p>
          <a:p>
            <a:pPr marL="539750" indent="-457200">
              <a:spcBef>
                <a:spcPts val="600"/>
              </a:spcBef>
              <a:spcAft>
                <a:spcPts val="600"/>
              </a:spcAft>
              <a:buClr>
                <a:schemeClr val="accent1"/>
              </a:buClr>
              <a:buSzPct val="80000"/>
              <a:buFont typeface="Wingdings" panose="05000000000000000000" pitchFamily="2" charset="2"/>
              <a:buChar char="Ø"/>
              <a:defRPr/>
            </a:pPr>
            <a:r>
              <a:rPr lang="en-US" altLang="zh-CN" sz="2800" dirty="0"/>
              <a:t>Highest Distinction </a:t>
            </a:r>
            <a:r>
              <a:rPr lang="en-US" altLang="zh-CN" sz="2800" dirty="0" smtClean="0"/>
              <a:t>Honors,</a:t>
            </a:r>
            <a:r>
              <a:rPr lang="en-US" altLang="zh-CN" sz="2800" dirty="0"/>
              <a:t> Distinction </a:t>
            </a:r>
            <a:r>
              <a:rPr lang="en-US" altLang="zh-CN" sz="2800" dirty="0" smtClean="0"/>
              <a:t>Honors, </a:t>
            </a:r>
            <a:r>
              <a:rPr lang="en-US" altLang="zh-CN" sz="2800" dirty="0"/>
              <a:t>Merit </a:t>
            </a:r>
            <a:r>
              <a:rPr lang="en-US" altLang="zh-CN" sz="2800" dirty="0" smtClean="0"/>
              <a:t>Honors, </a:t>
            </a:r>
            <a:r>
              <a:rPr lang="en-US" altLang="zh-CN" sz="2800" dirty="0"/>
              <a:t>Honors</a:t>
            </a:r>
            <a:endParaRPr lang="zh-CN" altLang="zh-CN" sz="2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762000" y="371475"/>
            <a:ext cx="9436894"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smtClean="0">
                <a:ea typeface="宋体" panose="02010600030101010101" pitchFamily="2" charset="-122"/>
              </a:rPr>
              <a:t>案例：</a:t>
            </a:r>
            <a:r>
              <a:rPr lang="zh-CN" altLang="zh-CN" sz="2800" b="1" dirty="0"/>
              <a:t>西方发达国家荣誉学位制度及</a:t>
            </a:r>
            <a:r>
              <a:rPr lang="zh-CN" altLang="zh-CN" sz="2800" b="1" dirty="0" smtClean="0"/>
              <a:t>启示</a:t>
            </a:r>
            <a:r>
              <a:rPr lang="zh-CN" altLang="en-US" sz="2800" b="1" dirty="0" smtClean="0">
                <a:solidFill>
                  <a:srgbClr val="FF0000"/>
                </a:solidFill>
              </a:rPr>
              <a:t>（尚未公开发表</a:t>
            </a:r>
            <a:r>
              <a:rPr lang="zh-CN" altLang="en-US" sz="2800" b="1" dirty="0" smtClean="0"/>
              <a:t>）</a:t>
            </a:r>
            <a:endParaRPr lang="zh-CN" altLang="zh-CN" sz="2800" dirty="0"/>
          </a:p>
        </p:txBody>
      </p:sp>
      <p:sp>
        <p:nvSpPr>
          <p:cNvPr id="8" name="内容占位符 2"/>
          <p:cNvSpPr>
            <a:spLocks noGrp="1" noChangeArrowheads="1"/>
          </p:cNvSpPr>
          <p:nvPr/>
        </p:nvSpPr>
        <p:spPr bwMode="auto">
          <a:xfrm>
            <a:off x="673895" y="1362075"/>
            <a:ext cx="10896600" cy="44195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a:spcBef>
                <a:spcPts val="600"/>
              </a:spcBef>
              <a:spcAft>
                <a:spcPts val="600"/>
              </a:spcAft>
              <a:buClr>
                <a:schemeClr val="accent1"/>
              </a:buClr>
              <a:buSzPct val="80000"/>
              <a:buFont typeface="Wingdings" panose="05000000000000000000" pitchFamily="2" charset="2"/>
              <a:buChar char="Ø"/>
              <a:defRPr/>
            </a:pPr>
            <a:r>
              <a:rPr lang="zh-CN" altLang="en-US" sz="3200" b="1" dirty="0" smtClean="0">
                <a:latin typeface="+mn-ea"/>
                <a:ea typeface="+mn-ea"/>
              </a:rPr>
              <a:t>（</a:t>
            </a:r>
            <a:r>
              <a:rPr lang="en-US" altLang="zh-CN" sz="3200" b="1" dirty="0" smtClean="0">
                <a:latin typeface="+mn-ea"/>
                <a:ea typeface="+mn-ea"/>
              </a:rPr>
              <a:t>3</a:t>
            </a:r>
            <a:r>
              <a:rPr lang="zh-CN" altLang="en-US" sz="3200" b="1" dirty="0" smtClean="0">
                <a:latin typeface="+mn-ea"/>
                <a:ea typeface="+mn-ea"/>
              </a:rPr>
              <a:t>）</a:t>
            </a:r>
            <a:r>
              <a:rPr lang="zh-CN" altLang="zh-CN" sz="3200" b="1" dirty="0"/>
              <a:t>荣誉学位的起源和历史</a:t>
            </a:r>
            <a:r>
              <a:rPr lang="zh-CN" altLang="zh-CN" sz="3200" b="1" dirty="0" smtClean="0"/>
              <a:t>演变</a:t>
            </a:r>
            <a:endParaRPr lang="en-US" altLang="zh-CN" sz="3200" b="1" dirty="0" smtClean="0"/>
          </a:p>
          <a:p>
            <a:pPr marL="539750" indent="-457200">
              <a:spcBef>
                <a:spcPts val="600"/>
              </a:spcBef>
              <a:spcAft>
                <a:spcPts val="600"/>
              </a:spcAft>
              <a:buClr>
                <a:schemeClr val="accent1"/>
              </a:buClr>
              <a:buSzPct val="80000"/>
              <a:buFont typeface="Wingdings" panose="05000000000000000000" pitchFamily="2" charset="2"/>
              <a:buChar char="Ø"/>
              <a:defRPr/>
            </a:pPr>
            <a:r>
              <a:rPr lang="zh-CN" altLang="en-US" sz="3200" b="1" dirty="0" smtClean="0">
                <a:latin typeface="+mn-ea"/>
              </a:rPr>
              <a:t>（</a:t>
            </a:r>
            <a:r>
              <a:rPr lang="en-US" altLang="zh-CN" sz="3200" b="1" dirty="0" smtClean="0">
                <a:latin typeface="+mn-ea"/>
              </a:rPr>
              <a:t>4</a:t>
            </a:r>
            <a:r>
              <a:rPr lang="zh-CN" altLang="en-US" sz="3200" b="1" dirty="0" smtClean="0">
                <a:latin typeface="+mn-ea"/>
              </a:rPr>
              <a:t>）</a:t>
            </a:r>
            <a:r>
              <a:rPr lang="zh-CN" altLang="zh-CN" sz="3200" b="1" dirty="0"/>
              <a:t>当前西方发达国家高校荣誉学位制度的主要</a:t>
            </a:r>
            <a:r>
              <a:rPr lang="zh-CN" altLang="zh-CN" sz="3200" b="1" dirty="0" smtClean="0"/>
              <a:t>特点</a:t>
            </a:r>
            <a:endParaRPr lang="en-US" altLang="zh-CN" sz="3200" b="1" dirty="0" smtClean="0"/>
          </a:p>
          <a:p>
            <a:pPr marL="539750" indent="-457200">
              <a:spcBef>
                <a:spcPts val="600"/>
              </a:spcBef>
              <a:spcAft>
                <a:spcPts val="600"/>
              </a:spcAft>
              <a:buClr>
                <a:schemeClr val="accent1"/>
              </a:buClr>
              <a:buSzPct val="80000"/>
              <a:buFont typeface="Wingdings" panose="05000000000000000000" pitchFamily="2" charset="2"/>
              <a:buChar char="l"/>
              <a:defRPr/>
            </a:pPr>
            <a:r>
              <a:rPr lang="zh-CN" altLang="zh-CN" sz="3200" dirty="0"/>
              <a:t>学生攻读荣誉学位的</a:t>
            </a:r>
            <a:r>
              <a:rPr lang="zh-CN" altLang="zh-CN" sz="3200" dirty="0" smtClean="0"/>
              <a:t>模式</a:t>
            </a:r>
            <a:r>
              <a:rPr lang="zh-CN" altLang="en-US" sz="3200" dirty="0" smtClean="0"/>
              <a:t>：</a:t>
            </a:r>
            <a:r>
              <a:rPr lang="en-US" altLang="zh-CN" sz="2800" dirty="0" smtClean="0"/>
              <a:t>2+1</a:t>
            </a:r>
            <a:r>
              <a:rPr lang="zh-CN" altLang="en-US" sz="2800" dirty="0" smtClean="0"/>
              <a:t>模式，</a:t>
            </a:r>
            <a:r>
              <a:rPr lang="en-US" altLang="zh-CN" sz="2800" dirty="0" smtClean="0"/>
              <a:t>2+2</a:t>
            </a:r>
            <a:r>
              <a:rPr lang="zh-CN" altLang="en-US" sz="2800" dirty="0" smtClean="0"/>
              <a:t>模式，</a:t>
            </a:r>
            <a:r>
              <a:rPr lang="en-US" altLang="zh-CN" sz="2800" dirty="0" smtClean="0"/>
              <a:t>3+1</a:t>
            </a:r>
            <a:r>
              <a:rPr lang="zh-CN" altLang="en-US" sz="2800" dirty="0" smtClean="0"/>
              <a:t>模式，荣誉学院模式</a:t>
            </a:r>
            <a:endParaRPr lang="en-US" altLang="zh-CN" sz="2800" dirty="0" smtClean="0"/>
          </a:p>
          <a:p>
            <a:pPr marL="539750" indent="-457200">
              <a:spcBef>
                <a:spcPts val="600"/>
              </a:spcBef>
              <a:spcAft>
                <a:spcPts val="600"/>
              </a:spcAft>
              <a:buClr>
                <a:schemeClr val="accent1"/>
              </a:buClr>
              <a:buSzPct val="80000"/>
              <a:buFont typeface="Wingdings" panose="05000000000000000000" pitchFamily="2" charset="2"/>
              <a:buChar char="l"/>
              <a:defRPr/>
            </a:pPr>
            <a:r>
              <a:rPr lang="zh-CN" altLang="zh-CN" sz="3200" dirty="0"/>
              <a:t>荣誉学位授予的比例和学业成绩</a:t>
            </a:r>
            <a:r>
              <a:rPr lang="zh-CN" altLang="zh-CN" sz="3200" dirty="0" smtClean="0"/>
              <a:t>要求</a:t>
            </a:r>
            <a:endParaRPr lang="en-US" altLang="zh-CN" sz="3200" dirty="0" smtClean="0"/>
          </a:p>
          <a:p>
            <a:pPr marL="539750" indent="-457200">
              <a:spcBef>
                <a:spcPts val="600"/>
              </a:spcBef>
              <a:spcAft>
                <a:spcPts val="600"/>
              </a:spcAft>
              <a:buClr>
                <a:schemeClr val="accent1"/>
              </a:buClr>
              <a:buSzPct val="80000"/>
              <a:buFont typeface="Wingdings" panose="05000000000000000000" pitchFamily="2" charset="2"/>
              <a:buChar char="l"/>
              <a:defRPr/>
            </a:pPr>
            <a:r>
              <a:rPr lang="zh-CN" altLang="zh-CN" sz="3200" dirty="0" smtClean="0"/>
              <a:t>荣誉</a:t>
            </a:r>
            <a:r>
              <a:rPr lang="zh-CN" altLang="zh-CN" sz="3200" dirty="0"/>
              <a:t>学位对学生发展的</a:t>
            </a:r>
            <a:r>
              <a:rPr lang="zh-CN" altLang="zh-CN" sz="3200" dirty="0" smtClean="0"/>
              <a:t>影响</a:t>
            </a:r>
            <a:r>
              <a:rPr lang="zh-CN" altLang="en-US" sz="3200" dirty="0" smtClean="0"/>
              <a:t>：</a:t>
            </a:r>
            <a:r>
              <a:rPr lang="zh-CN" altLang="zh-CN" sz="2800" dirty="0"/>
              <a:t>荣誉学位的级别越高，越有利于学生</a:t>
            </a:r>
            <a:r>
              <a:rPr lang="zh-CN" altLang="zh-CN" sz="2800" dirty="0" smtClean="0"/>
              <a:t>就业</a:t>
            </a:r>
            <a:r>
              <a:rPr lang="zh-CN" altLang="en-US" sz="2800" dirty="0" smtClean="0"/>
              <a:t>；</a:t>
            </a:r>
            <a:r>
              <a:rPr lang="zh-CN" altLang="zh-CN" sz="2800" dirty="0"/>
              <a:t>荣誉学位的级别越高，越有助于学生学术</a:t>
            </a:r>
            <a:r>
              <a:rPr lang="zh-CN" altLang="zh-CN" sz="2800" dirty="0" smtClean="0"/>
              <a:t>深造</a:t>
            </a:r>
            <a:endParaRPr lang="en-US" altLang="zh-CN" sz="2800" dirty="0" smtClean="0"/>
          </a:p>
          <a:p>
            <a:pPr marL="539750" indent="-457200">
              <a:spcBef>
                <a:spcPts val="600"/>
              </a:spcBef>
              <a:spcAft>
                <a:spcPts val="600"/>
              </a:spcAft>
              <a:buClr>
                <a:schemeClr val="accent1"/>
              </a:buClr>
              <a:buSzPct val="80000"/>
              <a:buFont typeface="Wingdings" panose="05000000000000000000" pitchFamily="2" charset="2"/>
              <a:buChar char="Ø"/>
              <a:defRPr/>
            </a:pPr>
            <a:r>
              <a:rPr lang="zh-CN" altLang="en-US" sz="3200" b="1" dirty="0" smtClean="0">
                <a:latin typeface="+mn-ea"/>
                <a:ea typeface="+mn-ea"/>
              </a:rPr>
              <a:t>（</a:t>
            </a:r>
            <a:r>
              <a:rPr lang="en-US" altLang="zh-CN" sz="3200" b="1" dirty="0" smtClean="0">
                <a:latin typeface="+mn-ea"/>
                <a:ea typeface="+mn-ea"/>
              </a:rPr>
              <a:t>5</a:t>
            </a:r>
            <a:r>
              <a:rPr lang="zh-CN" altLang="en-US" sz="3200" b="1" dirty="0" smtClean="0">
                <a:latin typeface="+mn-ea"/>
                <a:ea typeface="+mn-ea"/>
              </a:rPr>
              <a:t>）</a:t>
            </a:r>
            <a:r>
              <a:rPr lang="zh-CN" altLang="zh-CN" sz="3200" b="1" dirty="0" smtClean="0">
                <a:latin typeface="+mn-ea"/>
                <a:ea typeface="+mn-ea"/>
              </a:rPr>
              <a:t>对</a:t>
            </a:r>
            <a:r>
              <a:rPr lang="zh-CN" altLang="zh-CN" sz="3200" b="1" dirty="0">
                <a:latin typeface="+mn-ea"/>
                <a:ea typeface="+mn-ea"/>
              </a:rPr>
              <a:t>我国高校设置荣誉学位的启示</a:t>
            </a:r>
            <a:endParaRPr lang="en-US" altLang="zh-CN" sz="3200" b="1" dirty="0" smtClean="0">
              <a:latin typeface="+mn-ea"/>
              <a:ea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1893094" y="371475"/>
            <a:ext cx="7499350"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ea typeface="宋体" panose="02010600030101010101" pitchFamily="2" charset="-122"/>
              </a:rPr>
              <a:t>（一）文献法</a:t>
            </a:r>
          </a:p>
        </p:txBody>
      </p:sp>
      <p:sp>
        <p:nvSpPr>
          <p:cNvPr id="8" name="内容占位符 2"/>
          <p:cNvSpPr>
            <a:spLocks noGrp="1" noChangeArrowheads="1"/>
          </p:cNvSpPr>
          <p:nvPr/>
        </p:nvSpPr>
        <p:spPr bwMode="auto">
          <a:xfrm>
            <a:off x="673895" y="1590675"/>
            <a:ext cx="10896600" cy="43978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zh-CN" altLang="en-US" sz="3200" b="1" dirty="0" smtClean="0">
                <a:latin typeface="+mn-ea"/>
                <a:ea typeface="+mn-ea"/>
              </a:rPr>
              <a:t>选用文献的几点注意事项</a:t>
            </a:r>
            <a:endParaRPr lang="en-US" altLang="zh-CN" sz="3200" b="1" dirty="0" smtClean="0">
              <a:latin typeface="+mn-ea"/>
              <a:ea typeface="+mn-ea"/>
            </a:endParaRPr>
          </a:p>
          <a:p>
            <a:pPr eaLnBrk="1" hangingPunct="1">
              <a:spcBef>
                <a:spcPts val="600"/>
              </a:spcBef>
              <a:spcAft>
                <a:spcPts val="600"/>
              </a:spcAft>
              <a:buClr>
                <a:schemeClr val="accent1"/>
              </a:buClr>
              <a:buSzPct val="80000"/>
              <a:defRPr/>
            </a:pPr>
            <a:r>
              <a:rPr lang="en-US" altLang="zh-CN" sz="3200" b="1" dirty="0" smtClean="0">
                <a:latin typeface="+mn-ea"/>
                <a:ea typeface="+mn-ea"/>
              </a:rPr>
              <a:t>1.</a:t>
            </a:r>
            <a:r>
              <a:rPr lang="zh-CN" altLang="en-US" sz="3200" b="1" dirty="0" smtClean="0">
                <a:latin typeface="+mn-ea"/>
                <a:ea typeface="+mn-ea"/>
              </a:rPr>
              <a:t>尽量选择核心期刊论文的论文</a:t>
            </a:r>
            <a:endParaRPr lang="en-US" altLang="zh-CN" sz="3200" b="1" dirty="0" smtClean="0">
              <a:latin typeface="+mn-ea"/>
              <a:ea typeface="+mn-ea"/>
            </a:endParaRPr>
          </a:p>
          <a:p>
            <a:pPr eaLnBrk="1" hangingPunct="1">
              <a:spcBef>
                <a:spcPts val="600"/>
              </a:spcBef>
              <a:spcAft>
                <a:spcPts val="600"/>
              </a:spcAft>
              <a:buClr>
                <a:schemeClr val="accent1"/>
              </a:buClr>
              <a:buSzPct val="80000"/>
              <a:defRPr/>
            </a:pPr>
            <a:r>
              <a:rPr lang="en-US" altLang="zh-CN" sz="3200" b="1" dirty="0" smtClean="0">
                <a:latin typeface="+mn-ea"/>
                <a:ea typeface="+mn-ea"/>
              </a:rPr>
              <a:t>2.</a:t>
            </a:r>
            <a:r>
              <a:rPr lang="zh-CN" altLang="en-US" sz="3200" b="1" dirty="0" smtClean="0">
                <a:latin typeface="+mn-ea"/>
                <a:ea typeface="+mn-ea"/>
              </a:rPr>
              <a:t>尽量选择年份较近的论文</a:t>
            </a:r>
            <a:endParaRPr lang="en-US" altLang="zh-CN" sz="3200" b="1" dirty="0" smtClean="0">
              <a:latin typeface="+mn-ea"/>
              <a:ea typeface="+mn-ea"/>
            </a:endParaRPr>
          </a:p>
          <a:p>
            <a:pPr eaLnBrk="1" hangingPunct="1">
              <a:spcBef>
                <a:spcPts val="600"/>
              </a:spcBef>
              <a:spcAft>
                <a:spcPts val="600"/>
              </a:spcAft>
              <a:buClr>
                <a:schemeClr val="accent1"/>
              </a:buClr>
              <a:buSzPct val="80000"/>
              <a:defRPr/>
            </a:pPr>
            <a:r>
              <a:rPr lang="en-US" altLang="zh-CN" sz="3200" b="1" dirty="0" smtClean="0">
                <a:latin typeface="+mn-ea"/>
                <a:ea typeface="+mn-ea"/>
              </a:rPr>
              <a:t>3.</a:t>
            </a:r>
            <a:r>
              <a:rPr lang="zh-CN" altLang="en-US" sz="3200" b="1" dirty="0" smtClean="0">
                <a:latin typeface="+mn-ea"/>
                <a:ea typeface="+mn-ea"/>
              </a:rPr>
              <a:t>尽量浏览过与研究主题相关的所有论文</a:t>
            </a:r>
            <a:endParaRPr lang="en-US" altLang="zh-CN" sz="3200" b="1" dirty="0" smtClean="0">
              <a:latin typeface="+mn-ea"/>
              <a:ea typeface="+mn-ea"/>
            </a:endParaRPr>
          </a:p>
          <a:p>
            <a:pPr eaLnBrk="1" hangingPunct="1">
              <a:spcBef>
                <a:spcPts val="600"/>
              </a:spcBef>
              <a:spcAft>
                <a:spcPts val="600"/>
              </a:spcAft>
              <a:buClr>
                <a:schemeClr val="accent1"/>
              </a:buClr>
              <a:buSzPct val="80000"/>
              <a:defRPr/>
            </a:pPr>
            <a:r>
              <a:rPr lang="en-US" altLang="zh-CN" sz="3200" b="1" dirty="0" smtClean="0">
                <a:latin typeface="+mn-ea"/>
                <a:ea typeface="+mn-ea"/>
              </a:rPr>
              <a:t>4.</a:t>
            </a:r>
            <a:r>
              <a:rPr lang="zh-CN" altLang="en-US" sz="3200" b="1" dirty="0" smtClean="0">
                <a:latin typeface="+mn-ea"/>
                <a:ea typeface="+mn-ea"/>
              </a:rPr>
              <a:t>正文里的引用部分与参考文献要对应，编辑会核对的</a:t>
            </a:r>
            <a:endParaRPr lang="en-US" altLang="zh-CN" sz="3200" b="1" dirty="0" smtClean="0">
              <a:latin typeface="+mn-ea"/>
              <a:ea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1893094" y="371475"/>
            <a:ext cx="7499350"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ea typeface="宋体" panose="02010600030101010101" pitchFamily="2" charset="-122"/>
              </a:rPr>
              <a:t>（二）问卷调查法</a:t>
            </a:r>
          </a:p>
        </p:txBody>
      </p:sp>
      <p:sp>
        <p:nvSpPr>
          <p:cNvPr id="8" name="内容占位符 2"/>
          <p:cNvSpPr>
            <a:spLocks noGrp="1" noChangeArrowheads="1"/>
          </p:cNvSpPr>
          <p:nvPr/>
        </p:nvSpPr>
        <p:spPr bwMode="auto">
          <a:xfrm>
            <a:off x="673895" y="1590675"/>
            <a:ext cx="10896600" cy="43978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1.</a:t>
            </a:r>
            <a:r>
              <a:rPr lang="zh-CN" altLang="en-US" sz="3200" b="1" dirty="0" smtClean="0">
                <a:latin typeface="+mn-ea"/>
                <a:ea typeface="+mn-ea"/>
              </a:rPr>
              <a:t>确定研究目的</a:t>
            </a:r>
            <a:endParaRPr lang="en-US" altLang="zh-CN" sz="3200" b="1" dirty="0" smtClean="0">
              <a:latin typeface="+mn-ea"/>
              <a:ea typeface="+mn-ea"/>
            </a:endParaRPr>
          </a:p>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2.</a:t>
            </a:r>
            <a:r>
              <a:rPr lang="zh-CN" altLang="en-US" sz="3200" b="1" dirty="0" smtClean="0">
                <a:latin typeface="+mn-ea"/>
                <a:ea typeface="+mn-ea"/>
              </a:rPr>
              <a:t>问卷编制的过程</a:t>
            </a:r>
            <a:endParaRPr lang="en-US" altLang="zh-CN" sz="3200" b="1" dirty="0" smtClean="0">
              <a:latin typeface="+mn-ea"/>
              <a:ea typeface="+mn-ea"/>
            </a:endParaRPr>
          </a:p>
          <a:p>
            <a:r>
              <a:rPr lang="zh-CN" altLang="en-US" sz="2800" dirty="0" smtClean="0">
                <a:latin typeface="+mn-ea"/>
                <a:ea typeface="+mn-ea"/>
              </a:rPr>
              <a:t>（</a:t>
            </a:r>
            <a:r>
              <a:rPr lang="en-US" altLang="zh-CN" sz="2800" dirty="0" smtClean="0">
                <a:latin typeface="+mn-ea"/>
                <a:ea typeface="+mn-ea"/>
              </a:rPr>
              <a:t>1</a:t>
            </a:r>
            <a:r>
              <a:rPr lang="zh-CN" altLang="en-US" sz="2800" dirty="0" smtClean="0">
                <a:latin typeface="+mn-ea"/>
                <a:ea typeface="+mn-ea"/>
              </a:rPr>
              <a:t>）</a:t>
            </a:r>
            <a:r>
              <a:rPr lang="zh-CN" altLang="zh-CN" sz="2800" dirty="0" smtClean="0">
                <a:latin typeface="+mn-ea"/>
                <a:ea typeface="+mn-ea"/>
              </a:rPr>
              <a:t>研读各种</a:t>
            </a:r>
            <a:r>
              <a:rPr lang="zh-CN" altLang="zh-CN" sz="2800" dirty="0">
                <a:latin typeface="+mn-ea"/>
                <a:ea typeface="+mn-ea"/>
              </a:rPr>
              <a:t>文献，设计问卷的研究维度，并</a:t>
            </a:r>
            <a:r>
              <a:rPr lang="zh-CN" altLang="zh-CN" sz="2800" dirty="0" smtClean="0">
                <a:latin typeface="+mn-ea"/>
                <a:ea typeface="+mn-ea"/>
              </a:rPr>
              <a:t>咨询</a:t>
            </a:r>
            <a:r>
              <a:rPr lang="zh-CN" altLang="en-US" sz="2800" dirty="0" smtClean="0">
                <a:latin typeface="+mn-ea"/>
                <a:ea typeface="+mn-ea"/>
              </a:rPr>
              <a:t>高手</a:t>
            </a:r>
            <a:r>
              <a:rPr lang="zh-CN" altLang="en-US" sz="2400" dirty="0" smtClean="0">
                <a:latin typeface="+mn-ea"/>
                <a:ea typeface="+mn-ea"/>
              </a:rPr>
              <a:t>（</a:t>
            </a:r>
            <a:r>
              <a:rPr lang="zh-CN" altLang="zh-CN" sz="2400" dirty="0" smtClean="0">
                <a:latin typeface="+mn-ea"/>
                <a:ea typeface="+mn-ea"/>
              </a:rPr>
              <a:t>专家</a:t>
            </a:r>
            <a:r>
              <a:rPr lang="zh-CN" altLang="en-US" sz="2400" dirty="0" smtClean="0">
                <a:latin typeface="+mn-ea"/>
                <a:ea typeface="+mn-ea"/>
              </a:rPr>
              <a:t>）</a:t>
            </a:r>
            <a:r>
              <a:rPr lang="zh-CN" altLang="zh-CN" sz="2800" dirty="0" smtClean="0">
                <a:latin typeface="+mn-ea"/>
                <a:ea typeface="+mn-ea"/>
              </a:rPr>
              <a:t>。</a:t>
            </a:r>
            <a:endParaRPr lang="en-US" altLang="zh-CN" sz="2800" dirty="0" smtClean="0">
              <a:latin typeface="+mn-ea"/>
              <a:ea typeface="+mn-ea"/>
            </a:endParaRPr>
          </a:p>
          <a:p>
            <a:r>
              <a:rPr lang="zh-CN" altLang="en-US" sz="2800" dirty="0" smtClean="0">
                <a:latin typeface="+mn-ea"/>
                <a:ea typeface="+mn-ea"/>
              </a:rPr>
              <a:t>（</a:t>
            </a:r>
            <a:r>
              <a:rPr lang="en-US" altLang="zh-CN" sz="2800" dirty="0" smtClean="0">
                <a:latin typeface="+mn-ea"/>
                <a:ea typeface="+mn-ea"/>
              </a:rPr>
              <a:t>2</a:t>
            </a:r>
            <a:r>
              <a:rPr lang="zh-CN" altLang="en-US" sz="2800" dirty="0" smtClean="0">
                <a:latin typeface="+mn-ea"/>
                <a:ea typeface="+mn-ea"/>
              </a:rPr>
              <a:t>）</a:t>
            </a:r>
            <a:r>
              <a:rPr lang="zh-CN" altLang="zh-CN" sz="2800" dirty="0" smtClean="0">
                <a:latin typeface="+mn-ea"/>
                <a:ea typeface="+mn-ea"/>
              </a:rPr>
              <a:t>根据</a:t>
            </a:r>
            <a:r>
              <a:rPr lang="zh-CN" altLang="zh-CN" sz="2800" dirty="0">
                <a:latin typeface="+mn-ea"/>
                <a:ea typeface="+mn-ea"/>
              </a:rPr>
              <a:t>问卷的研究维度，设计问卷问题</a:t>
            </a:r>
            <a:r>
              <a:rPr lang="zh-CN" altLang="zh-CN" sz="2800" dirty="0" smtClean="0">
                <a:latin typeface="+mn-ea"/>
                <a:ea typeface="+mn-ea"/>
              </a:rPr>
              <a:t>。</a:t>
            </a:r>
            <a:endParaRPr lang="en-US" altLang="zh-CN" sz="2800" dirty="0" smtClean="0">
              <a:latin typeface="+mn-ea"/>
              <a:ea typeface="+mn-ea"/>
            </a:endParaRPr>
          </a:p>
          <a:p>
            <a:r>
              <a:rPr lang="zh-CN" altLang="en-US" sz="2800" dirty="0" smtClean="0">
                <a:latin typeface="+mn-ea"/>
                <a:ea typeface="+mn-ea"/>
              </a:rPr>
              <a:t>（</a:t>
            </a:r>
            <a:r>
              <a:rPr lang="en-US" altLang="zh-CN" sz="2800" dirty="0" smtClean="0">
                <a:latin typeface="+mn-ea"/>
                <a:ea typeface="+mn-ea"/>
              </a:rPr>
              <a:t>3</a:t>
            </a:r>
            <a:r>
              <a:rPr lang="zh-CN" altLang="en-US" sz="2800" dirty="0" smtClean="0">
                <a:latin typeface="+mn-ea"/>
                <a:ea typeface="+mn-ea"/>
              </a:rPr>
              <a:t>）</a:t>
            </a:r>
            <a:r>
              <a:rPr lang="zh-CN" altLang="zh-CN" sz="2800" dirty="0" smtClean="0">
                <a:latin typeface="+mn-ea"/>
                <a:ea typeface="+mn-ea"/>
              </a:rPr>
              <a:t>反复</a:t>
            </a:r>
            <a:r>
              <a:rPr lang="zh-CN" altLang="zh-CN" sz="2800" dirty="0">
                <a:latin typeface="+mn-ea"/>
                <a:ea typeface="+mn-ea"/>
              </a:rPr>
              <a:t>交流，修改</a:t>
            </a:r>
            <a:r>
              <a:rPr lang="zh-CN" altLang="zh-CN" sz="2800" dirty="0" smtClean="0">
                <a:latin typeface="+mn-ea"/>
                <a:ea typeface="+mn-ea"/>
              </a:rPr>
              <a:t>完善，</a:t>
            </a:r>
            <a:r>
              <a:rPr lang="zh-CN" altLang="zh-CN" sz="2800" dirty="0">
                <a:latin typeface="+mn-ea"/>
                <a:ea typeface="+mn-ea"/>
              </a:rPr>
              <a:t>再请前述的专家进行鉴定</a:t>
            </a:r>
            <a:r>
              <a:rPr lang="zh-CN" altLang="zh-CN" sz="2800" dirty="0" smtClean="0">
                <a:latin typeface="+mn-ea"/>
                <a:ea typeface="+mn-ea"/>
              </a:rPr>
              <a:t>，完善。</a:t>
            </a:r>
            <a:endParaRPr lang="en-US" altLang="zh-CN" sz="2800" dirty="0" smtClean="0">
              <a:latin typeface="+mn-ea"/>
              <a:ea typeface="+mn-ea"/>
            </a:endParaRPr>
          </a:p>
          <a:p>
            <a:r>
              <a:rPr lang="zh-CN" altLang="en-US" sz="2800" dirty="0" smtClean="0">
                <a:latin typeface="+mn-ea"/>
                <a:ea typeface="+mn-ea"/>
              </a:rPr>
              <a:t>（</a:t>
            </a:r>
            <a:r>
              <a:rPr lang="en-US" altLang="zh-CN" sz="2800" dirty="0" smtClean="0">
                <a:latin typeface="+mn-ea"/>
                <a:ea typeface="+mn-ea"/>
              </a:rPr>
              <a:t>4</a:t>
            </a:r>
            <a:r>
              <a:rPr lang="zh-CN" altLang="en-US" sz="2800" dirty="0" smtClean="0">
                <a:latin typeface="+mn-ea"/>
                <a:ea typeface="+mn-ea"/>
              </a:rPr>
              <a:t>）初测，</a:t>
            </a:r>
            <a:r>
              <a:rPr lang="zh-CN" altLang="zh-CN" sz="2800" dirty="0" smtClean="0">
                <a:latin typeface="+mn-ea"/>
                <a:ea typeface="+mn-ea"/>
              </a:rPr>
              <a:t>修改</a:t>
            </a:r>
            <a:r>
              <a:rPr lang="zh-CN" altLang="zh-CN" sz="2800" dirty="0">
                <a:latin typeface="+mn-ea"/>
                <a:ea typeface="+mn-ea"/>
              </a:rPr>
              <a:t>问卷，再扩大样本</a:t>
            </a:r>
            <a:r>
              <a:rPr lang="zh-CN" altLang="zh-CN" sz="2800" dirty="0" smtClean="0">
                <a:latin typeface="+mn-ea"/>
                <a:ea typeface="+mn-ea"/>
              </a:rPr>
              <a:t>测试</a:t>
            </a:r>
            <a:r>
              <a:rPr lang="zh-CN" altLang="en-US" sz="2800" dirty="0" smtClean="0">
                <a:latin typeface="+mn-ea"/>
                <a:ea typeface="+mn-ea"/>
              </a:rPr>
              <a:t>。</a:t>
            </a:r>
            <a:endParaRPr lang="en-US" altLang="zh-CN" sz="2800" dirty="0" smtClean="0">
              <a:latin typeface="+mn-ea"/>
              <a:ea typeface="+mn-ea"/>
            </a:endParaRPr>
          </a:p>
          <a:p>
            <a:pPr marL="539750" indent="-457200">
              <a:buFont typeface="Wingdings" panose="05000000000000000000" pitchFamily="2" charset="2"/>
              <a:buChar char="Ø"/>
            </a:pPr>
            <a:r>
              <a:rPr lang="en-US" altLang="zh-CN" sz="3200" b="1" dirty="0">
                <a:latin typeface="+mn-ea"/>
                <a:ea typeface="+mn-ea"/>
              </a:rPr>
              <a:t>3.</a:t>
            </a:r>
            <a:r>
              <a:rPr lang="zh-CN" altLang="en-US" sz="3200" b="1" dirty="0">
                <a:latin typeface="+mn-ea"/>
                <a:ea typeface="+mn-ea"/>
              </a:rPr>
              <a:t>问卷的发放、回收、整理和检验</a:t>
            </a:r>
            <a:endParaRPr lang="en-US" altLang="zh-CN" sz="3200" b="1" dirty="0">
              <a:latin typeface="+mn-ea"/>
              <a:ea typeface="+mn-ea"/>
            </a:endParaRPr>
          </a:p>
          <a:p>
            <a:pPr marL="539750" indent="-457200">
              <a:buFont typeface="Wingdings" panose="05000000000000000000" pitchFamily="2" charset="2"/>
              <a:buChar char="Ø"/>
            </a:pPr>
            <a:r>
              <a:rPr lang="en-US" altLang="zh-CN" sz="3200" b="1" dirty="0">
                <a:latin typeface="+mn-ea"/>
                <a:ea typeface="+mn-ea"/>
              </a:rPr>
              <a:t>4.</a:t>
            </a:r>
            <a:r>
              <a:rPr lang="zh-CN" altLang="en-US" sz="3200" b="1" dirty="0">
                <a:latin typeface="+mn-ea"/>
                <a:ea typeface="+mn-ea"/>
              </a:rPr>
              <a:t>问卷</a:t>
            </a:r>
            <a:r>
              <a:rPr lang="zh-CN" altLang="en-US" sz="3200" b="1" dirty="0" smtClean="0">
                <a:latin typeface="+mn-ea"/>
                <a:ea typeface="+mn-ea"/>
              </a:rPr>
              <a:t>数据分析</a:t>
            </a:r>
            <a:r>
              <a:rPr lang="zh-CN" altLang="en-US" sz="2400" dirty="0" smtClean="0">
                <a:latin typeface="+mn-ea"/>
                <a:ea typeface="+mn-ea"/>
              </a:rPr>
              <a:t>：反复尝试各种检验方法，观察显著性水平。</a:t>
            </a:r>
            <a:endParaRPr lang="en-US" altLang="zh-CN" sz="2400" dirty="0" smtClean="0">
              <a:latin typeface="+mn-ea"/>
              <a:ea typeface="+mn-ea"/>
            </a:endParaRPr>
          </a:p>
          <a:p>
            <a:pPr marL="539750" indent="-457200">
              <a:buFont typeface="Wingdings" panose="05000000000000000000" pitchFamily="2" charset="2"/>
              <a:buChar char="Ø"/>
            </a:pPr>
            <a:r>
              <a:rPr lang="en-US" altLang="zh-CN" sz="3200" b="1" dirty="0" smtClean="0">
                <a:latin typeface="+mn-ea"/>
                <a:ea typeface="+mn-ea"/>
              </a:rPr>
              <a:t>5.</a:t>
            </a:r>
            <a:r>
              <a:rPr lang="zh-CN" altLang="en-US" sz="3200" b="1" dirty="0" smtClean="0">
                <a:latin typeface="+mn-ea"/>
                <a:ea typeface="+mn-ea"/>
              </a:rPr>
              <a:t>注意事项</a:t>
            </a:r>
            <a:r>
              <a:rPr lang="zh-CN" altLang="en-US" sz="2400" dirty="0" smtClean="0">
                <a:latin typeface="+mn-ea"/>
                <a:ea typeface="+mn-ea"/>
              </a:rPr>
              <a:t>：伦理问题（知情权，知识权，隐私权）；问卷调查的不足。</a:t>
            </a:r>
            <a:endParaRPr lang="zh-CN" altLang="en-US" sz="2400" dirty="0">
              <a:latin typeface="+mn-ea"/>
              <a:ea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1893094" y="371475"/>
            <a:ext cx="7499350"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ea typeface="宋体" panose="02010600030101010101" pitchFamily="2" charset="-122"/>
              </a:rPr>
              <a:t>（三）访谈法</a:t>
            </a:r>
          </a:p>
        </p:txBody>
      </p:sp>
      <p:sp>
        <p:nvSpPr>
          <p:cNvPr id="8" name="内容占位符 2"/>
          <p:cNvSpPr>
            <a:spLocks noGrp="1" noChangeArrowheads="1"/>
          </p:cNvSpPr>
          <p:nvPr/>
        </p:nvSpPr>
        <p:spPr bwMode="auto">
          <a:xfrm>
            <a:off x="673895" y="1590675"/>
            <a:ext cx="10896600" cy="43978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1.</a:t>
            </a:r>
            <a:r>
              <a:rPr lang="zh-CN" altLang="en-US" sz="3200" b="1" dirty="0" smtClean="0">
                <a:latin typeface="+mn-ea"/>
                <a:ea typeface="+mn-ea"/>
              </a:rPr>
              <a:t>确定研究目的</a:t>
            </a:r>
            <a:endParaRPr lang="en-US" altLang="zh-CN" sz="3200" b="1" dirty="0" smtClean="0">
              <a:latin typeface="+mn-ea"/>
              <a:ea typeface="+mn-ea"/>
            </a:endParaRPr>
          </a:p>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2.</a:t>
            </a:r>
            <a:r>
              <a:rPr lang="zh-CN" altLang="en-US" sz="3200" b="1" dirty="0" smtClean="0">
                <a:latin typeface="+mn-ea"/>
                <a:ea typeface="+mn-ea"/>
              </a:rPr>
              <a:t>访谈提纲的编制过程</a:t>
            </a:r>
            <a:endParaRPr lang="en-US" altLang="zh-CN" sz="3200" b="1" dirty="0" smtClean="0">
              <a:latin typeface="+mn-ea"/>
              <a:ea typeface="+mn-ea"/>
            </a:endParaRPr>
          </a:p>
          <a:p>
            <a:r>
              <a:rPr lang="zh-CN" altLang="en-US" sz="2800" dirty="0" smtClean="0">
                <a:latin typeface="+mn-ea"/>
                <a:ea typeface="+mn-ea"/>
              </a:rPr>
              <a:t>（</a:t>
            </a:r>
            <a:r>
              <a:rPr lang="en-US" altLang="zh-CN" sz="2800" dirty="0" smtClean="0">
                <a:latin typeface="+mn-ea"/>
                <a:ea typeface="+mn-ea"/>
              </a:rPr>
              <a:t>1</a:t>
            </a:r>
            <a:r>
              <a:rPr lang="zh-CN" altLang="en-US" sz="2800" dirty="0" smtClean="0">
                <a:latin typeface="+mn-ea"/>
                <a:ea typeface="+mn-ea"/>
              </a:rPr>
              <a:t>）</a:t>
            </a:r>
            <a:r>
              <a:rPr lang="zh-CN" altLang="zh-CN" sz="2800" dirty="0" smtClean="0">
                <a:latin typeface="+mn-ea"/>
                <a:ea typeface="+mn-ea"/>
              </a:rPr>
              <a:t>研读各种</a:t>
            </a:r>
            <a:r>
              <a:rPr lang="zh-CN" altLang="zh-CN" sz="2800" dirty="0">
                <a:latin typeface="+mn-ea"/>
                <a:ea typeface="+mn-ea"/>
              </a:rPr>
              <a:t>文献，</a:t>
            </a:r>
            <a:r>
              <a:rPr lang="zh-CN" altLang="zh-CN" sz="2800" dirty="0" smtClean="0">
                <a:latin typeface="+mn-ea"/>
                <a:ea typeface="+mn-ea"/>
              </a:rPr>
              <a:t>设计</a:t>
            </a:r>
            <a:r>
              <a:rPr lang="zh-CN" altLang="en-US" sz="2800" dirty="0">
                <a:latin typeface="+mn-ea"/>
                <a:ea typeface="+mn-ea"/>
              </a:rPr>
              <a:t>访谈</a:t>
            </a:r>
            <a:r>
              <a:rPr lang="zh-CN" altLang="zh-CN" sz="2800" dirty="0" smtClean="0">
                <a:latin typeface="+mn-ea"/>
                <a:ea typeface="+mn-ea"/>
              </a:rPr>
              <a:t>的</a:t>
            </a:r>
            <a:r>
              <a:rPr lang="zh-CN" altLang="zh-CN" sz="2800" dirty="0">
                <a:latin typeface="+mn-ea"/>
                <a:ea typeface="+mn-ea"/>
              </a:rPr>
              <a:t>研究维度，并</a:t>
            </a:r>
            <a:r>
              <a:rPr lang="zh-CN" altLang="zh-CN" sz="2800" dirty="0" smtClean="0">
                <a:latin typeface="+mn-ea"/>
                <a:ea typeface="+mn-ea"/>
              </a:rPr>
              <a:t>咨询专家。</a:t>
            </a:r>
            <a:endParaRPr lang="en-US" altLang="zh-CN" sz="2800" dirty="0" smtClean="0">
              <a:latin typeface="+mn-ea"/>
              <a:ea typeface="+mn-ea"/>
            </a:endParaRPr>
          </a:p>
          <a:p>
            <a:r>
              <a:rPr lang="zh-CN" altLang="en-US" sz="2800" dirty="0" smtClean="0">
                <a:latin typeface="+mn-ea"/>
                <a:ea typeface="+mn-ea"/>
              </a:rPr>
              <a:t>（</a:t>
            </a:r>
            <a:r>
              <a:rPr lang="en-US" altLang="zh-CN" sz="2800" dirty="0" smtClean="0">
                <a:latin typeface="+mn-ea"/>
                <a:ea typeface="+mn-ea"/>
              </a:rPr>
              <a:t>2</a:t>
            </a:r>
            <a:r>
              <a:rPr lang="zh-CN" altLang="en-US" sz="2800" dirty="0" smtClean="0">
                <a:latin typeface="+mn-ea"/>
                <a:ea typeface="+mn-ea"/>
              </a:rPr>
              <a:t>）</a:t>
            </a:r>
            <a:r>
              <a:rPr lang="zh-CN" altLang="zh-CN" sz="2800" dirty="0" smtClean="0">
                <a:latin typeface="+mn-ea"/>
                <a:ea typeface="+mn-ea"/>
              </a:rPr>
              <a:t>根据</a:t>
            </a:r>
            <a:r>
              <a:rPr lang="zh-CN" altLang="en-US" sz="2800" dirty="0" smtClean="0">
                <a:latin typeface="+mn-ea"/>
                <a:ea typeface="+mn-ea"/>
              </a:rPr>
              <a:t>访谈</a:t>
            </a:r>
            <a:r>
              <a:rPr lang="zh-CN" altLang="zh-CN" sz="2800" dirty="0" smtClean="0">
                <a:latin typeface="+mn-ea"/>
                <a:ea typeface="+mn-ea"/>
              </a:rPr>
              <a:t>的</a:t>
            </a:r>
            <a:r>
              <a:rPr lang="zh-CN" altLang="zh-CN" sz="2800" dirty="0">
                <a:latin typeface="+mn-ea"/>
                <a:ea typeface="+mn-ea"/>
              </a:rPr>
              <a:t>研究维度，</a:t>
            </a:r>
            <a:r>
              <a:rPr lang="zh-CN" altLang="zh-CN" sz="2800" dirty="0" smtClean="0">
                <a:latin typeface="+mn-ea"/>
                <a:ea typeface="+mn-ea"/>
              </a:rPr>
              <a:t>设计</a:t>
            </a:r>
            <a:r>
              <a:rPr lang="zh-CN" altLang="en-US" sz="2800" dirty="0">
                <a:latin typeface="+mn-ea"/>
                <a:ea typeface="+mn-ea"/>
              </a:rPr>
              <a:t>访谈</a:t>
            </a:r>
            <a:r>
              <a:rPr lang="zh-CN" altLang="zh-CN" sz="2800" dirty="0" smtClean="0">
                <a:latin typeface="+mn-ea"/>
                <a:ea typeface="+mn-ea"/>
              </a:rPr>
              <a:t>问题。</a:t>
            </a:r>
            <a:endParaRPr lang="en-US" altLang="zh-CN" sz="2800" dirty="0" smtClean="0">
              <a:latin typeface="+mn-ea"/>
              <a:ea typeface="+mn-ea"/>
            </a:endParaRPr>
          </a:p>
          <a:p>
            <a:r>
              <a:rPr lang="zh-CN" altLang="en-US" sz="2800" dirty="0" smtClean="0">
                <a:latin typeface="+mn-ea"/>
                <a:ea typeface="+mn-ea"/>
              </a:rPr>
              <a:t>（</a:t>
            </a:r>
            <a:r>
              <a:rPr lang="en-US" altLang="zh-CN" sz="2800" dirty="0" smtClean="0">
                <a:latin typeface="+mn-ea"/>
                <a:ea typeface="+mn-ea"/>
              </a:rPr>
              <a:t>3</a:t>
            </a:r>
            <a:r>
              <a:rPr lang="zh-CN" altLang="en-US" sz="2800" dirty="0" smtClean="0">
                <a:latin typeface="+mn-ea"/>
                <a:ea typeface="+mn-ea"/>
              </a:rPr>
              <a:t>）</a:t>
            </a:r>
            <a:r>
              <a:rPr lang="zh-CN" altLang="zh-CN" sz="2800" dirty="0" smtClean="0">
                <a:latin typeface="+mn-ea"/>
                <a:ea typeface="+mn-ea"/>
              </a:rPr>
              <a:t>反复</a:t>
            </a:r>
            <a:r>
              <a:rPr lang="zh-CN" altLang="zh-CN" sz="2800" dirty="0">
                <a:latin typeface="+mn-ea"/>
                <a:ea typeface="+mn-ea"/>
              </a:rPr>
              <a:t>交流，修改</a:t>
            </a:r>
            <a:r>
              <a:rPr lang="zh-CN" altLang="zh-CN" sz="2800" dirty="0" smtClean="0">
                <a:latin typeface="+mn-ea"/>
                <a:ea typeface="+mn-ea"/>
              </a:rPr>
              <a:t>完善，</a:t>
            </a:r>
            <a:r>
              <a:rPr lang="zh-CN" altLang="zh-CN" sz="2800" dirty="0">
                <a:latin typeface="+mn-ea"/>
                <a:ea typeface="+mn-ea"/>
              </a:rPr>
              <a:t>再请前述的专家进行鉴定</a:t>
            </a:r>
            <a:r>
              <a:rPr lang="zh-CN" altLang="zh-CN" sz="2800" dirty="0" smtClean="0">
                <a:latin typeface="+mn-ea"/>
                <a:ea typeface="+mn-ea"/>
              </a:rPr>
              <a:t>，完善。</a:t>
            </a:r>
            <a:endParaRPr lang="en-US" altLang="zh-CN" sz="2800" dirty="0" smtClean="0">
              <a:latin typeface="+mn-ea"/>
              <a:ea typeface="+mn-ea"/>
            </a:endParaRPr>
          </a:p>
          <a:p>
            <a:r>
              <a:rPr lang="zh-CN" altLang="en-US" sz="2800" dirty="0" smtClean="0">
                <a:latin typeface="+mn-ea"/>
                <a:ea typeface="+mn-ea"/>
              </a:rPr>
              <a:t>（</a:t>
            </a:r>
            <a:r>
              <a:rPr lang="en-US" altLang="zh-CN" sz="2800" dirty="0" smtClean="0">
                <a:latin typeface="+mn-ea"/>
                <a:ea typeface="+mn-ea"/>
              </a:rPr>
              <a:t>4</a:t>
            </a:r>
            <a:r>
              <a:rPr lang="zh-CN" altLang="en-US" sz="2800" dirty="0" smtClean="0">
                <a:latin typeface="+mn-ea"/>
                <a:ea typeface="+mn-ea"/>
              </a:rPr>
              <a:t>）初测，</a:t>
            </a:r>
            <a:r>
              <a:rPr lang="zh-CN" altLang="zh-CN" sz="2800" dirty="0" smtClean="0">
                <a:latin typeface="+mn-ea"/>
                <a:ea typeface="+mn-ea"/>
              </a:rPr>
              <a:t>修改</a:t>
            </a:r>
            <a:r>
              <a:rPr lang="zh-CN" altLang="zh-CN" sz="2800" dirty="0">
                <a:latin typeface="+mn-ea"/>
                <a:ea typeface="+mn-ea"/>
              </a:rPr>
              <a:t>问卷，再扩大样本</a:t>
            </a:r>
            <a:r>
              <a:rPr lang="zh-CN" altLang="zh-CN" sz="2800" dirty="0" smtClean="0">
                <a:latin typeface="+mn-ea"/>
                <a:ea typeface="+mn-ea"/>
              </a:rPr>
              <a:t>测试</a:t>
            </a:r>
            <a:r>
              <a:rPr lang="zh-CN" altLang="en-US" sz="2800" dirty="0" smtClean="0">
                <a:latin typeface="+mn-ea"/>
                <a:ea typeface="+mn-ea"/>
              </a:rPr>
              <a:t>。</a:t>
            </a:r>
            <a:endParaRPr lang="en-US" altLang="zh-CN" sz="2800" dirty="0" smtClean="0">
              <a:latin typeface="+mn-ea"/>
              <a:ea typeface="+mn-ea"/>
            </a:endParaRPr>
          </a:p>
          <a:p>
            <a:pPr marL="539750" indent="-457200">
              <a:buFont typeface="Wingdings" panose="05000000000000000000" pitchFamily="2" charset="2"/>
              <a:buChar char="Ø"/>
            </a:pPr>
            <a:r>
              <a:rPr lang="en-US" altLang="zh-CN" sz="3200" b="1" dirty="0" smtClean="0">
                <a:latin typeface="+mn-ea"/>
                <a:ea typeface="+mn-ea"/>
              </a:rPr>
              <a:t>3.</a:t>
            </a:r>
            <a:r>
              <a:rPr lang="zh-CN" altLang="en-US" sz="3200" b="1" dirty="0" smtClean="0">
                <a:latin typeface="+mn-ea"/>
                <a:ea typeface="+mn-ea"/>
              </a:rPr>
              <a:t>访谈的过程</a:t>
            </a:r>
            <a:r>
              <a:rPr lang="zh-CN" altLang="en-US" sz="2400" dirty="0">
                <a:latin typeface="+mn-ea"/>
                <a:ea typeface="+mn-ea"/>
              </a:rPr>
              <a:t>：</a:t>
            </a:r>
            <a:r>
              <a:rPr lang="zh-CN" altLang="en-US" sz="2400" dirty="0" smtClean="0">
                <a:latin typeface="+mn-ea"/>
              </a:rPr>
              <a:t>伦理问题</a:t>
            </a:r>
            <a:r>
              <a:rPr lang="zh-CN" altLang="en-US" sz="2400" dirty="0">
                <a:latin typeface="+mn-ea"/>
              </a:rPr>
              <a:t>（知情权，知识权，隐私权</a:t>
            </a:r>
            <a:r>
              <a:rPr lang="zh-CN" altLang="en-US" sz="2400" dirty="0" smtClean="0">
                <a:latin typeface="+mn-ea"/>
              </a:rPr>
              <a:t>）；录音。</a:t>
            </a:r>
            <a:endParaRPr lang="en-US" altLang="zh-CN" sz="2400" dirty="0">
              <a:latin typeface="+mn-ea"/>
              <a:ea typeface="+mn-ea"/>
            </a:endParaRPr>
          </a:p>
          <a:p>
            <a:pPr marL="539750" indent="-457200">
              <a:buFont typeface="Wingdings" panose="05000000000000000000" pitchFamily="2" charset="2"/>
              <a:buChar char="Ø"/>
            </a:pPr>
            <a:r>
              <a:rPr lang="en-US" altLang="zh-CN" sz="3200" b="1" dirty="0" smtClean="0">
                <a:latin typeface="+mn-ea"/>
                <a:ea typeface="+mn-ea"/>
              </a:rPr>
              <a:t>4.</a:t>
            </a:r>
            <a:r>
              <a:rPr lang="zh-CN" altLang="en-US" sz="3200" b="1" dirty="0" smtClean="0">
                <a:latin typeface="+mn-ea"/>
                <a:ea typeface="+mn-ea"/>
              </a:rPr>
              <a:t>访谈结果的资料整理</a:t>
            </a:r>
            <a:r>
              <a:rPr lang="zh-CN" altLang="en-US" sz="2400" dirty="0" smtClean="0">
                <a:latin typeface="+mn-ea"/>
              </a:rPr>
              <a:t>（编码，即呼应研究维度）</a:t>
            </a:r>
            <a:endParaRPr lang="en-US" altLang="zh-CN" sz="2400" b="1" dirty="0" smtClean="0">
              <a:latin typeface="+mn-ea"/>
              <a:ea typeface="+mn-ea"/>
            </a:endParaRPr>
          </a:p>
          <a:p>
            <a:pPr marL="539750" indent="-457200">
              <a:buFont typeface="Wingdings" panose="05000000000000000000" pitchFamily="2" charset="2"/>
              <a:buChar char="Ø"/>
            </a:pPr>
            <a:r>
              <a:rPr lang="en-US" altLang="zh-CN" sz="3200" b="1" dirty="0" smtClean="0">
                <a:latin typeface="+mn-ea"/>
                <a:ea typeface="+mn-ea"/>
              </a:rPr>
              <a:t>5.</a:t>
            </a:r>
            <a:r>
              <a:rPr lang="zh-CN" altLang="en-US" sz="3200" b="1" dirty="0">
                <a:latin typeface="+mn-ea"/>
                <a:ea typeface="+mn-ea"/>
              </a:rPr>
              <a:t>访谈</a:t>
            </a:r>
            <a:r>
              <a:rPr lang="zh-CN" altLang="en-US" sz="3200" b="1" dirty="0" smtClean="0">
                <a:latin typeface="+mn-ea"/>
                <a:ea typeface="+mn-ea"/>
              </a:rPr>
              <a:t>的不足</a:t>
            </a:r>
            <a:endParaRPr lang="zh-CN" altLang="en-US" sz="3200" b="1" dirty="0">
              <a:latin typeface="+mn-ea"/>
              <a:ea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1893094" y="371475"/>
            <a:ext cx="7499350"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ea typeface="宋体" panose="02010600030101010101" pitchFamily="2" charset="-122"/>
              </a:rPr>
              <a:t>（四）数据分析法</a:t>
            </a:r>
          </a:p>
        </p:txBody>
      </p:sp>
      <p:sp>
        <p:nvSpPr>
          <p:cNvPr id="8" name="内容占位符 2"/>
          <p:cNvSpPr>
            <a:spLocks noGrp="1" noChangeArrowheads="1"/>
          </p:cNvSpPr>
          <p:nvPr/>
        </p:nvSpPr>
        <p:spPr bwMode="auto">
          <a:xfrm>
            <a:off x="673895" y="1590675"/>
            <a:ext cx="10896600" cy="43978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1.</a:t>
            </a:r>
            <a:r>
              <a:rPr lang="zh-CN" altLang="en-US" sz="3200" b="1" dirty="0" smtClean="0">
                <a:latin typeface="+mn-ea"/>
                <a:ea typeface="+mn-ea"/>
              </a:rPr>
              <a:t>确定研究目的</a:t>
            </a:r>
            <a:endParaRPr lang="en-US" altLang="zh-CN" sz="3200" b="1" dirty="0" smtClean="0">
              <a:latin typeface="+mn-ea"/>
              <a:ea typeface="+mn-ea"/>
            </a:endParaRPr>
          </a:p>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2.</a:t>
            </a:r>
            <a:r>
              <a:rPr lang="zh-CN" altLang="en-US" sz="3200" b="1" dirty="0" smtClean="0">
                <a:latin typeface="+mn-ea"/>
                <a:ea typeface="+mn-ea"/>
              </a:rPr>
              <a:t>确定分析结构</a:t>
            </a:r>
            <a:endParaRPr lang="en-US" altLang="zh-CN" sz="3200" b="1" dirty="0" smtClean="0">
              <a:latin typeface="+mn-ea"/>
              <a:ea typeface="+mn-ea"/>
            </a:endParaRPr>
          </a:p>
          <a:p>
            <a:r>
              <a:rPr lang="zh-CN" altLang="en-US" sz="2800" dirty="0" smtClean="0">
                <a:latin typeface="+mn-ea"/>
                <a:ea typeface="+mn-ea"/>
              </a:rPr>
              <a:t>（</a:t>
            </a:r>
            <a:r>
              <a:rPr lang="en-US" altLang="zh-CN" sz="2800" dirty="0" smtClean="0">
                <a:latin typeface="+mn-ea"/>
                <a:ea typeface="+mn-ea"/>
              </a:rPr>
              <a:t>1</a:t>
            </a:r>
            <a:r>
              <a:rPr lang="zh-CN" altLang="en-US" sz="2800" dirty="0" smtClean="0">
                <a:latin typeface="+mn-ea"/>
                <a:ea typeface="+mn-ea"/>
              </a:rPr>
              <a:t>）选择理论依据</a:t>
            </a:r>
            <a:endParaRPr lang="en-US" altLang="zh-CN" sz="2800" dirty="0" smtClean="0">
              <a:latin typeface="+mn-ea"/>
              <a:ea typeface="+mn-ea"/>
            </a:endParaRPr>
          </a:p>
          <a:p>
            <a:r>
              <a:rPr lang="zh-CN" altLang="en-US" sz="2800" dirty="0" smtClean="0">
                <a:latin typeface="+mn-ea"/>
                <a:ea typeface="+mn-ea"/>
              </a:rPr>
              <a:t>（</a:t>
            </a:r>
            <a:r>
              <a:rPr lang="en-US" altLang="zh-CN" sz="2800" dirty="0" smtClean="0">
                <a:latin typeface="+mn-ea"/>
                <a:ea typeface="+mn-ea"/>
              </a:rPr>
              <a:t>2</a:t>
            </a:r>
            <a:r>
              <a:rPr lang="zh-CN" altLang="en-US" sz="2800" dirty="0" smtClean="0">
                <a:latin typeface="+mn-ea"/>
                <a:ea typeface="+mn-ea"/>
              </a:rPr>
              <a:t>）制定问题分析的</a:t>
            </a:r>
            <a:r>
              <a:rPr lang="zh-CN" altLang="zh-CN" sz="2800" dirty="0" smtClean="0">
                <a:latin typeface="+mn-ea"/>
                <a:ea typeface="+mn-ea"/>
              </a:rPr>
              <a:t>维度</a:t>
            </a:r>
            <a:r>
              <a:rPr lang="zh-CN" altLang="en-US" sz="2400" dirty="0" smtClean="0">
                <a:latin typeface="+mn-ea"/>
                <a:ea typeface="+mn-ea"/>
              </a:rPr>
              <a:t>（维度，即分析结构，是研究工作的关键内容）</a:t>
            </a:r>
            <a:endParaRPr lang="en-US" altLang="zh-CN" sz="2400" dirty="0" smtClean="0">
              <a:latin typeface="+mn-ea"/>
              <a:ea typeface="+mn-ea"/>
            </a:endParaRPr>
          </a:p>
          <a:p>
            <a:pPr marL="539750" indent="-457200">
              <a:buFont typeface="Wingdings" panose="05000000000000000000" pitchFamily="2" charset="2"/>
              <a:buChar char="Ø"/>
            </a:pPr>
            <a:r>
              <a:rPr lang="en-US" altLang="zh-CN" sz="3200" b="1" dirty="0" smtClean="0">
                <a:latin typeface="+mn-ea"/>
                <a:ea typeface="+mn-ea"/>
              </a:rPr>
              <a:t>3.</a:t>
            </a:r>
            <a:r>
              <a:rPr lang="zh-CN" altLang="en-US" sz="3200" b="1" dirty="0" smtClean="0">
                <a:latin typeface="+mn-ea"/>
                <a:ea typeface="+mn-ea"/>
              </a:rPr>
              <a:t>收集数据</a:t>
            </a:r>
            <a:endParaRPr lang="en-US" altLang="zh-CN" sz="3200" b="1" dirty="0" smtClean="0">
              <a:latin typeface="+mn-ea"/>
              <a:ea typeface="+mn-ea"/>
            </a:endParaRPr>
          </a:p>
          <a:p>
            <a:r>
              <a:rPr lang="zh-CN" altLang="en-US" sz="2800" dirty="0" smtClean="0">
                <a:latin typeface="+mn-ea"/>
                <a:ea typeface="+mn-ea"/>
              </a:rPr>
              <a:t>（</a:t>
            </a:r>
            <a:r>
              <a:rPr lang="en-US" altLang="zh-CN" sz="2800" dirty="0" smtClean="0">
                <a:latin typeface="+mn-ea"/>
                <a:ea typeface="+mn-ea"/>
              </a:rPr>
              <a:t>1</a:t>
            </a:r>
            <a:r>
              <a:rPr lang="zh-CN" altLang="en-US" sz="2800" dirty="0" smtClean="0">
                <a:latin typeface="+mn-ea"/>
                <a:ea typeface="+mn-ea"/>
              </a:rPr>
              <a:t>）人工收集</a:t>
            </a:r>
            <a:r>
              <a:rPr lang="zh-CN" altLang="en-US" sz="2400" dirty="0" smtClean="0">
                <a:latin typeface="+mn-ea"/>
                <a:ea typeface="+mn-ea"/>
              </a:rPr>
              <a:t>（缺点：费时）</a:t>
            </a:r>
            <a:endParaRPr lang="en-US" altLang="zh-CN" sz="2400" dirty="0" smtClean="0">
              <a:latin typeface="+mn-ea"/>
              <a:ea typeface="+mn-ea"/>
            </a:endParaRPr>
          </a:p>
          <a:p>
            <a:r>
              <a:rPr lang="zh-CN" altLang="en-US" sz="2800" dirty="0" smtClean="0">
                <a:latin typeface="+mn-ea"/>
              </a:rPr>
              <a:t>（</a:t>
            </a:r>
            <a:r>
              <a:rPr lang="en-US" altLang="zh-CN" sz="2800" dirty="0" smtClean="0">
                <a:latin typeface="+mn-ea"/>
              </a:rPr>
              <a:t>2</a:t>
            </a:r>
            <a:r>
              <a:rPr lang="zh-CN" altLang="en-US" sz="2800" dirty="0" smtClean="0">
                <a:latin typeface="+mn-ea"/>
              </a:rPr>
              <a:t>）编写</a:t>
            </a:r>
            <a:r>
              <a:rPr lang="en-US" altLang="zh-CN" sz="2800" dirty="0" smtClean="0">
                <a:latin typeface="+mn-ea"/>
              </a:rPr>
              <a:t>python</a:t>
            </a:r>
            <a:r>
              <a:rPr lang="zh-CN" altLang="en-US" sz="2800" dirty="0" smtClean="0">
                <a:latin typeface="+mn-ea"/>
              </a:rPr>
              <a:t>程序，电脑自动下载和整理</a:t>
            </a:r>
            <a:r>
              <a:rPr lang="zh-CN" altLang="en-US" sz="2400" dirty="0" smtClean="0">
                <a:latin typeface="+mn-ea"/>
              </a:rPr>
              <a:t>（缺点：被网页后台封杀）</a:t>
            </a:r>
            <a:endParaRPr lang="en-US" altLang="zh-CN" sz="2400" dirty="0">
              <a:latin typeface="+mn-ea"/>
              <a:ea typeface="+mn-ea"/>
            </a:endParaRPr>
          </a:p>
          <a:p>
            <a:pPr marL="539750" indent="-457200">
              <a:buFont typeface="Wingdings" panose="05000000000000000000" pitchFamily="2" charset="2"/>
              <a:buChar char="Ø"/>
            </a:pPr>
            <a:r>
              <a:rPr lang="en-US" altLang="zh-CN" sz="3200" b="1" dirty="0" smtClean="0">
                <a:latin typeface="+mn-ea"/>
                <a:ea typeface="+mn-ea"/>
              </a:rPr>
              <a:t>4.</a:t>
            </a:r>
            <a:r>
              <a:rPr lang="zh-CN" altLang="en-US" sz="3200" b="1" dirty="0" smtClean="0">
                <a:latin typeface="+mn-ea"/>
                <a:ea typeface="+mn-ea"/>
              </a:rPr>
              <a:t>数据分析</a:t>
            </a:r>
            <a:r>
              <a:rPr lang="zh-CN" altLang="en-US" sz="2400" dirty="0" smtClean="0">
                <a:latin typeface="+mn-ea"/>
                <a:ea typeface="+mn-ea"/>
              </a:rPr>
              <a:t>（尝试各种方法，注意检验效度）</a:t>
            </a:r>
            <a:endParaRPr lang="en-US" altLang="zh-CN" sz="2400" dirty="0" smtClean="0">
              <a:latin typeface="+mn-ea"/>
              <a:ea typeface="+mn-ea"/>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0" y="371475"/>
            <a:ext cx="12332494"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ea typeface="宋体" panose="02010600030101010101" pitchFamily="2" charset="-122"/>
              </a:rPr>
              <a:t>5.</a:t>
            </a:r>
            <a:r>
              <a:rPr lang="zh-CN" altLang="en-US" sz="2800" b="1" dirty="0" smtClean="0">
                <a:ea typeface="宋体" panose="02010600030101010101" pitchFamily="2" charset="-122"/>
              </a:rPr>
              <a:t>案例一：</a:t>
            </a:r>
            <a:r>
              <a:rPr lang="zh-CN" altLang="zh-CN" sz="3000" b="1" dirty="0"/>
              <a:t>学校内涵发展视角下教师网络工作群互动状态现状及改善</a:t>
            </a:r>
            <a:r>
              <a:rPr lang="zh-CN" altLang="zh-CN" sz="3000" b="1" dirty="0" smtClean="0"/>
              <a:t>建议</a:t>
            </a:r>
            <a:endParaRPr lang="zh-CN" altLang="en-US" sz="3000" b="1" dirty="0" smtClean="0">
              <a:ea typeface="宋体" panose="02010600030101010101" pitchFamily="2" charset="-122"/>
            </a:endParaRPr>
          </a:p>
        </p:txBody>
      </p:sp>
      <p:sp>
        <p:nvSpPr>
          <p:cNvPr id="8" name="内容占位符 2"/>
          <p:cNvSpPr>
            <a:spLocks noGrp="1" noChangeArrowheads="1"/>
          </p:cNvSpPr>
          <p:nvPr/>
        </p:nvSpPr>
        <p:spPr bwMode="auto">
          <a:xfrm>
            <a:off x="673895" y="1362075"/>
            <a:ext cx="10896600" cy="46577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zh-CN" altLang="en-US" sz="3200" b="1" dirty="0" smtClean="0">
                <a:latin typeface="+mn-ea"/>
                <a:ea typeface="+mn-ea"/>
              </a:rPr>
              <a:t>（</a:t>
            </a:r>
            <a:r>
              <a:rPr lang="en-US" altLang="zh-CN" sz="3200" b="1" dirty="0" smtClean="0">
                <a:latin typeface="+mn-ea"/>
                <a:ea typeface="+mn-ea"/>
              </a:rPr>
              <a:t>1</a:t>
            </a:r>
            <a:r>
              <a:rPr lang="zh-CN" altLang="en-US" sz="3200" b="1" dirty="0" smtClean="0">
                <a:latin typeface="+mn-ea"/>
                <a:ea typeface="+mn-ea"/>
              </a:rPr>
              <a:t>）研究背景</a:t>
            </a:r>
            <a:endParaRPr lang="en-US" altLang="zh-CN" sz="3200" b="1" dirty="0" smtClean="0">
              <a:latin typeface="+mn-ea"/>
              <a:ea typeface="+mn-ea"/>
            </a:endParaRPr>
          </a:p>
          <a:p>
            <a:pPr marL="539750" indent="-457200">
              <a:spcBef>
                <a:spcPts val="600"/>
              </a:spcBef>
              <a:spcAft>
                <a:spcPts val="600"/>
              </a:spcAft>
              <a:buClr>
                <a:schemeClr val="accent1"/>
              </a:buClr>
              <a:buSzPct val="80000"/>
              <a:buFont typeface="Wingdings" panose="05000000000000000000" pitchFamily="2" charset="2"/>
              <a:buChar char="Ø"/>
              <a:defRPr/>
            </a:pPr>
            <a:r>
              <a:rPr lang="zh-CN" altLang="zh-CN" sz="2800" dirty="0"/>
              <a:t>习近平同志指出，要把立德树人的成效作为检验学校一切工作的根本标准，真正做到以文化人、以德育人，不断提高学生思想水平、政治觉悟、道德品质、文化</a:t>
            </a:r>
            <a:r>
              <a:rPr lang="zh-CN" altLang="zh-CN" sz="2800" dirty="0" smtClean="0"/>
              <a:t>素养。</a:t>
            </a:r>
            <a:endParaRPr lang="en-US" altLang="zh-CN" sz="2800" dirty="0" smtClean="0"/>
          </a:p>
          <a:p>
            <a:pPr marL="539750" indent="-457200">
              <a:spcBef>
                <a:spcPts val="600"/>
              </a:spcBef>
              <a:spcAft>
                <a:spcPts val="600"/>
              </a:spcAft>
              <a:buClr>
                <a:schemeClr val="accent1"/>
              </a:buClr>
              <a:buSzPct val="80000"/>
              <a:buFont typeface="Wingdings" panose="05000000000000000000" pitchFamily="2" charset="2"/>
              <a:buChar char="Ø"/>
              <a:defRPr/>
            </a:pPr>
            <a:r>
              <a:rPr lang="zh-CN" altLang="zh-CN" sz="2800" dirty="0"/>
              <a:t>随着网络技术的迅猛发展，</a:t>
            </a:r>
            <a:r>
              <a:rPr lang="en-US" altLang="zh-CN" sz="2800" dirty="0"/>
              <a:t>QQ</a:t>
            </a:r>
            <a:r>
              <a:rPr lang="zh-CN" altLang="zh-CN" sz="2800" dirty="0"/>
              <a:t>群和微信群已经成为人们交往过程中非常重要的网络公共领域。教师在物理公共领域的行为方式直接映射在网络公共领域中</a:t>
            </a:r>
            <a:r>
              <a:rPr lang="zh-CN" altLang="zh-CN" sz="2800" dirty="0" smtClean="0"/>
              <a:t>。教师</a:t>
            </a:r>
            <a:r>
              <a:rPr lang="zh-CN" altLang="zh-CN" sz="2800" dirty="0"/>
              <a:t>在</a:t>
            </a:r>
            <a:r>
              <a:rPr lang="en-US" altLang="zh-CN" sz="2800" dirty="0"/>
              <a:t>QQ</a:t>
            </a:r>
            <a:r>
              <a:rPr lang="zh-CN" altLang="zh-CN" sz="2800" dirty="0"/>
              <a:t>群和微信群等网络工作群里的行为直接反映着学校群体精神特别是教师职业道德</a:t>
            </a:r>
            <a:r>
              <a:rPr lang="zh-CN" altLang="zh-CN" sz="2800" dirty="0" smtClean="0"/>
              <a:t>状态</a:t>
            </a:r>
            <a:r>
              <a:rPr lang="zh-CN" altLang="en-US" sz="2800" dirty="0" smtClean="0"/>
              <a:t>。</a:t>
            </a:r>
            <a:endParaRPr lang="en-US" altLang="zh-CN" sz="2800" b="1" dirty="0" smtClean="0">
              <a:latin typeface="+mn-ea"/>
              <a:ea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12167996" cy="6839966"/>
          </a:xfrm>
          <a:prstGeom prst="rect">
            <a:avLst/>
          </a:prstGeom>
          <a:noFill/>
        </p:spPr>
      </p:pic>
      <p:sp>
        <p:nvSpPr>
          <p:cNvPr id="2" name="TextBox 1"/>
          <p:cNvSpPr txBox="1"/>
          <p:nvPr/>
        </p:nvSpPr>
        <p:spPr>
          <a:xfrm>
            <a:off x="2121694" y="2581275"/>
            <a:ext cx="7772400" cy="1058303"/>
          </a:xfrm>
          <a:prstGeom prst="rect">
            <a:avLst/>
          </a:prstGeom>
          <a:noFill/>
        </p:spPr>
        <p:txBody>
          <a:bodyPr wrap="square" lIns="0" tIns="0" rIns="0" rtlCol="0">
            <a:spAutoFit/>
          </a:bodyPr>
          <a:lstStyle/>
          <a:p>
            <a:pPr algn="dist" defTabSz="0">
              <a:lnSpc>
                <a:spcPts val="9000"/>
              </a:lnSpc>
            </a:pPr>
            <a:r>
              <a:rPr lang="zh-CN" altLang="en-US" sz="4800" dirty="0" smtClean="0">
                <a:solidFill>
                  <a:srgbClr val="FFFFFF"/>
                </a:solidFill>
                <a:latin typeface="微软雅黑" panose="020B0503020204020204" charset="-122"/>
                <a:ea typeface="微软雅黑" panose="020B0503020204020204" charset="-122"/>
                <a:cs typeface="MicrosoftYaHeiLight" pitchFamily="18" charset="0"/>
              </a:rPr>
              <a:t>一、如何选择一个好题目</a:t>
            </a:r>
            <a:endParaRPr lang="en-US" altLang="zh-CN" sz="4800" dirty="0" smtClean="0">
              <a:solidFill>
                <a:srgbClr val="FFFFFF"/>
              </a:solidFill>
              <a:latin typeface="微软雅黑" panose="020B0503020204020204" charset="-122"/>
              <a:ea typeface="微软雅黑" panose="020B0503020204020204" charset="-122"/>
              <a:cs typeface="MicrosoftYaHeiLight"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0" y="371475"/>
            <a:ext cx="12332494"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ea typeface="宋体" panose="02010600030101010101" pitchFamily="2" charset="-122"/>
              </a:rPr>
              <a:t>5.</a:t>
            </a:r>
            <a:r>
              <a:rPr lang="zh-CN" altLang="en-US" sz="2800" b="1" dirty="0" smtClean="0">
                <a:ea typeface="宋体" panose="02010600030101010101" pitchFamily="2" charset="-122"/>
              </a:rPr>
              <a:t>案例一：</a:t>
            </a:r>
            <a:r>
              <a:rPr lang="zh-CN" altLang="zh-CN" sz="3000" b="1" dirty="0"/>
              <a:t>学校内涵发展视角下教师网络工作群互动状态现状及改善</a:t>
            </a:r>
            <a:r>
              <a:rPr lang="zh-CN" altLang="zh-CN" sz="3000" b="1" dirty="0" smtClean="0"/>
              <a:t>建议</a:t>
            </a:r>
            <a:endParaRPr lang="zh-CN" altLang="en-US" sz="3000" b="1" dirty="0" smtClean="0">
              <a:ea typeface="宋体" panose="02010600030101010101" pitchFamily="2" charset="-122"/>
            </a:endParaRPr>
          </a:p>
        </p:txBody>
      </p:sp>
      <p:sp>
        <p:nvSpPr>
          <p:cNvPr id="8" name="内容占位符 2"/>
          <p:cNvSpPr>
            <a:spLocks noGrp="1" noChangeArrowheads="1"/>
          </p:cNvSpPr>
          <p:nvPr/>
        </p:nvSpPr>
        <p:spPr bwMode="auto">
          <a:xfrm>
            <a:off x="673895" y="1362075"/>
            <a:ext cx="10896600" cy="46577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zh-CN" altLang="en-US" sz="3200" b="1" dirty="0" smtClean="0">
                <a:latin typeface="+mn-ea"/>
                <a:ea typeface="+mn-ea"/>
              </a:rPr>
              <a:t>（</a:t>
            </a:r>
            <a:r>
              <a:rPr lang="en-US" altLang="zh-CN" sz="3200" b="1" dirty="0" smtClean="0">
                <a:latin typeface="+mn-ea"/>
                <a:ea typeface="+mn-ea"/>
              </a:rPr>
              <a:t>2</a:t>
            </a:r>
            <a:r>
              <a:rPr lang="zh-CN" altLang="en-US" sz="3200" b="1" dirty="0" smtClean="0">
                <a:latin typeface="+mn-ea"/>
                <a:ea typeface="+mn-ea"/>
              </a:rPr>
              <a:t>）研究内容</a:t>
            </a:r>
            <a:endParaRPr lang="en-US" altLang="zh-CN" sz="3200" b="1" dirty="0" smtClean="0">
              <a:latin typeface="+mn-ea"/>
              <a:ea typeface="+mn-ea"/>
            </a:endParaRPr>
          </a:p>
          <a:p>
            <a:pPr marL="539750" indent="-457200">
              <a:spcBef>
                <a:spcPts val="600"/>
              </a:spcBef>
              <a:spcAft>
                <a:spcPts val="600"/>
              </a:spcAft>
              <a:buClr>
                <a:schemeClr val="accent1"/>
              </a:buClr>
              <a:buSzPct val="80000"/>
              <a:buFont typeface="Wingdings" panose="05000000000000000000" pitchFamily="2" charset="2"/>
              <a:buChar char="l"/>
              <a:defRPr/>
            </a:pPr>
            <a:r>
              <a:rPr lang="zh-CN" altLang="en-US" sz="3200" dirty="0" smtClean="0"/>
              <a:t>研究方法</a:t>
            </a:r>
            <a:endParaRPr lang="en-US" altLang="zh-CN" sz="3200" dirty="0" smtClean="0"/>
          </a:p>
          <a:p>
            <a:pPr>
              <a:spcBef>
                <a:spcPts val="600"/>
              </a:spcBef>
              <a:spcAft>
                <a:spcPts val="600"/>
              </a:spcAft>
              <a:buClr>
                <a:schemeClr val="accent1"/>
              </a:buClr>
              <a:buSzPct val="80000"/>
              <a:defRPr/>
            </a:pPr>
            <a:r>
              <a:rPr lang="zh-CN" altLang="en-US" sz="3200" b="1" dirty="0" smtClean="0">
                <a:latin typeface="+mn-ea"/>
                <a:ea typeface="+mn-ea"/>
              </a:rPr>
              <a:t>研究样本：</a:t>
            </a:r>
            <a:r>
              <a:rPr lang="en-US" altLang="zh-CN" sz="2800" kern="100" dirty="0" smtClean="0">
                <a:solidFill>
                  <a:srgbClr val="000000"/>
                </a:solidFill>
                <a:latin typeface="Times New Roman" panose="02020603050405020304" pitchFamily="18" charset="0"/>
              </a:rPr>
              <a:t>144</a:t>
            </a:r>
            <a:r>
              <a:rPr lang="zh-CN" altLang="zh-CN" sz="2800" kern="100" dirty="0">
                <a:solidFill>
                  <a:srgbClr val="000000"/>
                </a:solidFill>
                <a:latin typeface="Times New Roman" panose="02020603050405020304" pitchFamily="18" charset="0"/>
              </a:rPr>
              <a:t>名专职教职员工都在</a:t>
            </a:r>
            <a:r>
              <a:rPr lang="en-US" altLang="zh-CN" sz="2800" kern="100" dirty="0">
                <a:solidFill>
                  <a:srgbClr val="000000"/>
                </a:solidFill>
                <a:latin typeface="Times New Roman" panose="02020603050405020304" pitchFamily="18" charset="0"/>
              </a:rPr>
              <a:t>QQ</a:t>
            </a:r>
            <a:r>
              <a:rPr lang="zh-CN" altLang="zh-CN" sz="2800" kern="100" dirty="0">
                <a:solidFill>
                  <a:srgbClr val="000000"/>
                </a:solidFill>
                <a:latin typeface="Times New Roman" panose="02020603050405020304" pitchFamily="18" charset="0"/>
              </a:rPr>
              <a:t>群里</a:t>
            </a:r>
            <a:r>
              <a:rPr lang="zh-CN" altLang="zh-CN" sz="2800" kern="100" dirty="0" smtClean="0">
                <a:solidFill>
                  <a:srgbClr val="000000"/>
                </a:solidFill>
                <a:latin typeface="Times New Roman" panose="02020603050405020304" pitchFamily="18" charset="0"/>
              </a:rPr>
              <a:t>。选取</a:t>
            </a:r>
            <a:r>
              <a:rPr lang="en-US" altLang="zh-CN" sz="2800" kern="100" dirty="0">
                <a:solidFill>
                  <a:srgbClr val="000000"/>
                </a:solidFill>
                <a:latin typeface="Times New Roman" panose="02020603050405020304" pitchFamily="18" charset="0"/>
              </a:rPr>
              <a:t>2017</a:t>
            </a:r>
            <a:r>
              <a:rPr lang="zh-CN" altLang="zh-CN" sz="2800" kern="100" dirty="0">
                <a:solidFill>
                  <a:srgbClr val="000000"/>
                </a:solidFill>
                <a:latin typeface="Times New Roman" panose="02020603050405020304" pitchFamily="18" charset="0"/>
              </a:rPr>
              <a:t>年</a:t>
            </a:r>
            <a:r>
              <a:rPr lang="en-US" altLang="zh-CN" sz="2800" kern="100" dirty="0">
                <a:solidFill>
                  <a:srgbClr val="000000"/>
                </a:solidFill>
                <a:latin typeface="Times New Roman" panose="02020603050405020304" pitchFamily="18" charset="0"/>
              </a:rPr>
              <a:t>8</a:t>
            </a:r>
            <a:r>
              <a:rPr lang="zh-CN" altLang="zh-CN" sz="2800" kern="100" dirty="0">
                <a:solidFill>
                  <a:srgbClr val="000000"/>
                </a:solidFill>
                <a:latin typeface="Times New Roman" panose="02020603050405020304" pitchFamily="18" charset="0"/>
              </a:rPr>
              <a:t>月</a:t>
            </a:r>
            <a:r>
              <a:rPr lang="en-US" altLang="zh-CN" sz="2800" kern="100" dirty="0">
                <a:solidFill>
                  <a:srgbClr val="000000"/>
                </a:solidFill>
                <a:latin typeface="Times New Roman" panose="02020603050405020304" pitchFamily="18" charset="0"/>
              </a:rPr>
              <a:t>24</a:t>
            </a:r>
            <a:r>
              <a:rPr lang="zh-CN" altLang="zh-CN" sz="2800" kern="100" dirty="0">
                <a:solidFill>
                  <a:srgbClr val="000000"/>
                </a:solidFill>
                <a:latin typeface="Times New Roman" panose="02020603050405020304" pitchFamily="18" charset="0"/>
              </a:rPr>
              <a:t>日至</a:t>
            </a:r>
            <a:r>
              <a:rPr lang="en-US" altLang="zh-CN" sz="2800" kern="100" dirty="0">
                <a:solidFill>
                  <a:srgbClr val="000000"/>
                </a:solidFill>
                <a:latin typeface="Times New Roman" panose="02020603050405020304" pitchFamily="18" charset="0"/>
              </a:rPr>
              <a:t>11</a:t>
            </a:r>
            <a:r>
              <a:rPr lang="zh-CN" altLang="zh-CN" sz="2800" kern="100" dirty="0">
                <a:solidFill>
                  <a:srgbClr val="000000"/>
                </a:solidFill>
                <a:latin typeface="Times New Roman" panose="02020603050405020304" pitchFamily="18" charset="0"/>
              </a:rPr>
              <a:t>月</a:t>
            </a:r>
            <a:r>
              <a:rPr lang="en-US" altLang="zh-CN" sz="2800" kern="100" dirty="0">
                <a:solidFill>
                  <a:srgbClr val="000000"/>
                </a:solidFill>
                <a:latin typeface="Times New Roman" panose="02020603050405020304" pitchFamily="18" charset="0"/>
              </a:rPr>
              <a:t>30</a:t>
            </a:r>
            <a:r>
              <a:rPr lang="zh-CN" altLang="zh-CN" sz="2800" kern="100" dirty="0">
                <a:solidFill>
                  <a:srgbClr val="000000"/>
                </a:solidFill>
                <a:latin typeface="Times New Roman" panose="02020603050405020304" pitchFamily="18" charset="0"/>
              </a:rPr>
              <a:t>日这个教师工作</a:t>
            </a:r>
            <a:r>
              <a:rPr lang="en-US" altLang="zh-CN" sz="2800" kern="100" dirty="0">
                <a:solidFill>
                  <a:srgbClr val="000000"/>
                </a:solidFill>
                <a:latin typeface="Times New Roman" panose="02020603050405020304" pitchFamily="18" charset="0"/>
              </a:rPr>
              <a:t>QQ</a:t>
            </a:r>
            <a:r>
              <a:rPr lang="zh-CN" altLang="zh-CN" sz="2800" kern="100" dirty="0">
                <a:solidFill>
                  <a:srgbClr val="000000"/>
                </a:solidFill>
                <a:latin typeface="Times New Roman" panose="02020603050405020304" pitchFamily="18" charset="0"/>
              </a:rPr>
              <a:t>群的信息，</a:t>
            </a:r>
            <a:r>
              <a:rPr lang="zh-CN" altLang="zh-CN" sz="2800" kern="100" dirty="0">
                <a:latin typeface="Times New Roman" panose="02020603050405020304" pitchFamily="18" charset="0"/>
              </a:rPr>
              <a:t>共计搜集整理到</a:t>
            </a:r>
            <a:r>
              <a:rPr lang="en-US" altLang="zh-CN" sz="2800" kern="100" dirty="0">
                <a:latin typeface="Times New Roman" panose="02020603050405020304" pitchFamily="18" charset="0"/>
              </a:rPr>
              <a:t>600</a:t>
            </a:r>
            <a:r>
              <a:rPr lang="zh-CN" altLang="zh-CN" sz="2800" kern="100" dirty="0">
                <a:latin typeface="Times New Roman" panose="02020603050405020304" pitchFamily="18" charset="0"/>
              </a:rPr>
              <a:t>条信息</a:t>
            </a:r>
            <a:r>
              <a:rPr lang="zh-CN" altLang="zh-CN" sz="2800" kern="100" dirty="0">
                <a:solidFill>
                  <a:srgbClr val="000000"/>
                </a:solidFill>
                <a:latin typeface="Times New Roman" panose="02020603050405020304" pitchFamily="18" charset="0"/>
              </a:rPr>
              <a:t>。</a:t>
            </a:r>
            <a:endParaRPr lang="zh-CN" altLang="zh-CN" sz="2800" kern="100" dirty="0">
              <a:latin typeface="Times New Roman" panose="02020603050405020304" pitchFamily="18" charset="0"/>
            </a:endParaRPr>
          </a:p>
          <a:p>
            <a:pPr>
              <a:spcBef>
                <a:spcPts val="600"/>
              </a:spcBef>
              <a:spcAft>
                <a:spcPts val="600"/>
              </a:spcAft>
              <a:buClr>
                <a:schemeClr val="accent1"/>
              </a:buClr>
              <a:buSzPct val="80000"/>
              <a:defRPr/>
            </a:pPr>
            <a:r>
              <a:rPr lang="zh-CN" altLang="en-US" sz="3200" b="1" dirty="0" smtClean="0">
                <a:latin typeface="+mn-ea"/>
                <a:ea typeface="+mn-ea"/>
              </a:rPr>
              <a:t>编码：</a:t>
            </a:r>
            <a:r>
              <a:rPr lang="zh-CN" altLang="zh-CN" sz="2800" dirty="0">
                <a:cs typeface="Times New Roman" panose="02020603050405020304" pitchFamily="18" charset="0"/>
              </a:rPr>
              <a:t>编码是对资料进行编组和归并的</a:t>
            </a:r>
            <a:r>
              <a:rPr lang="zh-CN" altLang="zh-CN" sz="2800" dirty="0" smtClean="0">
                <a:cs typeface="Times New Roman" panose="02020603050405020304" pitchFamily="18" charset="0"/>
              </a:rPr>
              <a:t>过程。</a:t>
            </a:r>
            <a:r>
              <a:rPr lang="zh-CN" altLang="zh-CN" sz="2800" dirty="0">
                <a:cs typeface="Times New Roman" panose="02020603050405020304" pitchFamily="18" charset="0"/>
              </a:rPr>
              <a:t>发送信息主体按照身份分为校领导、中层干部、行政干事、其他教师</a:t>
            </a:r>
            <a:r>
              <a:rPr lang="zh-CN" altLang="zh-CN" sz="2800" dirty="0">
                <a:solidFill>
                  <a:srgbClr val="000000"/>
                </a:solidFill>
                <a:cs typeface="Times New Roman" panose="02020603050405020304" pitchFamily="18" charset="0"/>
              </a:rPr>
              <a:t>。接收信息主体按照人数分为一个人、少数人、多数人和全体教师。首发信息类型包括通知、询问、求助、表扬、分享和打招呼等类型。回复信息类型包括确认、补充、回答、表扬、打招呼和聊天等类型。</a:t>
            </a:r>
            <a:endParaRPr lang="en-US" altLang="zh-CN" sz="2800" b="1" dirty="0" smtClean="0">
              <a:latin typeface="+mn-ea"/>
              <a:ea typeface="+mn-e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0" y="371475"/>
            <a:ext cx="12332494"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ea typeface="宋体" panose="02010600030101010101" pitchFamily="2" charset="-122"/>
              </a:rPr>
              <a:t>5.</a:t>
            </a:r>
            <a:r>
              <a:rPr lang="zh-CN" altLang="en-US" sz="2800" b="1" dirty="0" smtClean="0">
                <a:ea typeface="宋体" panose="02010600030101010101" pitchFamily="2" charset="-122"/>
              </a:rPr>
              <a:t>案例一：</a:t>
            </a:r>
            <a:r>
              <a:rPr lang="zh-CN" altLang="zh-CN" sz="3000" b="1" dirty="0"/>
              <a:t>学校内涵发展视角下教师网络工作群互动状态现状及改善</a:t>
            </a:r>
            <a:r>
              <a:rPr lang="zh-CN" altLang="zh-CN" sz="3000" b="1" dirty="0" smtClean="0"/>
              <a:t>建议</a:t>
            </a:r>
            <a:endParaRPr lang="zh-CN" altLang="en-US" sz="3000" b="1" dirty="0" smtClean="0">
              <a:ea typeface="宋体" panose="02010600030101010101" pitchFamily="2" charset="-122"/>
            </a:endParaRPr>
          </a:p>
        </p:txBody>
      </p:sp>
      <p:sp>
        <p:nvSpPr>
          <p:cNvPr id="8" name="内容占位符 2"/>
          <p:cNvSpPr>
            <a:spLocks noGrp="1" noChangeArrowheads="1"/>
          </p:cNvSpPr>
          <p:nvPr/>
        </p:nvSpPr>
        <p:spPr bwMode="auto">
          <a:xfrm>
            <a:off x="673895" y="1362076"/>
            <a:ext cx="10896600" cy="129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a:spcBef>
                <a:spcPts val="600"/>
              </a:spcBef>
              <a:spcAft>
                <a:spcPts val="600"/>
              </a:spcAft>
              <a:buClr>
                <a:schemeClr val="accent1"/>
              </a:buClr>
              <a:buSzPct val="80000"/>
              <a:buFont typeface="Wingdings" panose="05000000000000000000" pitchFamily="2" charset="2"/>
              <a:buChar char="l"/>
              <a:defRPr/>
            </a:pPr>
            <a:r>
              <a:rPr lang="zh-CN" altLang="en-US" sz="3200" dirty="0" smtClean="0"/>
              <a:t>数据分析结果</a:t>
            </a:r>
            <a:endParaRPr lang="en-US" altLang="zh-CN" sz="3200" dirty="0" smtClean="0"/>
          </a:p>
          <a:p>
            <a:pPr>
              <a:spcBef>
                <a:spcPts val="600"/>
              </a:spcBef>
              <a:spcAft>
                <a:spcPts val="600"/>
              </a:spcAft>
              <a:buClr>
                <a:schemeClr val="accent1"/>
              </a:buClr>
              <a:buSzPct val="80000"/>
              <a:defRPr/>
            </a:pPr>
            <a:r>
              <a:rPr lang="zh-CN" altLang="en-US" sz="3200" b="1" dirty="0" smtClean="0">
                <a:latin typeface="+mn-ea"/>
                <a:ea typeface="+mn-ea"/>
              </a:rPr>
              <a:t>首发信息的情况          </a:t>
            </a:r>
            <a:endParaRPr lang="en-US" altLang="zh-CN" sz="3200" b="1" dirty="0">
              <a:latin typeface="+mn-ea"/>
            </a:endParaRPr>
          </a:p>
          <a:p>
            <a:pPr>
              <a:spcBef>
                <a:spcPts val="600"/>
              </a:spcBef>
              <a:spcAft>
                <a:spcPts val="600"/>
              </a:spcAft>
              <a:buClr>
                <a:schemeClr val="accent1"/>
              </a:buClr>
              <a:buSzPct val="80000"/>
              <a:defRPr/>
            </a:pPr>
            <a:endParaRPr lang="en-US" altLang="zh-CN" sz="3200" b="1" dirty="0" smtClean="0">
              <a:latin typeface="+mn-ea"/>
              <a:ea typeface="+mn-ea"/>
            </a:endParaRPr>
          </a:p>
        </p:txBody>
      </p:sp>
      <p:pic>
        <p:nvPicPr>
          <p:cNvPr id="3" name="图片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69095" y="2752154"/>
            <a:ext cx="5943600" cy="2648521"/>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6514929" y="2735486"/>
            <a:ext cx="5458271" cy="2588989"/>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0" y="371475"/>
            <a:ext cx="12332494"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ea typeface="宋体" panose="02010600030101010101" pitchFamily="2" charset="-122"/>
              </a:rPr>
              <a:t>5.</a:t>
            </a:r>
            <a:r>
              <a:rPr lang="zh-CN" altLang="en-US" sz="2800" b="1" dirty="0" smtClean="0">
                <a:ea typeface="宋体" panose="02010600030101010101" pitchFamily="2" charset="-122"/>
              </a:rPr>
              <a:t>案例一：</a:t>
            </a:r>
            <a:r>
              <a:rPr lang="zh-CN" altLang="zh-CN" sz="3000" b="1" dirty="0"/>
              <a:t>学校内涵发展视角下教师网络工作群互动状态现状及改善</a:t>
            </a:r>
            <a:r>
              <a:rPr lang="zh-CN" altLang="zh-CN" sz="3000" b="1" dirty="0" smtClean="0"/>
              <a:t>建议</a:t>
            </a:r>
            <a:endParaRPr lang="zh-CN" altLang="en-US" sz="3000" b="1" dirty="0" smtClean="0">
              <a:ea typeface="宋体" panose="02010600030101010101" pitchFamily="2" charset="-122"/>
            </a:endParaRPr>
          </a:p>
        </p:txBody>
      </p:sp>
      <p:sp>
        <p:nvSpPr>
          <p:cNvPr id="8" name="内容占位符 2"/>
          <p:cNvSpPr>
            <a:spLocks noGrp="1" noChangeArrowheads="1"/>
          </p:cNvSpPr>
          <p:nvPr/>
        </p:nvSpPr>
        <p:spPr bwMode="auto">
          <a:xfrm>
            <a:off x="673895" y="1362076"/>
            <a:ext cx="10896600" cy="129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a:spcBef>
                <a:spcPts val="600"/>
              </a:spcBef>
              <a:spcAft>
                <a:spcPts val="600"/>
              </a:spcAft>
              <a:buClr>
                <a:schemeClr val="accent1"/>
              </a:buClr>
              <a:buSzPct val="80000"/>
              <a:buFont typeface="Wingdings" panose="05000000000000000000" pitchFamily="2" charset="2"/>
              <a:buChar char="l"/>
              <a:defRPr/>
            </a:pPr>
            <a:r>
              <a:rPr lang="zh-CN" altLang="en-US" sz="3200" dirty="0" smtClean="0"/>
              <a:t>数据分析结果</a:t>
            </a:r>
            <a:endParaRPr lang="en-US" altLang="zh-CN" sz="3200" dirty="0" smtClean="0"/>
          </a:p>
          <a:p>
            <a:pPr>
              <a:spcBef>
                <a:spcPts val="600"/>
              </a:spcBef>
              <a:spcAft>
                <a:spcPts val="600"/>
              </a:spcAft>
              <a:buClr>
                <a:schemeClr val="accent1"/>
              </a:buClr>
              <a:buSzPct val="80000"/>
              <a:defRPr/>
            </a:pPr>
            <a:r>
              <a:rPr lang="zh-CN" altLang="en-US" sz="3200" b="1" dirty="0">
                <a:latin typeface="+mn-ea"/>
                <a:ea typeface="+mn-ea"/>
              </a:rPr>
              <a:t>回复</a:t>
            </a:r>
            <a:r>
              <a:rPr lang="zh-CN" altLang="en-US" sz="3200" b="1" dirty="0" smtClean="0">
                <a:latin typeface="+mn-ea"/>
                <a:ea typeface="+mn-ea"/>
              </a:rPr>
              <a:t>信息的情况          </a:t>
            </a:r>
            <a:endParaRPr lang="en-US" altLang="zh-CN" sz="3200" b="1" dirty="0">
              <a:latin typeface="+mn-ea"/>
            </a:endParaRPr>
          </a:p>
          <a:p>
            <a:pPr>
              <a:spcBef>
                <a:spcPts val="600"/>
              </a:spcBef>
              <a:spcAft>
                <a:spcPts val="600"/>
              </a:spcAft>
              <a:buClr>
                <a:schemeClr val="accent1"/>
              </a:buClr>
              <a:buSzPct val="80000"/>
              <a:defRPr/>
            </a:pPr>
            <a:endParaRPr lang="en-US" altLang="zh-CN" sz="3200" b="1" dirty="0" smtClean="0">
              <a:latin typeface="+mn-ea"/>
              <a:ea typeface="+mn-ea"/>
            </a:endParaRPr>
          </a:p>
        </p:txBody>
      </p:sp>
      <p:pic>
        <p:nvPicPr>
          <p:cNvPr id="6" name="图片 5"/>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839446" y="2693059"/>
            <a:ext cx="5397048" cy="2412398"/>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6284119" y="2809875"/>
            <a:ext cx="5286376" cy="2295582"/>
          </a:xfrm>
          <a:prstGeom prst="rect">
            <a:avLst/>
          </a:prstGeom>
        </p:spPr>
      </p:pic>
      <p:sp>
        <p:nvSpPr>
          <p:cNvPr id="13" name="内容占位符 2"/>
          <p:cNvSpPr>
            <a:spLocks noGrp="1" noChangeArrowheads="1"/>
          </p:cNvSpPr>
          <p:nvPr/>
        </p:nvSpPr>
        <p:spPr bwMode="auto">
          <a:xfrm>
            <a:off x="636589" y="5095933"/>
            <a:ext cx="4533105" cy="926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a:spcBef>
                <a:spcPts val="600"/>
              </a:spcBef>
              <a:spcAft>
                <a:spcPts val="600"/>
              </a:spcAft>
              <a:buClr>
                <a:schemeClr val="accent1"/>
              </a:buClr>
              <a:buSzPct val="80000"/>
              <a:buFont typeface="Wingdings" panose="05000000000000000000" pitchFamily="2" charset="2"/>
              <a:buChar char="l"/>
              <a:defRPr/>
            </a:pPr>
            <a:r>
              <a:rPr lang="zh-CN" altLang="en-US" sz="3200" dirty="0" smtClean="0"/>
              <a:t>数据分析的总体结果</a:t>
            </a:r>
            <a:r>
              <a:rPr lang="zh-CN" altLang="en-US" sz="3200" b="1" dirty="0" smtClean="0">
                <a:latin typeface="+mn-ea"/>
                <a:ea typeface="+mn-ea"/>
              </a:rPr>
              <a:t>          </a:t>
            </a:r>
            <a:endParaRPr lang="en-US" altLang="zh-CN" sz="3200" b="1" dirty="0">
              <a:latin typeface="+mn-ea"/>
            </a:endParaRPr>
          </a:p>
          <a:p>
            <a:pPr>
              <a:spcBef>
                <a:spcPts val="600"/>
              </a:spcBef>
              <a:spcAft>
                <a:spcPts val="600"/>
              </a:spcAft>
              <a:buClr>
                <a:schemeClr val="accent1"/>
              </a:buClr>
              <a:buSzPct val="80000"/>
              <a:defRPr/>
            </a:pPr>
            <a:endParaRPr lang="en-US" altLang="zh-CN" sz="3200" b="1" dirty="0" smtClean="0">
              <a:latin typeface="+mn-ea"/>
              <a:ea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0" y="371475"/>
            <a:ext cx="12332494"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ea typeface="宋体" panose="02010600030101010101" pitchFamily="2" charset="-122"/>
              </a:rPr>
              <a:t>5.</a:t>
            </a:r>
            <a:r>
              <a:rPr lang="zh-CN" altLang="en-US" sz="2800" b="1" dirty="0" smtClean="0">
                <a:ea typeface="宋体" panose="02010600030101010101" pitchFamily="2" charset="-122"/>
              </a:rPr>
              <a:t>案例一：</a:t>
            </a:r>
            <a:r>
              <a:rPr lang="zh-CN" altLang="zh-CN" sz="3000" b="1" dirty="0"/>
              <a:t>学校内涵发展视角下教师网络工作群互动状态现状及改善</a:t>
            </a:r>
            <a:r>
              <a:rPr lang="zh-CN" altLang="zh-CN" sz="3000" b="1" dirty="0" smtClean="0"/>
              <a:t>建议</a:t>
            </a:r>
            <a:endParaRPr lang="zh-CN" altLang="en-US" sz="3000" b="1" dirty="0" smtClean="0">
              <a:ea typeface="宋体" panose="02010600030101010101" pitchFamily="2" charset="-122"/>
            </a:endParaRPr>
          </a:p>
        </p:txBody>
      </p:sp>
      <p:sp>
        <p:nvSpPr>
          <p:cNvPr id="8" name="内容占位符 2"/>
          <p:cNvSpPr>
            <a:spLocks noGrp="1" noChangeArrowheads="1"/>
          </p:cNvSpPr>
          <p:nvPr/>
        </p:nvSpPr>
        <p:spPr bwMode="auto">
          <a:xfrm>
            <a:off x="673895" y="1362075"/>
            <a:ext cx="10896600" cy="4659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zh-CN" altLang="en-US" sz="3200" b="1" dirty="0" smtClean="0">
                <a:latin typeface="+mn-ea"/>
                <a:ea typeface="+mn-ea"/>
              </a:rPr>
              <a:t>（</a:t>
            </a:r>
            <a:r>
              <a:rPr lang="en-US" altLang="zh-CN" sz="3200" b="1" dirty="0" smtClean="0">
                <a:latin typeface="+mn-ea"/>
                <a:ea typeface="+mn-ea"/>
              </a:rPr>
              <a:t>3</a:t>
            </a:r>
            <a:r>
              <a:rPr lang="zh-CN" altLang="en-US" sz="3200" b="1" dirty="0" smtClean="0">
                <a:latin typeface="+mn-ea"/>
                <a:ea typeface="+mn-ea"/>
              </a:rPr>
              <a:t>）研究结果的分析</a:t>
            </a:r>
            <a:endParaRPr lang="en-US" altLang="zh-CN" sz="3200" b="1" dirty="0" smtClean="0">
              <a:latin typeface="+mn-ea"/>
              <a:ea typeface="+mn-ea"/>
            </a:endParaRPr>
          </a:p>
          <a:p>
            <a:pPr eaLnBrk="1" hangingPunct="1">
              <a:spcBef>
                <a:spcPts val="600"/>
              </a:spcBef>
              <a:spcAft>
                <a:spcPts val="600"/>
              </a:spcAft>
              <a:buClr>
                <a:schemeClr val="accent1"/>
              </a:buClr>
              <a:buSzPct val="80000"/>
              <a:defRPr/>
            </a:pPr>
            <a:r>
              <a:rPr lang="zh-CN" altLang="zh-CN" sz="2400" b="1" dirty="0" smtClean="0"/>
              <a:t>教师网络工作群互动状态的理论阐释</a:t>
            </a:r>
            <a:endParaRPr lang="zh-CN" altLang="zh-CN" sz="2400" dirty="0" smtClean="0"/>
          </a:p>
          <a:p>
            <a:pPr marL="539750" indent="-457200">
              <a:buFont typeface="Arial" panose="020B0604020202020204" pitchFamily="34" charset="0"/>
              <a:buChar char="•"/>
            </a:pPr>
            <a:r>
              <a:rPr lang="zh-CN" altLang="zh-CN" sz="2400" b="1" dirty="0" smtClean="0"/>
              <a:t>惯例</a:t>
            </a:r>
            <a:r>
              <a:rPr lang="zh-CN" altLang="zh-CN" sz="2400" b="1" dirty="0"/>
              <a:t>的形成</a:t>
            </a:r>
            <a:r>
              <a:rPr lang="en-US" altLang="zh-CN" sz="2400" b="1" dirty="0"/>
              <a:t>——</a:t>
            </a:r>
            <a:r>
              <a:rPr lang="zh-CN" altLang="zh-CN" sz="2400" b="1" dirty="0"/>
              <a:t>基于萨格登演化博弈论的分析</a:t>
            </a:r>
            <a:endParaRPr lang="zh-CN" altLang="zh-CN" sz="2400" dirty="0"/>
          </a:p>
          <a:p>
            <a:r>
              <a:rPr lang="zh-CN" altLang="zh-CN" sz="2400" dirty="0"/>
              <a:t>教师在工作</a:t>
            </a:r>
            <a:r>
              <a:rPr lang="en-US" altLang="zh-CN" sz="2400" dirty="0"/>
              <a:t>QQ</a:t>
            </a:r>
            <a:r>
              <a:rPr lang="zh-CN" altLang="zh-CN" sz="2400" dirty="0"/>
              <a:t>群和微信群里向一个人或少数人发送信息，这已经是一种非常普遍的现象，形成了一种惯例</a:t>
            </a:r>
            <a:r>
              <a:rPr lang="zh-CN" altLang="zh-CN" sz="2400" dirty="0" smtClean="0"/>
              <a:t>。</a:t>
            </a:r>
            <a:endParaRPr lang="en-US" altLang="zh-CN" sz="2400" dirty="0" smtClean="0"/>
          </a:p>
          <a:p>
            <a:pPr marL="539750" indent="-457200">
              <a:buFont typeface="Arial" panose="020B0604020202020204" pitchFamily="34" charset="0"/>
              <a:buChar char="•"/>
            </a:pPr>
            <a:r>
              <a:rPr lang="zh-CN" altLang="zh-CN" sz="2400" b="1" dirty="0" smtClean="0"/>
              <a:t>文化</a:t>
            </a:r>
            <a:r>
              <a:rPr lang="zh-CN" altLang="zh-CN" sz="2400" b="1" dirty="0"/>
              <a:t>的影响</a:t>
            </a:r>
            <a:r>
              <a:rPr lang="en-US" altLang="zh-CN" sz="2400" b="1" dirty="0"/>
              <a:t>——</a:t>
            </a:r>
            <a:r>
              <a:rPr lang="zh-CN" altLang="zh-CN" sz="2400" b="1" dirty="0"/>
              <a:t>基于默顿社会文化理论的分析</a:t>
            </a:r>
            <a:endParaRPr lang="zh-CN" altLang="zh-CN" sz="2400" dirty="0"/>
          </a:p>
          <a:p>
            <a:r>
              <a:rPr lang="zh-CN" altLang="zh-CN" sz="2400" dirty="0"/>
              <a:t>根据默顿社会文化理论的观点，文化结构和社会结构共同构成了影响人们行为习惯的外部环境</a:t>
            </a:r>
            <a:r>
              <a:rPr lang="zh-CN" altLang="zh-CN" sz="2400" dirty="0" smtClean="0"/>
              <a:t>。</a:t>
            </a:r>
            <a:endParaRPr lang="en-US" altLang="zh-CN" sz="2400" dirty="0" smtClean="0"/>
          </a:p>
          <a:p>
            <a:pPr marL="539750" indent="-457200">
              <a:buFont typeface="Wingdings" panose="05000000000000000000" pitchFamily="2" charset="2"/>
              <a:buChar char="Ø"/>
            </a:pPr>
            <a:r>
              <a:rPr lang="zh-CN" altLang="en-US" sz="2800" b="1" dirty="0" smtClean="0">
                <a:latin typeface="+mn-ea"/>
                <a:ea typeface="+mn-ea"/>
              </a:rPr>
              <a:t>（</a:t>
            </a:r>
            <a:r>
              <a:rPr lang="en-US" altLang="zh-CN" sz="2800" b="1" dirty="0" smtClean="0">
                <a:latin typeface="+mn-ea"/>
                <a:ea typeface="+mn-ea"/>
              </a:rPr>
              <a:t>4</a:t>
            </a:r>
            <a:r>
              <a:rPr lang="zh-CN" altLang="en-US" sz="2800" b="1" dirty="0" smtClean="0">
                <a:latin typeface="+mn-ea"/>
                <a:ea typeface="+mn-ea"/>
              </a:rPr>
              <a:t>）研究结果的运用</a:t>
            </a:r>
            <a:endParaRPr lang="en-US" altLang="zh-CN" sz="2800" b="1" dirty="0" smtClean="0">
              <a:latin typeface="+mn-ea"/>
              <a:ea typeface="+mn-ea"/>
            </a:endParaRPr>
          </a:p>
          <a:p>
            <a:r>
              <a:rPr lang="zh-CN" altLang="en-US" sz="2400" b="1" dirty="0" smtClean="0"/>
              <a:t>改善</a:t>
            </a:r>
            <a:r>
              <a:rPr lang="zh-CN" altLang="zh-CN" sz="2400" b="1" dirty="0" smtClean="0"/>
              <a:t>教师</a:t>
            </a:r>
            <a:r>
              <a:rPr lang="zh-CN" altLang="zh-CN" sz="2400" b="1" dirty="0"/>
              <a:t>网络工作群互动状态</a:t>
            </a:r>
            <a:r>
              <a:rPr lang="zh-CN" altLang="zh-CN" sz="2400" b="1" dirty="0" smtClean="0"/>
              <a:t>的</a:t>
            </a:r>
            <a:r>
              <a:rPr lang="zh-CN" altLang="en-US" sz="2400" b="1" dirty="0"/>
              <a:t>三点</a:t>
            </a:r>
            <a:r>
              <a:rPr lang="zh-CN" altLang="zh-CN" sz="2400" b="1" dirty="0" smtClean="0"/>
              <a:t>建议</a:t>
            </a:r>
            <a:endParaRPr lang="en-US" altLang="zh-CN" sz="2400" b="1" dirty="0" smtClean="0">
              <a:latin typeface="+mn-ea"/>
              <a:ea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0" y="371475"/>
            <a:ext cx="9436894"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ea typeface="宋体" panose="02010600030101010101" pitchFamily="2" charset="-122"/>
              </a:rPr>
              <a:t>5.</a:t>
            </a:r>
            <a:r>
              <a:rPr lang="zh-CN" altLang="en-US" sz="2800" b="1" dirty="0" smtClean="0">
                <a:ea typeface="宋体" panose="02010600030101010101" pitchFamily="2" charset="-122"/>
              </a:rPr>
              <a:t>案例二：</a:t>
            </a:r>
            <a:r>
              <a:rPr lang="zh-CN" altLang="zh-CN" sz="2800" b="1" dirty="0" smtClean="0"/>
              <a:t>美国</a:t>
            </a:r>
            <a:r>
              <a:rPr lang="zh-CN" altLang="en-US" sz="2800" b="1" dirty="0" smtClean="0"/>
              <a:t>世界一流</a:t>
            </a:r>
            <a:r>
              <a:rPr lang="zh-CN" altLang="zh-CN" sz="2800" b="1" dirty="0" smtClean="0"/>
              <a:t>大学生</a:t>
            </a:r>
            <a:r>
              <a:rPr lang="zh-CN" altLang="zh-CN" sz="2800" b="1" dirty="0"/>
              <a:t>师比的特征</a:t>
            </a:r>
            <a:endParaRPr lang="zh-CN" altLang="en-US" sz="2800" b="1" dirty="0" smtClean="0">
              <a:ea typeface="宋体" panose="02010600030101010101" pitchFamily="2" charset="-122"/>
            </a:endParaRPr>
          </a:p>
        </p:txBody>
      </p:sp>
      <p:sp>
        <p:nvSpPr>
          <p:cNvPr id="8" name="内容占位符 2"/>
          <p:cNvSpPr>
            <a:spLocks noGrp="1" noChangeArrowheads="1"/>
          </p:cNvSpPr>
          <p:nvPr/>
        </p:nvSpPr>
        <p:spPr bwMode="auto">
          <a:xfrm>
            <a:off x="673895" y="1362075"/>
            <a:ext cx="10896600" cy="46577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zh-CN" altLang="en-US" sz="3200" b="1" dirty="0" smtClean="0">
                <a:latin typeface="+mn-ea"/>
                <a:ea typeface="+mn-ea"/>
              </a:rPr>
              <a:t>（</a:t>
            </a:r>
            <a:r>
              <a:rPr lang="en-US" altLang="zh-CN" sz="3200" b="1" dirty="0" smtClean="0">
                <a:latin typeface="+mn-ea"/>
                <a:ea typeface="+mn-ea"/>
              </a:rPr>
              <a:t>1</a:t>
            </a:r>
            <a:r>
              <a:rPr lang="zh-CN" altLang="en-US" sz="3200" b="1" dirty="0" smtClean="0">
                <a:latin typeface="+mn-ea"/>
                <a:ea typeface="+mn-ea"/>
              </a:rPr>
              <a:t>）研究背景</a:t>
            </a:r>
            <a:endParaRPr lang="en-US" altLang="zh-CN" sz="3200" b="1" dirty="0" smtClean="0">
              <a:latin typeface="+mn-ea"/>
              <a:ea typeface="+mn-ea"/>
            </a:endParaRPr>
          </a:p>
          <a:p>
            <a:pPr marL="539750" indent="-457200">
              <a:spcBef>
                <a:spcPts val="600"/>
              </a:spcBef>
              <a:spcAft>
                <a:spcPts val="600"/>
              </a:spcAft>
              <a:buClr>
                <a:schemeClr val="accent1"/>
              </a:buClr>
              <a:buSzPct val="80000"/>
              <a:buFont typeface="Wingdings" panose="05000000000000000000" pitchFamily="2" charset="2"/>
              <a:buChar char="Ø"/>
              <a:defRPr/>
            </a:pPr>
            <a:r>
              <a:rPr lang="zh-CN" altLang="zh-CN" sz="2400" dirty="0"/>
              <a:t>研究文献虽然客观地指出世界一流大学普遍具有较低生师比的显著特点，但是从研究的视角来看仍然存在以下几点不足</a:t>
            </a:r>
            <a:r>
              <a:rPr lang="zh-CN" altLang="zh-CN" sz="2400" dirty="0" smtClean="0"/>
              <a:t>：</a:t>
            </a:r>
            <a:endParaRPr lang="en-US" altLang="zh-CN" sz="2400" dirty="0" smtClean="0"/>
          </a:p>
          <a:p>
            <a:pPr marL="539750" indent="-457200">
              <a:spcBef>
                <a:spcPts val="600"/>
              </a:spcBef>
              <a:spcAft>
                <a:spcPts val="600"/>
              </a:spcAft>
              <a:buClr>
                <a:schemeClr val="accent1"/>
              </a:buClr>
              <a:buSzPct val="80000"/>
              <a:buFont typeface="Wingdings" panose="05000000000000000000" pitchFamily="2" charset="2"/>
              <a:buChar char="Ø"/>
              <a:defRPr/>
            </a:pPr>
            <a:r>
              <a:rPr lang="zh-CN" altLang="zh-CN" sz="2400" dirty="0" smtClean="0"/>
              <a:t>未</a:t>
            </a:r>
            <a:r>
              <a:rPr lang="zh-CN" altLang="zh-CN" sz="2400" dirty="0"/>
              <a:t>构建令人信服的有关世界一流大学分层分析体系，</a:t>
            </a:r>
            <a:r>
              <a:rPr lang="zh-CN" altLang="zh-CN" sz="2400" dirty="0" smtClean="0"/>
              <a:t>分析笼统；</a:t>
            </a:r>
            <a:endParaRPr lang="en-US" altLang="zh-CN" sz="2400" dirty="0" smtClean="0"/>
          </a:p>
          <a:p>
            <a:pPr marL="539750" indent="-457200">
              <a:spcBef>
                <a:spcPts val="600"/>
              </a:spcBef>
              <a:spcAft>
                <a:spcPts val="600"/>
              </a:spcAft>
              <a:buClr>
                <a:schemeClr val="accent1"/>
              </a:buClr>
              <a:buSzPct val="80000"/>
              <a:buFont typeface="Wingdings" panose="05000000000000000000" pitchFamily="2" charset="2"/>
              <a:buChar char="Ø"/>
              <a:defRPr/>
            </a:pPr>
            <a:r>
              <a:rPr lang="zh-CN" altLang="zh-CN" sz="2400" dirty="0" smtClean="0"/>
              <a:t>大学</a:t>
            </a:r>
            <a:r>
              <a:rPr lang="zh-CN" altLang="zh-CN" sz="2400" dirty="0"/>
              <a:t>样本数量普遍较少，一般仅使用一两种世界大学排名榜，未综合使用更多种类世界大学排名榜对更多大学样本进行深入分析</a:t>
            </a:r>
            <a:r>
              <a:rPr lang="zh-CN" altLang="zh-CN" sz="2400" dirty="0" smtClean="0"/>
              <a:t>；</a:t>
            </a:r>
            <a:endParaRPr lang="en-US" altLang="zh-CN" sz="2400" dirty="0" smtClean="0"/>
          </a:p>
          <a:p>
            <a:pPr marL="539750" indent="-457200">
              <a:spcBef>
                <a:spcPts val="600"/>
              </a:spcBef>
              <a:spcAft>
                <a:spcPts val="600"/>
              </a:spcAft>
              <a:buClr>
                <a:schemeClr val="accent1"/>
              </a:buClr>
              <a:buSzPct val="80000"/>
              <a:buFont typeface="Wingdings" panose="05000000000000000000" pitchFamily="2" charset="2"/>
              <a:buChar char="Ø"/>
              <a:defRPr/>
            </a:pPr>
            <a:r>
              <a:rPr lang="zh-CN" altLang="zh-CN" sz="2400" dirty="0" smtClean="0"/>
              <a:t>直接</a:t>
            </a:r>
            <a:r>
              <a:rPr lang="zh-CN" altLang="zh-CN" sz="2400" dirty="0"/>
              <a:t>使用美国教育部大学导航网站大学生师比的数据，未根据其提供的详细数据信息对生师比原始数据进行科学修正</a:t>
            </a:r>
            <a:r>
              <a:rPr lang="zh-CN" altLang="zh-CN" sz="2400" dirty="0" smtClean="0"/>
              <a:t>；</a:t>
            </a:r>
            <a:endParaRPr lang="en-US" altLang="zh-CN" sz="2400" dirty="0" smtClean="0"/>
          </a:p>
          <a:p>
            <a:pPr marL="539750" indent="-457200">
              <a:spcBef>
                <a:spcPts val="600"/>
              </a:spcBef>
              <a:spcAft>
                <a:spcPts val="600"/>
              </a:spcAft>
              <a:buClr>
                <a:schemeClr val="accent1"/>
              </a:buClr>
              <a:buSzPct val="80000"/>
              <a:buFont typeface="Wingdings" panose="05000000000000000000" pitchFamily="2" charset="2"/>
              <a:buChar char="Ø"/>
              <a:defRPr/>
            </a:pPr>
            <a:r>
              <a:rPr lang="zh-CN" altLang="zh-CN" sz="2400" dirty="0" smtClean="0"/>
              <a:t>制定</a:t>
            </a:r>
            <a:r>
              <a:rPr lang="zh-CN" altLang="zh-CN" sz="2400" dirty="0"/>
              <a:t>我国大学生师比标准的依据不充分，缺少</a:t>
            </a:r>
            <a:r>
              <a:rPr lang="zh-CN" altLang="zh-CN" sz="2400" dirty="0" smtClean="0"/>
              <a:t>严谨分层</a:t>
            </a:r>
            <a:r>
              <a:rPr lang="zh-CN" altLang="zh-CN" sz="2400" dirty="0"/>
              <a:t>科学推演。</a:t>
            </a:r>
            <a:endParaRPr lang="en-US" altLang="zh-CN" sz="2400" b="1" dirty="0" smtClean="0">
              <a:latin typeface="+mn-ea"/>
              <a:ea typeface="+mn-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0" y="371475"/>
            <a:ext cx="9436894"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ea typeface="宋体" panose="02010600030101010101" pitchFamily="2" charset="-122"/>
              </a:rPr>
              <a:t>5.</a:t>
            </a:r>
            <a:r>
              <a:rPr lang="zh-CN" altLang="en-US" sz="2800" b="1" dirty="0" smtClean="0">
                <a:ea typeface="宋体" panose="02010600030101010101" pitchFamily="2" charset="-122"/>
              </a:rPr>
              <a:t>案例二：</a:t>
            </a:r>
            <a:r>
              <a:rPr lang="zh-CN" altLang="zh-CN" sz="2800" b="1" dirty="0" smtClean="0"/>
              <a:t>美国</a:t>
            </a:r>
            <a:r>
              <a:rPr lang="zh-CN" altLang="en-US" sz="2800" b="1" dirty="0" smtClean="0"/>
              <a:t>世界一流</a:t>
            </a:r>
            <a:r>
              <a:rPr lang="zh-CN" altLang="zh-CN" sz="2800" b="1" dirty="0" smtClean="0"/>
              <a:t>大学生</a:t>
            </a:r>
            <a:r>
              <a:rPr lang="zh-CN" altLang="zh-CN" sz="2800" b="1" dirty="0"/>
              <a:t>师比的特征</a:t>
            </a:r>
            <a:endParaRPr lang="zh-CN" altLang="en-US" sz="2800" b="1" dirty="0" smtClean="0">
              <a:ea typeface="宋体" panose="02010600030101010101" pitchFamily="2" charset="-122"/>
            </a:endParaRPr>
          </a:p>
        </p:txBody>
      </p:sp>
      <p:sp>
        <p:nvSpPr>
          <p:cNvPr id="8" name="内容占位符 2"/>
          <p:cNvSpPr>
            <a:spLocks noGrp="1" noChangeArrowheads="1"/>
          </p:cNvSpPr>
          <p:nvPr/>
        </p:nvSpPr>
        <p:spPr bwMode="auto">
          <a:xfrm>
            <a:off x="673895" y="1362075"/>
            <a:ext cx="10896600" cy="46577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a:spcBef>
                <a:spcPts val="600"/>
              </a:spcBef>
              <a:spcAft>
                <a:spcPts val="600"/>
              </a:spcAft>
              <a:buClr>
                <a:schemeClr val="accent1"/>
              </a:buClr>
              <a:buSzPct val="80000"/>
              <a:buFont typeface="Wingdings" panose="05000000000000000000" pitchFamily="2" charset="2"/>
              <a:buChar char="Ø"/>
              <a:defRPr/>
            </a:pPr>
            <a:r>
              <a:rPr lang="zh-CN" altLang="en-US" sz="3200" b="1" dirty="0" smtClean="0">
                <a:latin typeface="+mn-ea"/>
                <a:ea typeface="+mn-ea"/>
              </a:rPr>
              <a:t>（</a:t>
            </a:r>
            <a:r>
              <a:rPr lang="en-US" altLang="zh-CN" sz="3200" b="1" dirty="0" smtClean="0">
                <a:latin typeface="+mn-ea"/>
                <a:ea typeface="+mn-ea"/>
              </a:rPr>
              <a:t>2</a:t>
            </a:r>
            <a:r>
              <a:rPr lang="zh-CN" altLang="en-US" sz="3200" b="1" dirty="0" smtClean="0">
                <a:latin typeface="+mn-ea"/>
                <a:ea typeface="+mn-ea"/>
              </a:rPr>
              <a:t>）</a:t>
            </a:r>
            <a:r>
              <a:rPr lang="zh-CN" altLang="zh-CN" sz="3200" b="1" dirty="0"/>
              <a:t>美国大学层次划分及其分布</a:t>
            </a:r>
            <a:r>
              <a:rPr lang="zh-CN" altLang="zh-CN" sz="3200" b="1" dirty="0" smtClean="0"/>
              <a:t>特征</a:t>
            </a:r>
            <a:endParaRPr lang="en-US" altLang="zh-CN" sz="3200" b="1" dirty="0" smtClean="0"/>
          </a:p>
          <a:p>
            <a:pPr marL="425450" indent="-342900">
              <a:buFont typeface="Arial" panose="020B0604020202020204" pitchFamily="34" charset="0"/>
              <a:buChar char="•"/>
            </a:pPr>
            <a:r>
              <a:rPr lang="zh-CN" altLang="zh-CN" sz="2400" b="1" dirty="0" smtClean="0">
                <a:latin typeface="+mn-ea"/>
                <a:ea typeface="+mn-ea"/>
              </a:rPr>
              <a:t>检索</a:t>
            </a:r>
            <a:r>
              <a:rPr lang="zh-CN" altLang="zh-CN" sz="2400" b="1" dirty="0">
                <a:latin typeface="+mn-ea"/>
                <a:ea typeface="+mn-ea"/>
              </a:rPr>
              <a:t>方式</a:t>
            </a:r>
            <a:endParaRPr lang="zh-CN" altLang="zh-CN" sz="2400" dirty="0">
              <a:latin typeface="+mn-ea"/>
              <a:ea typeface="+mn-ea"/>
            </a:endParaRPr>
          </a:p>
          <a:p>
            <a:r>
              <a:rPr lang="zh-CN" altLang="zh-CN" sz="2400" dirty="0">
                <a:latin typeface="+mn-ea"/>
                <a:ea typeface="+mn-ea"/>
              </a:rPr>
              <a:t>登陆美国教育部大学导航网站，检索时间是</a:t>
            </a:r>
            <a:r>
              <a:rPr lang="en-US" altLang="zh-CN" sz="2400" dirty="0">
                <a:latin typeface="+mn-ea"/>
                <a:ea typeface="+mn-ea"/>
              </a:rPr>
              <a:t>2017</a:t>
            </a:r>
            <a:r>
              <a:rPr lang="zh-CN" altLang="zh-CN" sz="2400" dirty="0">
                <a:latin typeface="+mn-ea"/>
                <a:ea typeface="+mn-ea"/>
              </a:rPr>
              <a:t>年</a:t>
            </a:r>
            <a:r>
              <a:rPr lang="en-US" altLang="zh-CN" sz="2400" dirty="0">
                <a:latin typeface="+mn-ea"/>
                <a:ea typeface="+mn-ea"/>
              </a:rPr>
              <a:t>3</a:t>
            </a:r>
            <a:r>
              <a:rPr lang="zh-CN" altLang="zh-CN" sz="2400" dirty="0">
                <a:latin typeface="+mn-ea"/>
                <a:ea typeface="+mn-ea"/>
              </a:rPr>
              <a:t>月</a:t>
            </a:r>
            <a:r>
              <a:rPr lang="en-US" altLang="zh-CN" sz="2400" dirty="0">
                <a:latin typeface="+mn-ea"/>
                <a:ea typeface="+mn-ea"/>
              </a:rPr>
              <a:t>24</a:t>
            </a:r>
            <a:r>
              <a:rPr lang="zh-CN" altLang="zh-CN" sz="2400" dirty="0">
                <a:latin typeface="+mn-ea"/>
                <a:ea typeface="+mn-ea"/>
              </a:rPr>
              <a:t>日至</a:t>
            </a:r>
            <a:r>
              <a:rPr lang="en-US" altLang="zh-CN" sz="2400" dirty="0">
                <a:latin typeface="+mn-ea"/>
                <a:ea typeface="+mn-ea"/>
              </a:rPr>
              <a:t>4</a:t>
            </a:r>
            <a:r>
              <a:rPr lang="zh-CN" altLang="zh-CN" sz="2400" dirty="0">
                <a:latin typeface="+mn-ea"/>
                <a:ea typeface="+mn-ea"/>
              </a:rPr>
              <a:t>月</a:t>
            </a:r>
            <a:r>
              <a:rPr lang="en-US" altLang="zh-CN" sz="2400" dirty="0">
                <a:latin typeface="+mn-ea"/>
                <a:ea typeface="+mn-ea"/>
              </a:rPr>
              <a:t>10</a:t>
            </a:r>
            <a:r>
              <a:rPr lang="zh-CN" altLang="zh-CN" sz="2400" dirty="0">
                <a:latin typeface="+mn-ea"/>
                <a:ea typeface="+mn-ea"/>
              </a:rPr>
              <a:t>日。检索条件：四年制公立大学，学生人数</a:t>
            </a:r>
            <a:r>
              <a:rPr lang="en-US" altLang="zh-CN" sz="2400" dirty="0">
                <a:latin typeface="+mn-ea"/>
                <a:ea typeface="+mn-ea"/>
              </a:rPr>
              <a:t>5000</a:t>
            </a:r>
            <a:r>
              <a:rPr lang="zh-CN" altLang="zh-CN" sz="2400" dirty="0">
                <a:latin typeface="+mn-ea"/>
                <a:ea typeface="+mn-ea"/>
              </a:rPr>
              <a:t>人以上；四年制非营利性私立大学，学生人数</a:t>
            </a:r>
            <a:r>
              <a:rPr lang="en-US" altLang="zh-CN" sz="2400" dirty="0">
                <a:latin typeface="+mn-ea"/>
                <a:ea typeface="+mn-ea"/>
              </a:rPr>
              <a:t>3000</a:t>
            </a:r>
            <a:r>
              <a:rPr lang="zh-CN" altLang="zh-CN" sz="2400" dirty="0">
                <a:latin typeface="+mn-ea"/>
                <a:ea typeface="+mn-ea"/>
              </a:rPr>
              <a:t>人以上。共计检索到</a:t>
            </a:r>
            <a:r>
              <a:rPr lang="en-US" altLang="zh-CN" sz="2400" dirty="0">
                <a:latin typeface="+mn-ea"/>
                <a:ea typeface="+mn-ea"/>
              </a:rPr>
              <a:t>680</a:t>
            </a:r>
            <a:r>
              <a:rPr lang="zh-CN" altLang="zh-CN" sz="2400" dirty="0">
                <a:latin typeface="+mn-ea"/>
                <a:ea typeface="+mn-ea"/>
              </a:rPr>
              <a:t>所大学，其中四年制公立大学</a:t>
            </a:r>
            <a:r>
              <a:rPr lang="en-US" altLang="zh-CN" sz="2400" dirty="0">
                <a:latin typeface="+mn-ea"/>
                <a:ea typeface="+mn-ea"/>
              </a:rPr>
              <a:t>443</a:t>
            </a:r>
            <a:r>
              <a:rPr lang="zh-CN" altLang="zh-CN" sz="2400" dirty="0">
                <a:latin typeface="+mn-ea"/>
                <a:ea typeface="+mn-ea"/>
              </a:rPr>
              <a:t>所，四年制非营利性私立大学</a:t>
            </a:r>
            <a:r>
              <a:rPr lang="en-US" altLang="zh-CN" sz="2400" dirty="0">
                <a:latin typeface="+mn-ea"/>
                <a:ea typeface="+mn-ea"/>
              </a:rPr>
              <a:t>237</a:t>
            </a:r>
            <a:r>
              <a:rPr lang="zh-CN" altLang="zh-CN" sz="2400" dirty="0">
                <a:latin typeface="+mn-ea"/>
                <a:ea typeface="+mn-ea"/>
              </a:rPr>
              <a:t>所。获取每所大学的生师比、专职教师数、兼职教师数、本科生数和非全日制本科生占全体本科生数的比例等数据。限于数据整理的代表性和复杂性，未检索美国四年制营利性私立大学情况，也未检索两年制公立、非营利性私立和营利私立性大学情况。</a:t>
            </a:r>
            <a:endParaRPr lang="en-US" altLang="zh-CN" sz="2400" b="1" dirty="0" smtClean="0">
              <a:latin typeface="+mn-ea"/>
              <a:ea typeface="+mn-e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0" y="371475"/>
            <a:ext cx="9436894"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ea typeface="宋体" panose="02010600030101010101" pitchFamily="2" charset="-122"/>
              </a:rPr>
              <a:t>5.</a:t>
            </a:r>
            <a:r>
              <a:rPr lang="zh-CN" altLang="en-US" sz="2800" b="1" dirty="0" smtClean="0">
                <a:ea typeface="宋体" panose="02010600030101010101" pitchFamily="2" charset="-122"/>
              </a:rPr>
              <a:t>案例二：</a:t>
            </a:r>
            <a:r>
              <a:rPr lang="zh-CN" altLang="zh-CN" sz="2800" b="1" dirty="0" smtClean="0"/>
              <a:t>美国</a:t>
            </a:r>
            <a:r>
              <a:rPr lang="zh-CN" altLang="en-US" sz="2800" b="1" dirty="0" smtClean="0"/>
              <a:t>世界一流</a:t>
            </a:r>
            <a:r>
              <a:rPr lang="zh-CN" altLang="zh-CN" sz="2800" b="1" dirty="0" smtClean="0"/>
              <a:t>大学生</a:t>
            </a:r>
            <a:r>
              <a:rPr lang="zh-CN" altLang="zh-CN" sz="2800" b="1" dirty="0"/>
              <a:t>师比的特征</a:t>
            </a:r>
            <a:endParaRPr lang="zh-CN" altLang="en-US" sz="2800" b="1" dirty="0" smtClean="0">
              <a:ea typeface="宋体" panose="02010600030101010101" pitchFamily="2" charset="-122"/>
            </a:endParaRPr>
          </a:p>
        </p:txBody>
      </p:sp>
      <p:sp>
        <p:nvSpPr>
          <p:cNvPr id="8" name="内容占位符 2"/>
          <p:cNvSpPr>
            <a:spLocks noGrp="1" noChangeArrowheads="1"/>
          </p:cNvSpPr>
          <p:nvPr/>
        </p:nvSpPr>
        <p:spPr bwMode="auto">
          <a:xfrm>
            <a:off x="673895" y="1362076"/>
            <a:ext cx="10896600" cy="213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a:spcBef>
                <a:spcPts val="600"/>
              </a:spcBef>
              <a:spcAft>
                <a:spcPts val="600"/>
              </a:spcAft>
              <a:buClr>
                <a:schemeClr val="accent1"/>
              </a:buClr>
              <a:buSzPct val="80000"/>
              <a:buFont typeface="Wingdings" panose="05000000000000000000" pitchFamily="2" charset="2"/>
              <a:buChar char="Ø"/>
              <a:defRPr/>
            </a:pPr>
            <a:r>
              <a:rPr lang="zh-CN" altLang="en-US" sz="3200" b="1" dirty="0" smtClean="0">
                <a:latin typeface="+mn-ea"/>
                <a:ea typeface="+mn-ea"/>
              </a:rPr>
              <a:t>（</a:t>
            </a:r>
            <a:r>
              <a:rPr lang="en-US" altLang="zh-CN" sz="3200" b="1" dirty="0" smtClean="0">
                <a:latin typeface="+mn-ea"/>
                <a:ea typeface="+mn-ea"/>
              </a:rPr>
              <a:t>2</a:t>
            </a:r>
            <a:r>
              <a:rPr lang="zh-CN" altLang="en-US" sz="3200" b="1" dirty="0" smtClean="0">
                <a:latin typeface="+mn-ea"/>
                <a:ea typeface="+mn-ea"/>
              </a:rPr>
              <a:t>）</a:t>
            </a:r>
            <a:r>
              <a:rPr lang="zh-CN" altLang="zh-CN" sz="3200" b="1" dirty="0"/>
              <a:t>美国大学层次划分及其分布</a:t>
            </a:r>
            <a:r>
              <a:rPr lang="zh-CN" altLang="zh-CN" sz="3200" b="1" dirty="0" smtClean="0"/>
              <a:t>特征</a:t>
            </a:r>
            <a:endParaRPr lang="en-US" altLang="zh-CN" sz="3200" b="1" dirty="0" smtClean="0"/>
          </a:p>
          <a:p>
            <a:pPr marL="425450" indent="-342900">
              <a:buFont typeface="Arial" panose="020B0604020202020204" pitchFamily="34" charset="0"/>
              <a:buChar char="•"/>
            </a:pPr>
            <a:r>
              <a:rPr lang="zh-CN" altLang="zh-CN" sz="2400" dirty="0"/>
              <a:t>黄金分割及各层次一流大学的数量分布</a:t>
            </a:r>
            <a:r>
              <a:rPr lang="zh-CN" altLang="zh-CN" sz="2400" dirty="0" smtClean="0"/>
              <a:t>特征</a:t>
            </a:r>
            <a:endParaRPr lang="en-US" altLang="zh-CN" sz="2400" dirty="0" smtClean="0"/>
          </a:p>
          <a:p>
            <a:r>
              <a:rPr lang="zh-CN" altLang="en-US" sz="2400" dirty="0" smtClean="0">
                <a:latin typeface="+mn-ea"/>
                <a:ea typeface="+mn-ea"/>
              </a:rPr>
              <a:t>世界一流大学的概念界定</a:t>
            </a:r>
            <a:endParaRPr lang="en-US" altLang="zh-CN" sz="2400" dirty="0" smtClean="0">
              <a:latin typeface="+mn-ea"/>
              <a:ea typeface="+mn-ea"/>
            </a:endParaRPr>
          </a:p>
          <a:p>
            <a:r>
              <a:rPr lang="zh-CN" altLang="en-US" sz="2400" dirty="0" smtClean="0">
                <a:latin typeface="+mn-ea"/>
                <a:ea typeface="+mn-ea"/>
              </a:rPr>
              <a:t>世界一流大学的层次划分及其效度检验（</a:t>
            </a:r>
            <a:r>
              <a:rPr lang="en-US" altLang="zh-CN" sz="2400" dirty="0" smtClean="0">
                <a:latin typeface="+mn-ea"/>
                <a:ea typeface="+mn-ea"/>
              </a:rPr>
              <a:t>1</a:t>
            </a:r>
            <a:r>
              <a:rPr lang="zh-CN" altLang="en-US" sz="2400" dirty="0" smtClean="0">
                <a:latin typeface="+mn-ea"/>
                <a:ea typeface="+mn-ea"/>
              </a:rPr>
              <a:t>：</a:t>
            </a:r>
            <a:r>
              <a:rPr lang="en-US" altLang="zh-CN" sz="2400" dirty="0" smtClean="0">
                <a:latin typeface="+mn-ea"/>
                <a:ea typeface="+mn-ea"/>
              </a:rPr>
              <a:t>2  PK  1</a:t>
            </a:r>
            <a:r>
              <a:rPr lang="zh-CN" altLang="en-US" sz="2400" dirty="0" smtClean="0">
                <a:latin typeface="+mn-ea"/>
                <a:ea typeface="+mn-ea"/>
              </a:rPr>
              <a:t>：</a:t>
            </a:r>
            <a:r>
              <a:rPr lang="en-US" altLang="zh-CN" sz="2400" dirty="0" smtClean="0">
                <a:latin typeface="+mn-ea"/>
                <a:ea typeface="+mn-ea"/>
              </a:rPr>
              <a:t>0.382</a:t>
            </a:r>
            <a:r>
              <a:rPr lang="zh-CN" altLang="en-US" sz="2400" dirty="0" smtClean="0">
                <a:latin typeface="+mn-ea"/>
                <a:ea typeface="+mn-ea"/>
              </a:rPr>
              <a:t>）</a:t>
            </a:r>
            <a:endParaRPr lang="en-US" altLang="zh-CN" sz="2400" dirty="0" smtClean="0">
              <a:latin typeface="+mn-ea"/>
              <a:ea typeface="+mn-ea"/>
            </a:endParaRPr>
          </a:p>
          <a:p>
            <a:endParaRPr lang="en-US" altLang="zh-CN" sz="2800" b="1" dirty="0" smtClean="0">
              <a:latin typeface="+mn-ea"/>
              <a:ea typeface="+mn-ea"/>
            </a:endParaRPr>
          </a:p>
        </p:txBody>
      </p:sp>
      <p:sp>
        <p:nvSpPr>
          <p:cNvPr id="9" name="内容占位符 2"/>
          <p:cNvSpPr>
            <a:spLocks noGrp="1" noChangeArrowheads="1"/>
          </p:cNvSpPr>
          <p:nvPr/>
        </p:nvSpPr>
        <p:spPr bwMode="auto">
          <a:xfrm>
            <a:off x="673894" y="3267075"/>
            <a:ext cx="7620000" cy="182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a:spcBef>
                <a:spcPts val="600"/>
              </a:spcBef>
              <a:spcAft>
                <a:spcPts val="600"/>
              </a:spcAft>
              <a:buClr>
                <a:schemeClr val="accent1"/>
              </a:buClr>
              <a:buSzPct val="80000"/>
              <a:buFont typeface="Wingdings" panose="05000000000000000000" pitchFamily="2" charset="2"/>
              <a:buChar char="Ø"/>
              <a:defRPr/>
            </a:pPr>
            <a:r>
              <a:rPr lang="zh-CN" altLang="en-US" sz="3200" b="1" dirty="0" smtClean="0">
                <a:latin typeface="+mn-ea"/>
                <a:ea typeface="+mn-ea"/>
              </a:rPr>
              <a:t>（</a:t>
            </a:r>
            <a:r>
              <a:rPr lang="en-US" altLang="zh-CN" sz="3200" b="1" dirty="0" smtClean="0">
                <a:latin typeface="+mn-ea"/>
                <a:ea typeface="+mn-ea"/>
              </a:rPr>
              <a:t>3</a:t>
            </a:r>
            <a:r>
              <a:rPr lang="zh-CN" altLang="en-US" sz="3200" b="1" dirty="0" smtClean="0">
                <a:latin typeface="+mn-ea"/>
                <a:ea typeface="+mn-ea"/>
              </a:rPr>
              <a:t>）</a:t>
            </a:r>
            <a:r>
              <a:rPr lang="zh-CN" altLang="zh-CN" sz="3200" b="1" dirty="0" smtClean="0"/>
              <a:t>美国大学</a:t>
            </a:r>
            <a:r>
              <a:rPr lang="zh-CN" altLang="en-US" sz="3200" b="1" dirty="0" smtClean="0"/>
              <a:t>生师比的基本特征</a:t>
            </a:r>
            <a:endParaRPr lang="en-US" altLang="zh-CN" sz="3200" b="1" dirty="0" smtClean="0"/>
          </a:p>
          <a:p>
            <a:pPr marL="425450" indent="-342900">
              <a:buFont typeface="Arial" panose="020B0604020202020204" pitchFamily="34" charset="0"/>
              <a:buChar char="•"/>
            </a:pPr>
            <a:r>
              <a:rPr lang="zh-CN" altLang="en-US" sz="2400" dirty="0" smtClean="0"/>
              <a:t>整体特征</a:t>
            </a:r>
            <a:endParaRPr lang="en-US" altLang="zh-CN" sz="2400" dirty="0" smtClean="0"/>
          </a:p>
          <a:p>
            <a:pPr marL="425450" indent="-342900">
              <a:buFont typeface="Arial" panose="020B0604020202020204" pitchFamily="34" charset="0"/>
              <a:buChar char="•"/>
            </a:pPr>
            <a:r>
              <a:rPr lang="zh-CN" altLang="zh-CN" sz="2400" dirty="0" smtClean="0"/>
              <a:t>不同</a:t>
            </a:r>
            <a:r>
              <a:rPr lang="zh-CN" altLang="zh-CN" sz="2400" dirty="0"/>
              <a:t>层次一流大学生师比</a:t>
            </a:r>
            <a:r>
              <a:rPr lang="zh-CN" altLang="zh-CN" sz="2400" dirty="0" smtClean="0"/>
              <a:t>特征</a:t>
            </a:r>
            <a:endParaRPr lang="en-US" altLang="zh-CN" sz="2400" dirty="0" smtClean="0"/>
          </a:p>
          <a:p>
            <a:pPr marL="425450" indent="-342900">
              <a:buFont typeface="Arial" panose="020B0604020202020204" pitchFamily="34" charset="0"/>
              <a:buChar char="•"/>
            </a:pPr>
            <a:r>
              <a:rPr lang="zh-CN" altLang="zh-CN" sz="2400" dirty="0"/>
              <a:t>修正后不同层次一流大学生师比的</a:t>
            </a:r>
            <a:r>
              <a:rPr lang="zh-CN" altLang="zh-CN" sz="2400" dirty="0" smtClean="0"/>
              <a:t>特征</a:t>
            </a:r>
            <a:endParaRPr lang="zh-CN" altLang="zh-CN" sz="2400" dirty="0"/>
          </a:p>
        </p:txBody>
      </p:sp>
      <p:sp>
        <p:nvSpPr>
          <p:cNvPr id="10" name="内容占位符 2"/>
          <p:cNvSpPr>
            <a:spLocks noGrp="1" noChangeArrowheads="1"/>
          </p:cNvSpPr>
          <p:nvPr/>
        </p:nvSpPr>
        <p:spPr bwMode="auto">
          <a:xfrm>
            <a:off x="597694" y="5172075"/>
            <a:ext cx="8686800" cy="8139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a:spcBef>
                <a:spcPts val="600"/>
              </a:spcBef>
              <a:spcAft>
                <a:spcPts val="600"/>
              </a:spcAft>
              <a:buClr>
                <a:schemeClr val="accent1"/>
              </a:buClr>
              <a:buSzPct val="80000"/>
              <a:buFont typeface="Wingdings" panose="05000000000000000000" pitchFamily="2" charset="2"/>
              <a:buChar char="Ø"/>
              <a:defRPr/>
            </a:pPr>
            <a:r>
              <a:rPr lang="zh-CN" altLang="en-US" sz="3200" b="1" dirty="0" smtClean="0">
                <a:latin typeface="+mn-ea"/>
                <a:ea typeface="+mn-ea"/>
              </a:rPr>
              <a:t>（</a:t>
            </a:r>
            <a:r>
              <a:rPr lang="en-US" altLang="zh-CN" sz="3200" b="1" dirty="0" smtClean="0">
                <a:latin typeface="+mn-ea"/>
                <a:ea typeface="+mn-ea"/>
              </a:rPr>
              <a:t>4</a:t>
            </a:r>
            <a:r>
              <a:rPr lang="zh-CN" altLang="en-US" sz="3200" b="1" dirty="0" smtClean="0">
                <a:latin typeface="+mn-ea"/>
                <a:ea typeface="+mn-ea"/>
              </a:rPr>
              <a:t>）</a:t>
            </a:r>
            <a:r>
              <a:rPr lang="zh-CN" altLang="en-US" sz="3200" b="1" dirty="0" smtClean="0"/>
              <a:t>对我国建设世界一流大学的四点启示</a:t>
            </a:r>
            <a:endParaRPr lang="en-US" altLang="zh-CN" sz="2800" b="1" dirty="0" smtClean="0">
              <a:latin typeface="+mn-ea"/>
              <a:ea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12167996" cy="6839966"/>
          </a:xfrm>
          <a:prstGeom prst="rect">
            <a:avLst/>
          </a:prstGeom>
          <a:noFill/>
        </p:spPr>
      </p:pic>
      <p:sp>
        <p:nvSpPr>
          <p:cNvPr id="2" name="TextBox 1"/>
          <p:cNvSpPr txBox="1"/>
          <p:nvPr/>
        </p:nvSpPr>
        <p:spPr>
          <a:xfrm>
            <a:off x="2121694" y="2581275"/>
            <a:ext cx="7772400" cy="1058303"/>
          </a:xfrm>
          <a:prstGeom prst="rect">
            <a:avLst/>
          </a:prstGeom>
          <a:noFill/>
        </p:spPr>
        <p:txBody>
          <a:bodyPr wrap="square" lIns="0" tIns="0" rIns="0" rtlCol="0">
            <a:spAutoFit/>
          </a:bodyPr>
          <a:lstStyle/>
          <a:p>
            <a:pPr algn="dist" defTabSz="0">
              <a:lnSpc>
                <a:spcPts val="9000"/>
              </a:lnSpc>
            </a:pPr>
            <a:r>
              <a:rPr lang="zh-CN" altLang="en-US" sz="4800" dirty="0">
                <a:solidFill>
                  <a:srgbClr val="FFFFFF"/>
                </a:solidFill>
                <a:latin typeface="微软雅黑" panose="020B0503020204020204" charset="-122"/>
                <a:ea typeface="微软雅黑" panose="020B0503020204020204" charset="-122"/>
                <a:cs typeface="MicrosoftYaHeiLight" pitchFamily="18" charset="0"/>
              </a:rPr>
              <a:t>四</a:t>
            </a:r>
            <a:r>
              <a:rPr lang="zh-CN" altLang="en-US" sz="4800" dirty="0" smtClean="0">
                <a:solidFill>
                  <a:srgbClr val="FFFFFF"/>
                </a:solidFill>
                <a:latin typeface="微软雅黑" panose="020B0503020204020204" charset="-122"/>
                <a:ea typeface="微软雅黑" panose="020B0503020204020204" charset="-122"/>
                <a:cs typeface="MicrosoftYaHeiLight" pitchFamily="18" charset="0"/>
              </a:rPr>
              <a:t>、论文写作与投稿</a:t>
            </a:r>
            <a:endParaRPr lang="en-US" altLang="zh-CN" sz="4800" dirty="0" smtClean="0">
              <a:solidFill>
                <a:srgbClr val="FFFFFF"/>
              </a:solidFill>
              <a:latin typeface="微软雅黑" panose="020B0503020204020204" charset="-122"/>
              <a:ea typeface="微软雅黑" panose="020B0503020204020204" charset="-122"/>
              <a:cs typeface="MicrosoftYaHeiLight"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1893094" y="371475"/>
            <a:ext cx="7499350"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ea typeface="宋体" panose="02010600030101010101" pitchFamily="2" charset="-122"/>
              </a:rPr>
              <a:t>（一）论文</a:t>
            </a:r>
            <a:r>
              <a:rPr lang="zh-CN" altLang="en-US" b="1" dirty="0">
                <a:ea typeface="宋体" panose="02010600030101010101" pitchFamily="2" charset="-122"/>
              </a:rPr>
              <a:t>写作</a:t>
            </a:r>
            <a:endParaRPr lang="zh-CN" altLang="en-US" b="1" dirty="0" smtClean="0">
              <a:ea typeface="宋体" panose="02010600030101010101" pitchFamily="2" charset="-122"/>
            </a:endParaRPr>
          </a:p>
        </p:txBody>
      </p:sp>
      <p:sp>
        <p:nvSpPr>
          <p:cNvPr id="8" name="内容占位符 2"/>
          <p:cNvSpPr>
            <a:spLocks noGrp="1" noChangeArrowheads="1"/>
          </p:cNvSpPr>
          <p:nvPr/>
        </p:nvSpPr>
        <p:spPr bwMode="auto">
          <a:xfrm>
            <a:off x="673895" y="1590675"/>
            <a:ext cx="10896600" cy="45184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1.</a:t>
            </a:r>
            <a:r>
              <a:rPr lang="zh-CN" altLang="en-US" sz="3200" b="1" dirty="0" smtClean="0">
                <a:latin typeface="+mn-ea"/>
                <a:ea typeface="+mn-ea"/>
              </a:rPr>
              <a:t>启动动机：</a:t>
            </a:r>
            <a:r>
              <a:rPr lang="zh-CN" altLang="en-US" sz="2800" b="1" dirty="0" smtClean="0">
                <a:latin typeface="+mn-ea"/>
                <a:ea typeface="+mn-ea"/>
              </a:rPr>
              <a:t>对现象和问题有好奇，有兴奋点，有强烈的欲望</a:t>
            </a:r>
            <a:endParaRPr lang="en-US" altLang="zh-CN" sz="2800" b="1" dirty="0" smtClean="0">
              <a:latin typeface="+mn-ea"/>
              <a:ea typeface="+mn-ea"/>
            </a:endParaRPr>
          </a:p>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2.</a:t>
            </a:r>
            <a:r>
              <a:rPr lang="zh-CN" altLang="en-US" sz="3200" b="1" dirty="0" smtClean="0">
                <a:latin typeface="+mn-ea"/>
                <a:ea typeface="+mn-ea"/>
              </a:rPr>
              <a:t>构思阶段</a:t>
            </a:r>
            <a:r>
              <a:rPr lang="zh-CN" altLang="en-US" sz="2800" b="1" dirty="0" smtClean="0">
                <a:latin typeface="+mn-ea"/>
                <a:ea typeface="+mn-ea"/>
              </a:rPr>
              <a:t>：聚焦研究问题，选择研究方法，构建论文框架</a:t>
            </a:r>
            <a:endParaRPr lang="en-US" altLang="zh-CN" sz="2800" b="1" dirty="0" smtClean="0">
              <a:latin typeface="+mn-ea"/>
              <a:ea typeface="+mn-ea"/>
            </a:endParaRPr>
          </a:p>
          <a:p>
            <a:pPr marL="539750" indent="-457200">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rPr>
              <a:t>3.</a:t>
            </a:r>
            <a:r>
              <a:rPr lang="zh-CN" altLang="en-US" sz="3200" b="1" dirty="0" smtClean="0">
                <a:latin typeface="+mn-ea"/>
              </a:rPr>
              <a:t>撰写初稿：</a:t>
            </a:r>
            <a:r>
              <a:rPr lang="zh-CN" altLang="en-US" sz="2800" b="1" dirty="0" smtClean="0">
                <a:latin typeface="+mn-ea"/>
              </a:rPr>
              <a:t>先列提纲，再粗略填内容，再细化，再精细化</a:t>
            </a:r>
            <a:endParaRPr lang="en-US" altLang="zh-CN" sz="2800" b="1" dirty="0" smtClean="0">
              <a:latin typeface="+mn-ea"/>
            </a:endParaRPr>
          </a:p>
          <a:p>
            <a:pPr marL="539750" indent="-457200">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rPr>
              <a:t>4.</a:t>
            </a:r>
            <a:r>
              <a:rPr lang="zh-CN" altLang="en-US" sz="3200" b="1" dirty="0" smtClean="0">
                <a:latin typeface="+mn-ea"/>
              </a:rPr>
              <a:t>论文修改</a:t>
            </a:r>
            <a:r>
              <a:rPr lang="zh-CN" altLang="en-US" sz="2800" b="1" dirty="0" smtClean="0">
                <a:latin typeface="+mn-ea"/>
              </a:rPr>
              <a:t>：隔一个月左右修改一次；自己有状态时修改；精心雕琢每一句话，包括主谓宾、定状补等语法</a:t>
            </a:r>
            <a:endParaRPr lang="en-US" altLang="zh-CN" sz="2800" b="1" dirty="0" smtClean="0">
              <a:latin typeface="+mn-ea"/>
            </a:endParaRPr>
          </a:p>
          <a:p>
            <a:pPr marL="539750" indent="-457200">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rPr>
              <a:t>5.</a:t>
            </a:r>
            <a:r>
              <a:rPr lang="zh-CN" altLang="en-US" sz="3200" b="1" dirty="0" smtClean="0">
                <a:latin typeface="+mn-ea"/>
              </a:rPr>
              <a:t>参考文献</a:t>
            </a:r>
            <a:r>
              <a:rPr lang="zh-CN" altLang="en-US" sz="2800" b="1" dirty="0" smtClean="0">
                <a:latin typeface="+mn-ea"/>
              </a:rPr>
              <a:t>：尽最大努力选择核心期刊的论文；尽量选择专家论文，包括期刊主编副主编、期刊所在学校的教授等人的论文</a:t>
            </a:r>
            <a:endParaRPr lang="en-US" altLang="zh-CN" sz="2800" b="1" dirty="0" smtClean="0">
              <a:latin typeface="+mn-ea"/>
            </a:endParaRPr>
          </a:p>
          <a:p>
            <a:pPr marL="539750" indent="-457200">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rPr>
              <a:t>6.</a:t>
            </a:r>
            <a:r>
              <a:rPr lang="zh-CN" altLang="en-US" sz="3200" b="1" dirty="0" smtClean="0">
                <a:latin typeface="+mn-ea"/>
              </a:rPr>
              <a:t>切记</a:t>
            </a:r>
            <a:r>
              <a:rPr lang="zh-CN" altLang="en-US" sz="2800" b="1" dirty="0" smtClean="0">
                <a:latin typeface="+mn-ea"/>
              </a:rPr>
              <a:t>：论文格式规范；语言不犯低级错误；参考文献</a:t>
            </a:r>
            <a:endParaRPr lang="en-US" altLang="zh-CN" sz="2800" b="1" dirty="0">
              <a:latin typeface="+mn-ea"/>
            </a:endParaRPr>
          </a:p>
          <a:p>
            <a:pPr>
              <a:spcBef>
                <a:spcPts val="600"/>
              </a:spcBef>
              <a:spcAft>
                <a:spcPts val="600"/>
              </a:spcAft>
              <a:buClr>
                <a:schemeClr val="accent1"/>
              </a:buClr>
              <a:buSzPct val="80000"/>
              <a:defRPr/>
            </a:pPr>
            <a:endParaRPr lang="zh-CN" altLang="en-US" sz="2800" dirty="0">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1893094" y="371475"/>
            <a:ext cx="7499350"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ea typeface="宋体" panose="02010600030101010101" pitchFamily="2" charset="-122"/>
              </a:rPr>
              <a:t>（二）向期刊投稿</a:t>
            </a:r>
          </a:p>
        </p:txBody>
      </p:sp>
      <p:sp>
        <p:nvSpPr>
          <p:cNvPr id="8" name="内容占位符 2"/>
          <p:cNvSpPr>
            <a:spLocks noGrp="1" noChangeArrowheads="1"/>
          </p:cNvSpPr>
          <p:nvPr/>
        </p:nvSpPr>
        <p:spPr bwMode="auto">
          <a:xfrm>
            <a:off x="673895" y="1590675"/>
            <a:ext cx="10896600" cy="46577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1.</a:t>
            </a:r>
            <a:r>
              <a:rPr lang="zh-CN" altLang="en-US" sz="3200" b="1" dirty="0" smtClean="0">
                <a:latin typeface="+mn-ea"/>
                <a:ea typeface="+mn-ea"/>
              </a:rPr>
              <a:t>个别期刊的做法：</a:t>
            </a:r>
            <a:r>
              <a:rPr lang="zh-CN" altLang="en-US" sz="2800" b="1" dirty="0" smtClean="0">
                <a:latin typeface="+mn-ea"/>
                <a:ea typeface="+mn-ea"/>
              </a:rPr>
              <a:t>作者身份是硕士研究生、作者单位****学院、作者职称是讲师及以下等的稿件，收到后，小编辑直接扔掉</a:t>
            </a:r>
            <a:endParaRPr lang="en-US" altLang="zh-CN" sz="2800" b="1" dirty="0" smtClean="0">
              <a:latin typeface="+mn-ea"/>
              <a:ea typeface="+mn-ea"/>
            </a:endParaRPr>
          </a:p>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2.</a:t>
            </a:r>
            <a:r>
              <a:rPr lang="zh-CN" altLang="en-US" sz="3200" b="1" dirty="0" smtClean="0">
                <a:latin typeface="+mn-ea"/>
                <a:ea typeface="+mn-ea"/>
              </a:rPr>
              <a:t>选择合适期刊</a:t>
            </a:r>
            <a:r>
              <a:rPr lang="zh-CN" altLang="en-US" sz="2800" b="1" dirty="0" smtClean="0">
                <a:latin typeface="+mn-ea"/>
                <a:ea typeface="+mn-ea"/>
              </a:rPr>
              <a:t>：</a:t>
            </a:r>
            <a:endParaRPr lang="en-US" altLang="zh-CN" sz="2800" b="1" dirty="0" smtClean="0">
              <a:latin typeface="+mn-ea"/>
              <a:ea typeface="+mn-ea"/>
            </a:endParaRPr>
          </a:p>
          <a:p>
            <a:pPr marL="539750" indent="-457200" eaLnBrk="1" hangingPunct="1">
              <a:spcBef>
                <a:spcPts val="600"/>
              </a:spcBef>
              <a:spcAft>
                <a:spcPts val="600"/>
              </a:spcAft>
              <a:buClr>
                <a:schemeClr val="accent1"/>
              </a:buClr>
              <a:buSzPct val="80000"/>
              <a:buFont typeface="Arial" panose="020B0604020202020204" pitchFamily="34" charset="0"/>
              <a:buChar char="•"/>
              <a:defRPr/>
            </a:pPr>
            <a:r>
              <a:rPr lang="zh-CN" altLang="en-US" sz="2800" b="1" dirty="0" smtClean="0">
                <a:latin typeface="+mn-ea"/>
                <a:ea typeface="+mn-ea"/>
              </a:rPr>
              <a:t>（</a:t>
            </a:r>
            <a:r>
              <a:rPr lang="en-US" altLang="zh-CN" sz="2800" b="1" dirty="0" smtClean="0">
                <a:latin typeface="+mn-ea"/>
                <a:ea typeface="+mn-ea"/>
              </a:rPr>
              <a:t>1</a:t>
            </a:r>
            <a:r>
              <a:rPr lang="zh-CN" altLang="en-US" sz="2800" b="1" dirty="0" smtClean="0">
                <a:latin typeface="+mn-ea"/>
                <a:ea typeface="+mn-ea"/>
              </a:rPr>
              <a:t>）浏览期刊最近两年发表论文的目录</a:t>
            </a:r>
            <a:endParaRPr lang="en-US" altLang="zh-CN" sz="2800" b="1" dirty="0" smtClean="0">
              <a:latin typeface="+mn-ea"/>
              <a:ea typeface="+mn-ea"/>
            </a:endParaRPr>
          </a:p>
          <a:p>
            <a:pPr marL="539750" indent="-457200" eaLnBrk="1" hangingPunct="1">
              <a:spcBef>
                <a:spcPts val="600"/>
              </a:spcBef>
              <a:spcAft>
                <a:spcPts val="600"/>
              </a:spcAft>
              <a:buClr>
                <a:schemeClr val="accent1"/>
              </a:buClr>
              <a:buSzPct val="80000"/>
              <a:buFont typeface="Arial" panose="020B0604020202020204" pitchFamily="34" charset="0"/>
              <a:buChar char="•"/>
              <a:defRPr/>
            </a:pPr>
            <a:r>
              <a:rPr lang="zh-CN" altLang="en-US" sz="2800" b="1" dirty="0" smtClean="0">
                <a:latin typeface="+mn-ea"/>
                <a:ea typeface="+mn-ea"/>
              </a:rPr>
              <a:t>（</a:t>
            </a:r>
            <a:r>
              <a:rPr lang="en-US" altLang="zh-CN" sz="2800" b="1" dirty="0" smtClean="0">
                <a:latin typeface="+mn-ea"/>
                <a:ea typeface="+mn-ea"/>
              </a:rPr>
              <a:t>2</a:t>
            </a:r>
            <a:r>
              <a:rPr lang="zh-CN" altLang="en-US" sz="2800" b="1" dirty="0" smtClean="0">
                <a:latin typeface="+mn-ea"/>
                <a:ea typeface="+mn-ea"/>
              </a:rPr>
              <a:t>）浏览该期刊相关或相近领域论文的内容</a:t>
            </a:r>
            <a:endParaRPr lang="en-US" altLang="zh-CN" sz="2800" b="1" dirty="0" smtClean="0">
              <a:latin typeface="+mn-ea"/>
              <a:ea typeface="+mn-ea"/>
            </a:endParaRPr>
          </a:p>
          <a:p>
            <a:pPr marL="539750" indent="-457200" eaLnBrk="1" hangingPunct="1">
              <a:spcBef>
                <a:spcPts val="600"/>
              </a:spcBef>
              <a:spcAft>
                <a:spcPts val="600"/>
              </a:spcAft>
              <a:buClr>
                <a:schemeClr val="accent1"/>
              </a:buClr>
              <a:buSzPct val="80000"/>
              <a:buFont typeface="Arial" panose="020B0604020202020204" pitchFamily="34" charset="0"/>
              <a:buChar char="•"/>
              <a:defRPr/>
            </a:pPr>
            <a:r>
              <a:rPr lang="zh-CN" altLang="en-US" sz="2800" b="1" dirty="0" smtClean="0">
                <a:latin typeface="+mn-ea"/>
                <a:ea typeface="+mn-ea"/>
              </a:rPr>
              <a:t>（</a:t>
            </a:r>
            <a:r>
              <a:rPr lang="en-US" altLang="zh-CN" sz="2800" b="1" dirty="0" smtClean="0">
                <a:latin typeface="+mn-ea"/>
                <a:ea typeface="+mn-ea"/>
              </a:rPr>
              <a:t>3</a:t>
            </a:r>
            <a:r>
              <a:rPr lang="zh-CN" altLang="en-US" sz="2800" b="1" dirty="0" smtClean="0">
                <a:latin typeface="+mn-ea"/>
                <a:ea typeface="+mn-ea"/>
              </a:rPr>
              <a:t>）期刊评价</a:t>
            </a:r>
            <a:endParaRPr lang="en-US" altLang="zh-CN" sz="2800" b="1" dirty="0" smtClean="0">
              <a:latin typeface="+mn-ea"/>
              <a:ea typeface="+mn-ea"/>
            </a:endParaRPr>
          </a:p>
          <a:p>
            <a:pPr marL="539750" indent="-457200">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3.</a:t>
            </a:r>
            <a:r>
              <a:rPr lang="zh-CN" altLang="en-US" sz="3200" b="1" dirty="0" smtClean="0">
                <a:latin typeface="+mn-ea"/>
                <a:ea typeface="+mn-ea"/>
              </a:rPr>
              <a:t>注意：</a:t>
            </a:r>
            <a:r>
              <a:rPr lang="zh-CN" altLang="en-US" sz="2800" b="1" dirty="0" smtClean="0">
                <a:latin typeface="+mn-ea"/>
                <a:ea typeface="+mn-ea"/>
              </a:rPr>
              <a:t>没有国家级核心期刊；</a:t>
            </a:r>
            <a:endParaRPr lang="en-US" altLang="zh-CN" sz="2800" b="1" dirty="0" smtClean="0">
              <a:latin typeface="+mn-ea"/>
              <a:ea typeface="+mn-ea"/>
            </a:endParaRPr>
          </a:p>
          <a:p>
            <a:pPr>
              <a:spcBef>
                <a:spcPts val="600"/>
              </a:spcBef>
              <a:spcAft>
                <a:spcPts val="600"/>
              </a:spcAft>
              <a:buClr>
                <a:schemeClr val="accent1"/>
              </a:buClr>
              <a:buSzPct val="80000"/>
              <a:defRPr/>
            </a:pPr>
            <a:r>
              <a:rPr lang="zh-CN" altLang="en-US" sz="2800" b="1" dirty="0" smtClean="0">
                <a:latin typeface="+mn-ea"/>
                <a:ea typeface="+mn-ea"/>
              </a:rPr>
              <a:t>  核心只有南大、北大、中国科技</a:t>
            </a:r>
            <a:endParaRPr lang="en-US" altLang="zh-CN" sz="2800" b="1" dirty="0">
              <a:latin typeface="+mn-ea"/>
              <a:ea typeface="+mn-ea"/>
            </a:endParaRPr>
          </a:p>
          <a:p>
            <a:pPr>
              <a:spcBef>
                <a:spcPts val="600"/>
              </a:spcBef>
              <a:spcAft>
                <a:spcPts val="600"/>
              </a:spcAft>
              <a:buClr>
                <a:schemeClr val="accent1"/>
              </a:buClr>
              <a:buSzPct val="80000"/>
              <a:defRPr/>
            </a:pPr>
            <a:endParaRPr lang="zh-CN" altLang="en-US" sz="2800" dirty="0">
              <a:ea typeface="华文中宋" panose="02010600040101010101" pitchFamily="2"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312693" y="4404175"/>
            <a:ext cx="5024355" cy="1682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3"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1893094" y="371475"/>
            <a:ext cx="7499350"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ea typeface="宋体" panose="02010600030101010101" pitchFamily="2" charset="-122"/>
              </a:rPr>
              <a:t>（一）题目“好”的标准</a:t>
            </a:r>
          </a:p>
        </p:txBody>
      </p:sp>
      <p:sp>
        <p:nvSpPr>
          <p:cNvPr id="8" name="内容占位符 2"/>
          <p:cNvSpPr>
            <a:spLocks noGrp="1" noChangeArrowheads="1"/>
          </p:cNvSpPr>
          <p:nvPr/>
        </p:nvSpPr>
        <p:spPr bwMode="auto">
          <a:xfrm>
            <a:off x="202804" y="1438275"/>
            <a:ext cx="11596290" cy="50630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1.</a:t>
            </a:r>
            <a:r>
              <a:rPr lang="zh-CN" altLang="en-US" sz="3200" b="1" dirty="0" smtClean="0">
                <a:latin typeface="+mn-ea"/>
                <a:ea typeface="+mn-ea"/>
              </a:rPr>
              <a:t>热点话题好，焦点话题最好</a:t>
            </a:r>
            <a:r>
              <a:rPr lang="en-US" altLang="zh-CN" sz="3200" b="1" dirty="0" smtClean="0">
                <a:latin typeface="+mn-ea"/>
                <a:ea typeface="+mn-ea"/>
              </a:rPr>
              <a:t>——</a:t>
            </a:r>
            <a:r>
              <a:rPr lang="zh-CN" altLang="en-US" sz="3200" b="1" dirty="0" smtClean="0">
                <a:latin typeface="+mn-ea"/>
                <a:ea typeface="+mn-ea"/>
              </a:rPr>
              <a:t>期刊特别喜欢</a:t>
            </a:r>
            <a:endParaRPr lang="en-US" altLang="zh-CN" sz="3200" b="1" dirty="0" smtClean="0">
              <a:latin typeface="+mn-ea"/>
              <a:ea typeface="+mn-ea"/>
            </a:endParaRPr>
          </a:p>
          <a:p>
            <a:pPr marL="539750" indent="-457200">
              <a:lnSpc>
                <a:spcPct val="150000"/>
              </a:lnSpc>
              <a:buFont typeface="Arial" panose="020B0604020202020204" pitchFamily="34" charset="0"/>
              <a:buChar char="•"/>
              <a:defRPr/>
            </a:pPr>
            <a:r>
              <a:rPr lang="zh-CN" altLang="en-US" sz="3200" b="1" dirty="0" smtClean="0">
                <a:latin typeface="+mn-ea"/>
                <a:ea typeface="+mn-ea"/>
              </a:rPr>
              <a:t>热点话题</a:t>
            </a:r>
            <a:r>
              <a:rPr lang="zh-CN" altLang="en-US" sz="3200" dirty="0" smtClean="0">
                <a:latin typeface="+mn-ea"/>
                <a:ea typeface="+mn-ea"/>
              </a:rPr>
              <a:t>指</a:t>
            </a:r>
            <a:r>
              <a:rPr lang="zh-CN" altLang="en-US" sz="3200" dirty="0">
                <a:latin typeface="+mn-ea"/>
                <a:ea typeface="+mn-ea"/>
              </a:rPr>
              <a:t>某一时间内</a:t>
            </a:r>
            <a:r>
              <a:rPr lang="zh-CN" altLang="en-US" sz="3200" dirty="0" smtClean="0">
                <a:latin typeface="+mn-ea"/>
                <a:ea typeface="+mn-ea"/>
              </a:rPr>
              <a:t>被</a:t>
            </a:r>
            <a:r>
              <a:rPr lang="zh-CN" altLang="en-US" sz="3200" b="1" dirty="0" smtClean="0">
                <a:latin typeface="+mn-ea"/>
                <a:ea typeface="+mn-ea"/>
              </a:rPr>
              <a:t>广泛</a:t>
            </a:r>
            <a:r>
              <a:rPr lang="zh-CN" altLang="en-US" sz="3200" b="1" dirty="0">
                <a:latin typeface="+mn-ea"/>
                <a:ea typeface="+mn-ea"/>
              </a:rPr>
              <a:t>关注</a:t>
            </a:r>
            <a:r>
              <a:rPr lang="zh-CN" altLang="en-US" sz="3200" dirty="0">
                <a:latin typeface="+mn-ea"/>
                <a:ea typeface="+mn-ea"/>
              </a:rPr>
              <a:t>、争论、议论</a:t>
            </a:r>
            <a:r>
              <a:rPr lang="zh-CN" altLang="en-US" sz="3200" dirty="0" smtClean="0">
                <a:latin typeface="+mn-ea"/>
                <a:ea typeface="+mn-ea"/>
              </a:rPr>
              <a:t>的</a:t>
            </a:r>
            <a:r>
              <a:rPr lang="zh-CN" altLang="en-US" sz="3200" b="1" dirty="0" smtClean="0">
                <a:latin typeface="+mn-ea"/>
                <a:ea typeface="+mn-ea"/>
              </a:rPr>
              <a:t>事件</a:t>
            </a:r>
            <a:r>
              <a:rPr lang="zh-CN" altLang="en-US" sz="3200" dirty="0">
                <a:latin typeface="+mn-ea"/>
                <a:ea typeface="+mn-ea"/>
              </a:rPr>
              <a:t>、话题或者</a:t>
            </a:r>
            <a:r>
              <a:rPr lang="zh-CN" altLang="en-US" sz="3200" dirty="0" smtClean="0">
                <a:latin typeface="+mn-ea"/>
                <a:ea typeface="+mn-ea"/>
              </a:rPr>
              <a:t>信息</a:t>
            </a:r>
            <a:r>
              <a:rPr lang="zh-CN" altLang="en-US" sz="3200" dirty="0">
                <a:latin typeface="+mn-ea"/>
              </a:rPr>
              <a:t>。</a:t>
            </a:r>
            <a:r>
              <a:rPr lang="zh-CN" altLang="en-US" sz="3200" dirty="0" smtClean="0">
                <a:latin typeface="+mn-ea"/>
                <a:ea typeface="+mn-ea"/>
              </a:rPr>
              <a:t>涵盖范围</a:t>
            </a:r>
            <a:r>
              <a:rPr lang="zh-CN" altLang="en-US" sz="3200" dirty="0">
                <a:latin typeface="+mn-ea"/>
                <a:ea typeface="+mn-ea"/>
              </a:rPr>
              <a:t>较为宽泛，不具体到一个结论或者</a:t>
            </a:r>
            <a:r>
              <a:rPr lang="zh-CN" altLang="en-US" sz="3200" dirty="0" smtClean="0">
                <a:latin typeface="+mn-ea"/>
                <a:ea typeface="+mn-ea"/>
              </a:rPr>
              <a:t>点。</a:t>
            </a:r>
            <a:endParaRPr lang="en-US" altLang="zh-CN" sz="3200" dirty="0" smtClean="0">
              <a:latin typeface="+mn-ea"/>
              <a:ea typeface="+mn-ea"/>
            </a:endParaRPr>
          </a:p>
          <a:p>
            <a:pPr>
              <a:lnSpc>
                <a:spcPct val="150000"/>
              </a:lnSpc>
              <a:defRPr/>
            </a:pPr>
            <a:r>
              <a:rPr lang="zh-CN" altLang="en-US" sz="2400" dirty="0" smtClean="0">
                <a:latin typeface="+mn-ea"/>
                <a:ea typeface="+mn-ea"/>
              </a:rPr>
              <a:t>例如：来华留学生教育的现状分析、义务教育阶段择校热的现实分析、考试作弊分析</a:t>
            </a:r>
            <a:endParaRPr lang="en-US" altLang="zh-CN" sz="2400" dirty="0" smtClean="0">
              <a:latin typeface="+mn-ea"/>
              <a:ea typeface="+mn-ea"/>
            </a:endParaRPr>
          </a:p>
          <a:p>
            <a:pPr marL="539750" indent="-457200">
              <a:lnSpc>
                <a:spcPct val="150000"/>
              </a:lnSpc>
              <a:buFont typeface="Arial" panose="020B0604020202020204" pitchFamily="34" charset="0"/>
              <a:buChar char="•"/>
              <a:defRPr/>
            </a:pPr>
            <a:r>
              <a:rPr lang="zh-CN" altLang="en-US" sz="3200" b="1" dirty="0" smtClean="0">
                <a:latin typeface="+mn-ea"/>
                <a:ea typeface="+mn-ea"/>
              </a:rPr>
              <a:t>焦点</a:t>
            </a:r>
            <a:r>
              <a:rPr lang="zh-CN" altLang="en-US" sz="3200" b="1" dirty="0">
                <a:latin typeface="+mn-ea"/>
              </a:rPr>
              <a:t>话题</a:t>
            </a:r>
            <a:r>
              <a:rPr lang="zh-CN" altLang="en-US" sz="3200" dirty="0" smtClean="0">
                <a:latin typeface="+mn-ea"/>
                <a:ea typeface="+mn-ea"/>
              </a:rPr>
              <a:t>是</a:t>
            </a:r>
            <a:r>
              <a:rPr lang="zh-CN" altLang="en-US" sz="3200" dirty="0">
                <a:latin typeface="+mn-ea"/>
                <a:ea typeface="+mn-ea"/>
              </a:rPr>
              <a:t>指某件事情、某种现象等产生的具体影响点、原因点</a:t>
            </a:r>
            <a:r>
              <a:rPr lang="zh-CN" altLang="en-US" sz="3200" dirty="0" smtClean="0">
                <a:latin typeface="+mn-ea"/>
                <a:ea typeface="+mn-ea"/>
              </a:rPr>
              <a:t>等等。相对</a:t>
            </a:r>
            <a:r>
              <a:rPr lang="zh-CN" altLang="en-US" sz="3200" dirty="0">
                <a:latin typeface="+mn-ea"/>
                <a:ea typeface="+mn-ea"/>
              </a:rPr>
              <a:t>热点话题来讲，焦点话题比较追根溯源</a:t>
            </a:r>
            <a:r>
              <a:rPr lang="zh-CN" altLang="en-US" sz="3200" dirty="0" smtClean="0">
                <a:latin typeface="+mn-ea"/>
                <a:ea typeface="+mn-ea"/>
              </a:rPr>
              <a:t>。</a:t>
            </a:r>
            <a:endParaRPr lang="en-US" altLang="zh-CN" sz="3200" dirty="0" smtClean="0">
              <a:latin typeface="+mn-ea"/>
              <a:ea typeface="+mn-ea"/>
            </a:endParaRPr>
          </a:p>
          <a:p>
            <a:pPr>
              <a:lnSpc>
                <a:spcPct val="150000"/>
              </a:lnSpc>
              <a:defRPr/>
            </a:pPr>
            <a:r>
              <a:rPr lang="zh-CN" altLang="en-US" sz="2400" dirty="0" smtClean="0">
                <a:latin typeface="+mn-ea"/>
                <a:ea typeface="+mn-ea"/>
              </a:rPr>
              <a:t>例如</a:t>
            </a:r>
            <a:r>
              <a:rPr lang="zh-CN" altLang="en-US" sz="2400" dirty="0">
                <a:latin typeface="+mn-ea"/>
                <a:ea typeface="+mn-ea"/>
              </a:rPr>
              <a:t>：来华留学生教育支出的趋势分析、择校热对房价影响的影响效果</a:t>
            </a:r>
            <a:r>
              <a:rPr lang="zh-CN" altLang="en-US" sz="2400" dirty="0" smtClean="0">
                <a:latin typeface="+mn-ea"/>
                <a:ea typeface="+mn-ea"/>
              </a:rPr>
              <a:t>分析、学校制度对考试作弊影响的效度分析</a:t>
            </a:r>
            <a:endParaRPr lang="zh-CN" altLang="en-US" sz="2400" dirty="0">
              <a:latin typeface="+mn-ea"/>
              <a:ea typeface="+mn-ea"/>
            </a:endParaRPr>
          </a:p>
          <a:p>
            <a:pPr>
              <a:lnSpc>
                <a:spcPct val="150000"/>
              </a:lnSpc>
              <a:defRPr/>
            </a:pPr>
            <a:endParaRPr lang="zh-CN" altLang="zh-CN" sz="2800" b="1" dirty="0">
              <a:latin typeface="宋体" panose="02010600030101010101" pitchFamily="2" charset="-122"/>
            </a:endParaRPr>
          </a:p>
          <a:p>
            <a:pPr eaLnBrk="1" hangingPunct="1">
              <a:lnSpc>
                <a:spcPct val="150000"/>
              </a:lnSpc>
              <a:spcBef>
                <a:spcPts val="475"/>
              </a:spcBef>
              <a:buClr>
                <a:schemeClr val="accent1"/>
              </a:buClr>
              <a:buSzPct val="80000"/>
              <a:buFont typeface="Arial" panose="020B0604020202020204" pitchFamily="34" charset="0"/>
              <a:buNone/>
              <a:defRPr/>
            </a:pPr>
            <a:endParaRPr lang="zh-CN" altLang="en-US" sz="4000" dirty="0" smtClean="0">
              <a:ea typeface="华文中宋" panose="02010600040101010101" pitchFamily="2" charset="-122"/>
            </a:endParaRPr>
          </a:p>
        </p:txBody>
      </p:sp>
      <p:sp>
        <p:nvSpPr>
          <p:cNvPr id="3" name="矩形 2"/>
          <p:cNvSpPr/>
          <p:nvPr/>
        </p:nvSpPr>
        <p:spPr>
          <a:xfrm>
            <a:off x="851352" y="4714874"/>
            <a:ext cx="1651342" cy="9887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 name="矩形 4"/>
          <p:cNvSpPr/>
          <p:nvPr/>
        </p:nvSpPr>
        <p:spPr>
          <a:xfrm>
            <a:off x="750094" y="2657474"/>
            <a:ext cx="1752600" cy="65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1893094" y="371475"/>
            <a:ext cx="7499350"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ea typeface="宋体" panose="02010600030101010101" pitchFamily="2" charset="-122"/>
              </a:rPr>
              <a:t>（二）向期刊投稿</a:t>
            </a:r>
          </a:p>
        </p:txBody>
      </p:sp>
      <p:sp>
        <p:nvSpPr>
          <p:cNvPr id="8" name="内容占位符 2"/>
          <p:cNvSpPr>
            <a:spLocks noGrp="1" noChangeArrowheads="1"/>
          </p:cNvSpPr>
          <p:nvPr/>
        </p:nvSpPr>
        <p:spPr bwMode="auto">
          <a:xfrm>
            <a:off x="673895" y="1590675"/>
            <a:ext cx="10896600" cy="46577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endParaRPr lang="zh-CN" altLang="en-US" sz="2800" dirty="0">
              <a:ea typeface="华文中宋" panose="02010600040101010101" pitchFamily="2" charset="-122"/>
            </a:endParaRPr>
          </a:p>
        </p:txBody>
      </p:sp>
      <p:sp>
        <p:nvSpPr>
          <p:cNvPr id="9" name="内容占位符 2"/>
          <p:cNvSpPr>
            <a:spLocks noGrp="1" noChangeArrowheads="1"/>
          </p:cNvSpPr>
          <p:nvPr/>
        </p:nvSpPr>
        <p:spPr bwMode="auto">
          <a:xfrm>
            <a:off x="826295" y="1743076"/>
            <a:ext cx="7498839" cy="2590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4.</a:t>
            </a:r>
            <a:r>
              <a:rPr lang="zh-CN" altLang="en-US" sz="3200" b="1" dirty="0" smtClean="0">
                <a:latin typeface="+mn-ea"/>
                <a:ea typeface="+mn-ea"/>
              </a:rPr>
              <a:t>推荐的北大核心期刊</a:t>
            </a:r>
            <a:endParaRPr lang="en-US" altLang="zh-CN" sz="3200" b="1" dirty="0" smtClean="0">
              <a:latin typeface="+mn-ea"/>
              <a:ea typeface="+mn-ea"/>
            </a:endParaRPr>
          </a:p>
          <a:p>
            <a:pPr eaLnBrk="1" hangingPunct="1">
              <a:spcBef>
                <a:spcPts val="600"/>
              </a:spcBef>
              <a:spcAft>
                <a:spcPts val="600"/>
              </a:spcAft>
              <a:buClr>
                <a:schemeClr val="accent1"/>
              </a:buClr>
              <a:buSzPct val="80000"/>
              <a:defRPr/>
            </a:pPr>
            <a:r>
              <a:rPr lang="zh-CN" altLang="en-US" sz="2400" b="1" dirty="0" smtClean="0">
                <a:latin typeface="+mn-ea"/>
                <a:ea typeface="+mn-ea"/>
              </a:rPr>
              <a:t>教育理论与实践（看每年</a:t>
            </a:r>
            <a:r>
              <a:rPr lang="en-US" altLang="zh-CN" sz="2400" b="1" dirty="0" smtClean="0">
                <a:latin typeface="+mn-ea"/>
                <a:ea typeface="+mn-ea"/>
              </a:rPr>
              <a:t>3</a:t>
            </a:r>
            <a:r>
              <a:rPr lang="zh-CN" altLang="en-US" sz="2400" b="1" dirty="0" smtClean="0">
                <a:latin typeface="+mn-ea"/>
                <a:ea typeface="+mn-ea"/>
              </a:rPr>
              <a:t>、</a:t>
            </a:r>
            <a:r>
              <a:rPr lang="en-US" altLang="zh-CN" sz="2400" b="1" dirty="0" smtClean="0">
                <a:latin typeface="+mn-ea"/>
                <a:ea typeface="+mn-ea"/>
              </a:rPr>
              <a:t>6</a:t>
            </a:r>
            <a:r>
              <a:rPr lang="zh-CN" altLang="en-US" sz="2400" b="1" dirty="0" smtClean="0">
                <a:latin typeface="+mn-ea"/>
                <a:ea typeface="+mn-ea"/>
              </a:rPr>
              <a:t>、</a:t>
            </a:r>
            <a:r>
              <a:rPr lang="en-US" altLang="zh-CN" sz="2400" b="1" dirty="0" smtClean="0">
                <a:latin typeface="+mn-ea"/>
                <a:ea typeface="+mn-ea"/>
              </a:rPr>
              <a:t>9</a:t>
            </a:r>
            <a:r>
              <a:rPr lang="zh-CN" altLang="en-US" sz="2400" b="1" dirty="0" smtClean="0">
                <a:latin typeface="+mn-ea"/>
                <a:ea typeface="+mn-ea"/>
              </a:rPr>
              <a:t>、、</a:t>
            </a:r>
            <a:r>
              <a:rPr lang="en-US" altLang="zh-CN" sz="2400" b="1" dirty="0" smtClean="0">
                <a:latin typeface="+mn-ea"/>
                <a:ea typeface="+mn-ea"/>
              </a:rPr>
              <a:t>—</a:t>
            </a:r>
            <a:r>
              <a:rPr lang="zh-CN" altLang="en-US" sz="2400" b="1" dirty="0" smtClean="0">
                <a:latin typeface="+mn-ea"/>
                <a:ea typeface="+mn-ea"/>
              </a:rPr>
              <a:t>、</a:t>
            </a:r>
            <a:r>
              <a:rPr lang="en-US" altLang="zh-CN" sz="2400" b="1" dirty="0" smtClean="0">
                <a:latin typeface="+mn-ea"/>
                <a:ea typeface="+mn-ea"/>
              </a:rPr>
              <a:t>36</a:t>
            </a:r>
            <a:r>
              <a:rPr lang="zh-CN" altLang="en-US" sz="2400" b="1" dirty="0" smtClean="0">
                <a:latin typeface="+mn-ea"/>
                <a:ea typeface="+mn-ea"/>
              </a:rPr>
              <a:t>期）</a:t>
            </a:r>
            <a:endParaRPr lang="en-US" altLang="zh-CN" sz="2400" b="1" dirty="0" smtClean="0">
              <a:latin typeface="+mn-ea"/>
              <a:ea typeface="+mn-ea"/>
            </a:endParaRPr>
          </a:p>
          <a:p>
            <a:pPr eaLnBrk="1" hangingPunct="1">
              <a:spcBef>
                <a:spcPts val="600"/>
              </a:spcBef>
              <a:spcAft>
                <a:spcPts val="600"/>
              </a:spcAft>
              <a:buClr>
                <a:schemeClr val="accent1"/>
              </a:buClr>
              <a:buSzPct val="80000"/>
              <a:defRPr/>
            </a:pPr>
            <a:r>
              <a:rPr lang="zh-CN" altLang="en-US" sz="2400" b="1" dirty="0" smtClean="0">
                <a:latin typeface="+mn-ea"/>
                <a:ea typeface="+mn-ea"/>
              </a:rPr>
              <a:t>教学与管理（理论版）</a:t>
            </a:r>
            <a:endParaRPr lang="zh-CN" altLang="en-US" sz="2400" dirty="0">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216243" y="2084637"/>
            <a:ext cx="243649" cy="113423"/>
          </a:xfrm>
          <a:custGeom>
            <a:avLst/>
            <a:gdLst>
              <a:gd name="connsiteX0" fmla="*/ 213842 w 243649"/>
              <a:gd name="connsiteY0" fmla="*/ 107823 h 113423"/>
              <a:gd name="connsiteX1" fmla="*/ 195580 w 243649"/>
              <a:gd name="connsiteY1" fmla="*/ 111937 h 113423"/>
              <a:gd name="connsiteX2" fmla="*/ 179387 w 243649"/>
              <a:gd name="connsiteY2" fmla="*/ 113423 h 113423"/>
              <a:gd name="connsiteX3" fmla="*/ 160832 w 243649"/>
              <a:gd name="connsiteY3" fmla="*/ 113195 h 113423"/>
              <a:gd name="connsiteX4" fmla="*/ 143636 w 243649"/>
              <a:gd name="connsiteY4" fmla="*/ 111442 h 113423"/>
              <a:gd name="connsiteX5" fmla="*/ 127063 w 243649"/>
              <a:gd name="connsiteY5" fmla="*/ 108356 h 113423"/>
              <a:gd name="connsiteX6" fmla="*/ 115049 w 243649"/>
              <a:gd name="connsiteY6" fmla="*/ 105143 h 113423"/>
              <a:gd name="connsiteX7" fmla="*/ 97155 w 243649"/>
              <a:gd name="connsiteY7" fmla="*/ 102997 h 113423"/>
              <a:gd name="connsiteX8" fmla="*/ 77127 w 243649"/>
              <a:gd name="connsiteY8" fmla="*/ 101968 h 113423"/>
              <a:gd name="connsiteX9" fmla="*/ 60058 w 243649"/>
              <a:gd name="connsiteY9" fmla="*/ 102514 h 113423"/>
              <a:gd name="connsiteX10" fmla="*/ 39446 w 243649"/>
              <a:gd name="connsiteY10" fmla="*/ 104470 h 113423"/>
              <a:gd name="connsiteX11" fmla="*/ 26187 w 243649"/>
              <a:gd name="connsiteY11" fmla="*/ 106387 h 113423"/>
              <a:gd name="connsiteX12" fmla="*/ 12674 w 243649"/>
              <a:gd name="connsiteY12" fmla="*/ 106426 h 113423"/>
              <a:gd name="connsiteX13" fmla="*/ 1867 w 243649"/>
              <a:gd name="connsiteY13" fmla="*/ 100876 h 113423"/>
              <a:gd name="connsiteX14" fmla="*/ 0 w 243649"/>
              <a:gd name="connsiteY14" fmla="*/ 92773 h 113423"/>
              <a:gd name="connsiteX15" fmla="*/ 4127 w 243649"/>
              <a:gd name="connsiteY15" fmla="*/ 83527 h 113423"/>
              <a:gd name="connsiteX16" fmla="*/ 13678 w 243649"/>
              <a:gd name="connsiteY16" fmla="*/ 77444 h 113423"/>
              <a:gd name="connsiteX17" fmla="*/ 19380 w 243649"/>
              <a:gd name="connsiteY17" fmla="*/ 77470 h 113423"/>
              <a:gd name="connsiteX18" fmla="*/ 22898 w 243649"/>
              <a:gd name="connsiteY18" fmla="*/ 77914 h 113423"/>
              <a:gd name="connsiteX19" fmla="*/ 24713 w 243649"/>
              <a:gd name="connsiteY19" fmla="*/ 75920 h 113423"/>
              <a:gd name="connsiteX20" fmla="*/ 24713 w 243649"/>
              <a:gd name="connsiteY20" fmla="*/ 76974 h 113423"/>
              <a:gd name="connsiteX21" fmla="*/ 25514 w 243649"/>
              <a:gd name="connsiteY21" fmla="*/ 74206 h 113423"/>
              <a:gd name="connsiteX22" fmla="*/ 26670 w 243649"/>
              <a:gd name="connsiteY22" fmla="*/ 67817 h 113423"/>
              <a:gd name="connsiteX23" fmla="*/ 27800 w 243649"/>
              <a:gd name="connsiteY23" fmla="*/ 56070 h 113423"/>
              <a:gd name="connsiteX24" fmla="*/ 26073 w 243649"/>
              <a:gd name="connsiteY24" fmla="*/ 47879 h 113423"/>
              <a:gd name="connsiteX25" fmla="*/ 22555 w 243649"/>
              <a:gd name="connsiteY25" fmla="*/ 35585 h 113423"/>
              <a:gd name="connsiteX26" fmla="*/ 18846 w 243649"/>
              <a:gd name="connsiteY26" fmla="*/ 17868 h 113423"/>
              <a:gd name="connsiteX27" fmla="*/ 17335 w 243649"/>
              <a:gd name="connsiteY27" fmla="*/ 7569 h 113423"/>
              <a:gd name="connsiteX28" fmla="*/ 17475 w 243649"/>
              <a:gd name="connsiteY28" fmla="*/ 419 h 113423"/>
              <a:gd name="connsiteX29" fmla="*/ 20815 w 243649"/>
              <a:gd name="connsiteY29" fmla="*/ 0 h 113423"/>
              <a:gd name="connsiteX30" fmla="*/ 26048 w 243649"/>
              <a:gd name="connsiteY30" fmla="*/ 6223 h 113423"/>
              <a:gd name="connsiteX31" fmla="*/ 35179 w 243649"/>
              <a:gd name="connsiteY31" fmla="*/ 16001 h 113423"/>
              <a:gd name="connsiteX32" fmla="*/ 39040 w 243649"/>
              <a:gd name="connsiteY32" fmla="*/ 20104 h 113423"/>
              <a:gd name="connsiteX33" fmla="*/ 40132 w 243649"/>
              <a:gd name="connsiteY33" fmla="*/ 21272 h 113423"/>
              <a:gd name="connsiteX34" fmla="*/ 37058 w 243649"/>
              <a:gd name="connsiteY34" fmla="*/ 20281 h 113423"/>
              <a:gd name="connsiteX35" fmla="*/ 34518 w 243649"/>
              <a:gd name="connsiteY35" fmla="*/ 20345 h 113423"/>
              <a:gd name="connsiteX36" fmla="*/ 33959 w 243649"/>
              <a:gd name="connsiteY36" fmla="*/ 24117 h 113423"/>
              <a:gd name="connsiteX37" fmla="*/ 32156 w 243649"/>
              <a:gd name="connsiteY37" fmla="*/ 27813 h 113423"/>
              <a:gd name="connsiteX38" fmla="*/ 31267 w 243649"/>
              <a:gd name="connsiteY38" fmla="*/ 28041 h 113423"/>
              <a:gd name="connsiteX39" fmla="*/ 30251 w 243649"/>
              <a:gd name="connsiteY39" fmla="*/ 32054 h 113423"/>
              <a:gd name="connsiteX40" fmla="*/ 28447 w 243649"/>
              <a:gd name="connsiteY40" fmla="*/ 33527 h 113423"/>
              <a:gd name="connsiteX41" fmla="*/ 28067 w 243649"/>
              <a:gd name="connsiteY41" fmla="*/ 33845 h 113423"/>
              <a:gd name="connsiteX42" fmla="*/ 27140 w 243649"/>
              <a:gd name="connsiteY42" fmla="*/ 37782 h 113423"/>
              <a:gd name="connsiteX43" fmla="*/ 27305 w 243649"/>
              <a:gd name="connsiteY43" fmla="*/ 44602 h 113423"/>
              <a:gd name="connsiteX44" fmla="*/ 28689 w 243649"/>
              <a:gd name="connsiteY44" fmla="*/ 49301 h 113423"/>
              <a:gd name="connsiteX45" fmla="*/ 33248 w 243649"/>
              <a:gd name="connsiteY45" fmla="*/ 55918 h 113423"/>
              <a:gd name="connsiteX46" fmla="*/ 40030 w 243649"/>
              <a:gd name="connsiteY46" fmla="*/ 62877 h 113423"/>
              <a:gd name="connsiteX47" fmla="*/ 44640 w 243649"/>
              <a:gd name="connsiteY47" fmla="*/ 71323 h 113423"/>
              <a:gd name="connsiteX48" fmla="*/ 46825 w 243649"/>
              <a:gd name="connsiteY48" fmla="*/ 79019 h 113423"/>
              <a:gd name="connsiteX49" fmla="*/ 47714 w 243649"/>
              <a:gd name="connsiteY49" fmla="*/ 85763 h 113423"/>
              <a:gd name="connsiteX50" fmla="*/ 47714 w 243649"/>
              <a:gd name="connsiteY50" fmla="*/ 86652 h 113423"/>
              <a:gd name="connsiteX51" fmla="*/ 57378 w 243649"/>
              <a:gd name="connsiteY51" fmla="*/ 86995 h 113423"/>
              <a:gd name="connsiteX52" fmla="*/ 71678 w 243649"/>
              <a:gd name="connsiteY52" fmla="*/ 87642 h 113423"/>
              <a:gd name="connsiteX53" fmla="*/ 94526 w 243649"/>
              <a:gd name="connsiteY53" fmla="*/ 88671 h 113423"/>
              <a:gd name="connsiteX54" fmla="*/ 122466 w 243649"/>
              <a:gd name="connsiteY54" fmla="*/ 89623 h 113423"/>
              <a:gd name="connsiteX55" fmla="*/ 153187 w 243649"/>
              <a:gd name="connsiteY55" fmla="*/ 90652 h 113423"/>
              <a:gd name="connsiteX56" fmla="*/ 197002 w 243649"/>
              <a:gd name="connsiteY56" fmla="*/ 91948 h 113423"/>
              <a:gd name="connsiteX57" fmla="*/ 224561 w 243649"/>
              <a:gd name="connsiteY57" fmla="*/ 90385 h 113423"/>
              <a:gd name="connsiteX58" fmla="*/ 243649 w 243649"/>
              <a:gd name="connsiteY58" fmla="*/ 87160 h 113423"/>
              <a:gd name="connsiteX59" fmla="*/ 240068 w 243649"/>
              <a:gd name="connsiteY59" fmla="*/ 91630 h 113423"/>
              <a:gd name="connsiteX60" fmla="*/ 231876 w 243649"/>
              <a:gd name="connsiteY60" fmla="*/ 99060 h 113423"/>
              <a:gd name="connsiteX61" fmla="*/ 220395 w 243649"/>
              <a:gd name="connsiteY61" fmla="*/ 105346 h 113423"/>
              <a:gd name="connsiteX62" fmla="*/ 213842 w 243649"/>
              <a:gd name="connsiteY62" fmla="*/ 107823 h 11342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Lst>
            <a:rect l="l" t="t" r="r" b="b"/>
            <a:pathLst>
              <a:path w="243649" h="113423">
                <a:moveTo>
                  <a:pt x="213842" y="107823"/>
                </a:moveTo>
                <a:cubicBezTo>
                  <a:pt x="213842" y="107823"/>
                  <a:pt x="202362" y="111086"/>
                  <a:pt x="195580" y="111937"/>
                </a:cubicBezTo>
                <a:cubicBezTo>
                  <a:pt x="188785" y="112788"/>
                  <a:pt x="182638" y="113385"/>
                  <a:pt x="179387" y="113423"/>
                </a:cubicBezTo>
                <a:cubicBezTo>
                  <a:pt x="176186" y="113487"/>
                  <a:pt x="164782" y="113411"/>
                  <a:pt x="160832" y="113195"/>
                </a:cubicBezTo>
                <a:cubicBezTo>
                  <a:pt x="156895" y="112979"/>
                  <a:pt x="146964" y="111899"/>
                  <a:pt x="143636" y="111442"/>
                </a:cubicBezTo>
                <a:cubicBezTo>
                  <a:pt x="140296" y="110972"/>
                  <a:pt x="130403" y="109220"/>
                  <a:pt x="127063" y="108356"/>
                </a:cubicBezTo>
                <a:cubicBezTo>
                  <a:pt x="123685" y="107492"/>
                  <a:pt x="119088" y="105664"/>
                  <a:pt x="115049" y="105143"/>
                </a:cubicBezTo>
                <a:cubicBezTo>
                  <a:pt x="111035" y="104609"/>
                  <a:pt x="103161" y="103263"/>
                  <a:pt x="97155" y="102997"/>
                </a:cubicBezTo>
                <a:cubicBezTo>
                  <a:pt x="91122" y="102742"/>
                  <a:pt x="79489" y="101790"/>
                  <a:pt x="77127" y="101968"/>
                </a:cubicBezTo>
                <a:cubicBezTo>
                  <a:pt x="74777" y="102146"/>
                  <a:pt x="65785" y="102196"/>
                  <a:pt x="60058" y="102514"/>
                </a:cubicBezTo>
                <a:cubicBezTo>
                  <a:pt x="54356" y="102831"/>
                  <a:pt x="39865" y="104432"/>
                  <a:pt x="39446" y="104470"/>
                </a:cubicBezTo>
                <a:cubicBezTo>
                  <a:pt x="39014" y="104482"/>
                  <a:pt x="29019" y="106083"/>
                  <a:pt x="26187" y="106387"/>
                </a:cubicBezTo>
                <a:cubicBezTo>
                  <a:pt x="23330" y="106692"/>
                  <a:pt x="14325" y="106807"/>
                  <a:pt x="12674" y="106426"/>
                </a:cubicBezTo>
                <a:cubicBezTo>
                  <a:pt x="11010" y="106032"/>
                  <a:pt x="3911" y="103720"/>
                  <a:pt x="1867" y="100876"/>
                </a:cubicBezTo>
                <a:cubicBezTo>
                  <a:pt x="-203" y="98044"/>
                  <a:pt x="-520" y="95618"/>
                  <a:pt x="0" y="92773"/>
                </a:cubicBezTo>
                <a:cubicBezTo>
                  <a:pt x="533" y="89916"/>
                  <a:pt x="1663" y="85928"/>
                  <a:pt x="4127" y="83527"/>
                </a:cubicBezTo>
                <a:cubicBezTo>
                  <a:pt x="6616" y="81114"/>
                  <a:pt x="10528" y="78320"/>
                  <a:pt x="13678" y="77444"/>
                </a:cubicBezTo>
                <a:cubicBezTo>
                  <a:pt x="16776" y="76555"/>
                  <a:pt x="18339" y="77000"/>
                  <a:pt x="19380" y="77470"/>
                </a:cubicBezTo>
                <a:cubicBezTo>
                  <a:pt x="20446" y="77939"/>
                  <a:pt x="21920" y="78574"/>
                  <a:pt x="22898" y="77914"/>
                </a:cubicBezTo>
                <a:cubicBezTo>
                  <a:pt x="23901" y="77228"/>
                  <a:pt x="24625" y="76492"/>
                  <a:pt x="24713" y="75920"/>
                </a:cubicBezTo>
                <a:cubicBezTo>
                  <a:pt x="24816" y="75349"/>
                  <a:pt x="24524" y="76949"/>
                  <a:pt x="24713" y="76974"/>
                </a:cubicBezTo>
                <a:cubicBezTo>
                  <a:pt x="24917" y="77012"/>
                  <a:pt x="25387" y="75209"/>
                  <a:pt x="25514" y="74206"/>
                </a:cubicBezTo>
                <a:cubicBezTo>
                  <a:pt x="25654" y="73215"/>
                  <a:pt x="26073" y="71501"/>
                  <a:pt x="26670" y="67817"/>
                </a:cubicBezTo>
                <a:cubicBezTo>
                  <a:pt x="27228" y="64147"/>
                  <a:pt x="27800" y="58305"/>
                  <a:pt x="27800" y="56070"/>
                </a:cubicBezTo>
                <a:cubicBezTo>
                  <a:pt x="27800" y="53848"/>
                  <a:pt x="26822" y="49402"/>
                  <a:pt x="26073" y="47879"/>
                </a:cubicBezTo>
                <a:cubicBezTo>
                  <a:pt x="25310" y="46354"/>
                  <a:pt x="23291" y="38671"/>
                  <a:pt x="22555" y="35585"/>
                </a:cubicBezTo>
                <a:cubicBezTo>
                  <a:pt x="21831" y="32511"/>
                  <a:pt x="19266" y="20459"/>
                  <a:pt x="18846" y="17868"/>
                </a:cubicBezTo>
                <a:cubicBezTo>
                  <a:pt x="18846" y="17868"/>
                  <a:pt x="17475" y="8712"/>
                  <a:pt x="17335" y="7569"/>
                </a:cubicBezTo>
                <a:cubicBezTo>
                  <a:pt x="17209" y="6438"/>
                  <a:pt x="16878" y="2044"/>
                  <a:pt x="17475" y="419"/>
                </a:cubicBezTo>
                <a:cubicBezTo>
                  <a:pt x="18097" y="-1181"/>
                  <a:pt x="19228" y="-1397"/>
                  <a:pt x="20815" y="0"/>
                </a:cubicBezTo>
                <a:cubicBezTo>
                  <a:pt x="22364" y="1409"/>
                  <a:pt x="24562" y="4800"/>
                  <a:pt x="26048" y="6223"/>
                </a:cubicBezTo>
                <a:cubicBezTo>
                  <a:pt x="27533" y="7683"/>
                  <a:pt x="34773" y="15697"/>
                  <a:pt x="35179" y="16001"/>
                </a:cubicBezTo>
                <a:cubicBezTo>
                  <a:pt x="35535" y="16294"/>
                  <a:pt x="38684" y="19735"/>
                  <a:pt x="39040" y="20104"/>
                </a:cubicBezTo>
                <a:cubicBezTo>
                  <a:pt x="39408" y="20472"/>
                  <a:pt x="40132" y="21272"/>
                  <a:pt x="40132" y="21272"/>
                </a:cubicBezTo>
                <a:cubicBezTo>
                  <a:pt x="40132" y="21272"/>
                  <a:pt x="38113" y="20345"/>
                  <a:pt x="37058" y="20281"/>
                </a:cubicBezTo>
                <a:cubicBezTo>
                  <a:pt x="35979" y="20218"/>
                  <a:pt x="34518" y="20345"/>
                  <a:pt x="34518" y="20345"/>
                </a:cubicBezTo>
                <a:cubicBezTo>
                  <a:pt x="34518" y="20345"/>
                  <a:pt x="34163" y="23456"/>
                  <a:pt x="33959" y="24117"/>
                </a:cubicBezTo>
                <a:cubicBezTo>
                  <a:pt x="33756" y="24764"/>
                  <a:pt x="32956" y="27355"/>
                  <a:pt x="32156" y="27813"/>
                </a:cubicBezTo>
                <a:cubicBezTo>
                  <a:pt x="31343" y="28282"/>
                  <a:pt x="31267" y="28041"/>
                  <a:pt x="31267" y="28041"/>
                </a:cubicBezTo>
                <a:cubicBezTo>
                  <a:pt x="31267" y="28041"/>
                  <a:pt x="30810" y="31242"/>
                  <a:pt x="30251" y="32054"/>
                </a:cubicBezTo>
                <a:cubicBezTo>
                  <a:pt x="29692" y="32892"/>
                  <a:pt x="28765" y="33515"/>
                  <a:pt x="28447" y="33527"/>
                </a:cubicBezTo>
                <a:cubicBezTo>
                  <a:pt x="28130" y="33566"/>
                  <a:pt x="28067" y="33845"/>
                  <a:pt x="28067" y="33845"/>
                </a:cubicBezTo>
                <a:cubicBezTo>
                  <a:pt x="28067" y="33845"/>
                  <a:pt x="27305" y="35521"/>
                  <a:pt x="27140" y="37782"/>
                </a:cubicBezTo>
                <a:cubicBezTo>
                  <a:pt x="26961" y="40081"/>
                  <a:pt x="27076" y="43332"/>
                  <a:pt x="27305" y="44602"/>
                </a:cubicBezTo>
                <a:cubicBezTo>
                  <a:pt x="27533" y="45885"/>
                  <a:pt x="28270" y="48590"/>
                  <a:pt x="28689" y="49301"/>
                </a:cubicBezTo>
                <a:cubicBezTo>
                  <a:pt x="29083" y="49974"/>
                  <a:pt x="30607" y="53606"/>
                  <a:pt x="33248" y="55918"/>
                </a:cubicBezTo>
                <a:cubicBezTo>
                  <a:pt x="35865" y="58216"/>
                  <a:pt x="38481" y="60845"/>
                  <a:pt x="40030" y="62877"/>
                </a:cubicBezTo>
                <a:cubicBezTo>
                  <a:pt x="41592" y="64909"/>
                  <a:pt x="44018" y="69164"/>
                  <a:pt x="44640" y="71323"/>
                </a:cubicBezTo>
                <a:cubicBezTo>
                  <a:pt x="45263" y="73456"/>
                  <a:pt x="46355" y="76720"/>
                  <a:pt x="46825" y="79019"/>
                </a:cubicBezTo>
                <a:cubicBezTo>
                  <a:pt x="47256" y="81330"/>
                  <a:pt x="47714" y="84683"/>
                  <a:pt x="47714" y="85763"/>
                </a:cubicBezTo>
                <a:lnTo>
                  <a:pt x="47714" y="86652"/>
                </a:lnTo>
                <a:cubicBezTo>
                  <a:pt x="47714" y="86652"/>
                  <a:pt x="56718" y="86956"/>
                  <a:pt x="57378" y="86995"/>
                </a:cubicBezTo>
                <a:cubicBezTo>
                  <a:pt x="58026" y="87033"/>
                  <a:pt x="71678" y="87642"/>
                  <a:pt x="71678" y="87642"/>
                </a:cubicBezTo>
                <a:lnTo>
                  <a:pt x="94526" y="88671"/>
                </a:lnTo>
                <a:lnTo>
                  <a:pt x="122466" y="89623"/>
                </a:lnTo>
                <a:lnTo>
                  <a:pt x="153187" y="90652"/>
                </a:lnTo>
                <a:lnTo>
                  <a:pt x="197002" y="91948"/>
                </a:lnTo>
                <a:cubicBezTo>
                  <a:pt x="197002" y="91948"/>
                  <a:pt x="212356" y="92214"/>
                  <a:pt x="224561" y="90385"/>
                </a:cubicBezTo>
                <a:cubicBezTo>
                  <a:pt x="236804" y="88582"/>
                  <a:pt x="243649" y="87160"/>
                  <a:pt x="243649" y="87160"/>
                </a:cubicBezTo>
                <a:cubicBezTo>
                  <a:pt x="243649" y="87160"/>
                  <a:pt x="241693" y="89877"/>
                  <a:pt x="240068" y="91630"/>
                </a:cubicBezTo>
                <a:cubicBezTo>
                  <a:pt x="238442" y="93370"/>
                  <a:pt x="234454" y="97269"/>
                  <a:pt x="231876" y="99060"/>
                </a:cubicBezTo>
                <a:cubicBezTo>
                  <a:pt x="229298" y="100850"/>
                  <a:pt x="223481" y="104089"/>
                  <a:pt x="220395" y="105346"/>
                </a:cubicBezTo>
                <a:cubicBezTo>
                  <a:pt x="217309" y="106591"/>
                  <a:pt x="213842" y="107823"/>
                  <a:pt x="213842" y="10782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3"/>
          <p:cNvSpPr/>
          <p:nvPr/>
        </p:nvSpPr>
        <p:spPr>
          <a:xfrm>
            <a:off x="10546759" y="1914862"/>
            <a:ext cx="50139" cy="44246"/>
          </a:xfrm>
          <a:custGeom>
            <a:avLst/>
            <a:gdLst>
              <a:gd name="connsiteX0" fmla="*/ 37896 w 50139"/>
              <a:gd name="connsiteY0" fmla="*/ 1968 h 44246"/>
              <a:gd name="connsiteX1" fmla="*/ 31839 w 50139"/>
              <a:gd name="connsiteY1" fmla="*/ 7581 h 44246"/>
              <a:gd name="connsiteX2" fmla="*/ 23850 w 50139"/>
              <a:gd name="connsiteY2" fmla="*/ 15316 h 44246"/>
              <a:gd name="connsiteX3" fmla="*/ 18580 w 50139"/>
              <a:gd name="connsiteY3" fmla="*/ 21259 h 44246"/>
              <a:gd name="connsiteX4" fmla="*/ 13792 w 50139"/>
              <a:gd name="connsiteY4" fmla="*/ 27254 h 44246"/>
              <a:gd name="connsiteX5" fmla="*/ 7099 w 50139"/>
              <a:gd name="connsiteY5" fmla="*/ 33248 h 44246"/>
              <a:gd name="connsiteX6" fmla="*/ 1676 w 50139"/>
              <a:gd name="connsiteY6" fmla="*/ 35750 h 44246"/>
              <a:gd name="connsiteX7" fmla="*/ 0 w 50139"/>
              <a:gd name="connsiteY7" fmla="*/ 37338 h 44246"/>
              <a:gd name="connsiteX8" fmla="*/ 508 w 50139"/>
              <a:gd name="connsiteY8" fmla="*/ 41338 h 44246"/>
              <a:gd name="connsiteX9" fmla="*/ 2082 w 50139"/>
              <a:gd name="connsiteY9" fmla="*/ 44246 h 44246"/>
              <a:gd name="connsiteX10" fmla="*/ 9487 w 50139"/>
              <a:gd name="connsiteY10" fmla="*/ 44132 h 44246"/>
              <a:gd name="connsiteX11" fmla="*/ 30530 w 50139"/>
              <a:gd name="connsiteY11" fmla="*/ 36080 h 44246"/>
              <a:gd name="connsiteX12" fmla="*/ 45707 w 50139"/>
              <a:gd name="connsiteY12" fmla="*/ 25336 h 44246"/>
              <a:gd name="connsiteX13" fmla="*/ 50139 w 50139"/>
              <a:gd name="connsiteY13" fmla="*/ 11379 h 44246"/>
              <a:gd name="connsiteX14" fmla="*/ 48361 w 50139"/>
              <a:gd name="connsiteY14" fmla="*/ 4889 h 44246"/>
              <a:gd name="connsiteX15" fmla="*/ 46367 w 50139"/>
              <a:gd name="connsiteY15" fmla="*/ 1777 h 44246"/>
              <a:gd name="connsiteX16" fmla="*/ 42240 w 50139"/>
              <a:gd name="connsiteY16" fmla="*/ 0 h 44246"/>
              <a:gd name="connsiteX17" fmla="*/ 37896 w 50139"/>
              <a:gd name="connsiteY17" fmla="*/ 1968 h 44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50139" h="44246">
                <a:moveTo>
                  <a:pt x="37896" y="1968"/>
                </a:moveTo>
                <a:cubicBezTo>
                  <a:pt x="37896" y="1968"/>
                  <a:pt x="32537" y="6870"/>
                  <a:pt x="31839" y="7581"/>
                </a:cubicBezTo>
                <a:cubicBezTo>
                  <a:pt x="31229" y="8293"/>
                  <a:pt x="24765" y="14452"/>
                  <a:pt x="23850" y="15316"/>
                </a:cubicBezTo>
                <a:cubicBezTo>
                  <a:pt x="22936" y="16179"/>
                  <a:pt x="19380" y="20383"/>
                  <a:pt x="18580" y="21259"/>
                </a:cubicBezTo>
                <a:cubicBezTo>
                  <a:pt x="17818" y="22123"/>
                  <a:pt x="15494" y="25641"/>
                  <a:pt x="13792" y="27254"/>
                </a:cubicBezTo>
                <a:cubicBezTo>
                  <a:pt x="12052" y="28892"/>
                  <a:pt x="8673" y="32016"/>
                  <a:pt x="7099" y="33248"/>
                </a:cubicBezTo>
                <a:cubicBezTo>
                  <a:pt x="5498" y="34480"/>
                  <a:pt x="3175" y="35572"/>
                  <a:pt x="1676" y="35750"/>
                </a:cubicBezTo>
                <a:cubicBezTo>
                  <a:pt x="190" y="35928"/>
                  <a:pt x="190" y="36156"/>
                  <a:pt x="0" y="37338"/>
                </a:cubicBezTo>
                <a:cubicBezTo>
                  <a:pt x="-215" y="38531"/>
                  <a:pt x="-50" y="40462"/>
                  <a:pt x="508" y="41338"/>
                </a:cubicBezTo>
                <a:cubicBezTo>
                  <a:pt x="1117" y="42214"/>
                  <a:pt x="1270" y="43814"/>
                  <a:pt x="2082" y="44246"/>
                </a:cubicBezTo>
                <a:cubicBezTo>
                  <a:pt x="2895" y="44678"/>
                  <a:pt x="4877" y="45681"/>
                  <a:pt x="9487" y="44132"/>
                </a:cubicBezTo>
                <a:cubicBezTo>
                  <a:pt x="14072" y="42583"/>
                  <a:pt x="27241" y="37871"/>
                  <a:pt x="30530" y="36080"/>
                </a:cubicBezTo>
                <a:cubicBezTo>
                  <a:pt x="33794" y="34315"/>
                  <a:pt x="41478" y="31127"/>
                  <a:pt x="45707" y="25336"/>
                </a:cubicBezTo>
                <a:cubicBezTo>
                  <a:pt x="49936" y="19558"/>
                  <a:pt x="50279" y="13106"/>
                  <a:pt x="50139" y="11379"/>
                </a:cubicBezTo>
                <a:cubicBezTo>
                  <a:pt x="50012" y="9639"/>
                  <a:pt x="49403" y="6184"/>
                  <a:pt x="48361" y="4889"/>
                </a:cubicBezTo>
                <a:cubicBezTo>
                  <a:pt x="47358" y="3594"/>
                  <a:pt x="46545" y="2108"/>
                  <a:pt x="46367" y="1777"/>
                </a:cubicBezTo>
                <a:cubicBezTo>
                  <a:pt x="46202" y="1473"/>
                  <a:pt x="44793" y="-406"/>
                  <a:pt x="42240" y="0"/>
                </a:cubicBezTo>
                <a:cubicBezTo>
                  <a:pt x="39661" y="431"/>
                  <a:pt x="37896" y="1968"/>
                  <a:pt x="37896" y="1968"/>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10602289" y="1965821"/>
            <a:ext cx="25717" cy="25984"/>
          </a:xfrm>
          <a:custGeom>
            <a:avLst/>
            <a:gdLst>
              <a:gd name="connsiteX0" fmla="*/ 4406 w 25717"/>
              <a:gd name="connsiteY0" fmla="*/ 723 h 25984"/>
              <a:gd name="connsiteX1" fmla="*/ 939 w 25717"/>
              <a:gd name="connsiteY1" fmla="*/ 4356 h 25984"/>
              <a:gd name="connsiteX2" fmla="*/ 0 w 25717"/>
              <a:gd name="connsiteY2" fmla="*/ 11430 h 25984"/>
              <a:gd name="connsiteX3" fmla="*/ 4076 w 25717"/>
              <a:gd name="connsiteY3" fmla="*/ 20955 h 25984"/>
              <a:gd name="connsiteX4" fmla="*/ 9829 w 25717"/>
              <a:gd name="connsiteY4" fmla="*/ 25984 h 25984"/>
              <a:gd name="connsiteX5" fmla="*/ 16370 w 25717"/>
              <a:gd name="connsiteY5" fmla="*/ 25400 h 25984"/>
              <a:gd name="connsiteX6" fmla="*/ 18706 w 25717"/>
              <a:gd name="connsiteY6" fmla="*/ 24193 h 25984"/>
              <a:gd name="connsiteX7" fmla="*/ 22910 w 25717"/>
              <a:gd name="connsiteY7" fmla="*/ 18897 h 25984"/>
              <a:gd name="connsiteX8" fmla="*/ 25717 w 25717"/>
              <a:gd name="connsiteY8" fmla="*/ 14846 h 25984"/>
              <a:gd name="connsiteX9" fmla="*/ 25348 w 25717"/>
              <a:gd name="connsiteY9" fmla="*/ 10325 h 25984"/>
              <a:gd name="connsiteX10" fmla="*/ 16052 w 25717"/>
              <a:gd name="connsiteY10" fmla="*/ 2032 h 25984"/>
              <a:gd name="connsiteX11" fmla="*/ 7911 w 25717"/>
              <a:gd name="connsiteY11" fmla="*/ 0 h 25984"/>
              <a:gd name="connsiteX12" fmla="*/ 4406 w 25717"/>
              <a:gd name="connsiteY12" fmla="*/ 723 h 259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25717" h="25984">
                <a:moveTo>
                  <a:pt x="4406" y="723"/>
                </a:moveTo>
                <a:cubicBezTo>
                  <a:pt x="4406" y="723"/>
                  <a:pt x="2755" y="1460"/>
                  <a:pt x="939" y="4356"/>
                </a:cubicBezTo>
                <a:cubicBezTo>
                  <a:pt x="-876" y="7251"/>
                  <a:pt x="-622" y="9601"/>
                  <a:pt x="0" y="11430"/>
                </a:cubicBezTo>
                <a:cubicBezTo>
                  <a:pt x="672" y="13233"/>
                  <a:pt x="2552" y="18681"/>
                  <a:pt x="4076" y="20955"/>
                </a:cubicBezTo>
                <a:cubicBezTo>
                  <a:pt x="5612" y="23241"/>
                  <a:pt x="7251" y="25285"/>
                  <a:pt x="9829" y="25984"/>
                </a:cubicBezTo>
                <a:cubicBezTo>
                  <a:pt x="12445" y="26695"/>
                  <a:pt x="15137" y="25844"/>
                  <a:pt x="16370" y="25400"/>
                </a:cubicBezTo>
                <a:cubicBezTo>
                  <a:pt x="17640" y="24942"/>
                  <a:pt x="18706" y="24193"/>
                  <a:pt x="18706" y="24193"/>
                </a:cubicBezTo>
                <a:cubicBezTo>
                  <a:pt x="18706" y="24193"/>
                  <a:pt x="22440" y="19431"/>
                  <a:pt x="22910" y="18897"/>
                </a:cubicBezTo>
                <a:cubicBezTo>
                  <a:pt x="23329" y="18364"/>
                  <a:pt x="25374" y="16205"/>
                  <a:pt x="25717" y="14846"/>
                </a:cubicBezTo>
                <a:cubicBezTo>
                  <a:pt x="26047" y="13500"/>
                  <a:pt x="26365" y="12166"/>
                  <a:pt x="25348" y="10325"/>
                </a:cubicBezTo>
                <a:cubicBezTo>
                  <a:pt x="24320" y="8496"/>
                  <a:pt x="18871" y="4089"/>
                  <a:pt x="16052" y="2032"/>
                </a:cubicBezTo>
                <a:cubicBezTo>
                  <a:pt x="13195" y="-12"/>
                  <a:pt x="8927" y="-37"/>
                  <a:pt x="7911" y="0"/>
                </a:cubicBezTo>
                <a:cubicBezTo>
                  <a:pt x="6235" y="-76"/>
                  <a:pt x="4406" y="723"/>
                  <a:pt x="4406" y="72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11462987" y="1916248"/>
            <a:ext cx="56680" cy="42659"/>
          </a:xfrm>
          <a:custGeom>
            <a:avLst/>
            <a:gdLst>
              <a:gd name="connsiteX0" fmla="*/ 8573 w 56680"/>
              <a:gd name="connsiteY0" fmla="*/ 0 h 42659"/>
              <a:gd name="connsiteX1" fmla="*/ 8509 w 56680"/>
              <a:gd name="connsiteY1" fmla="*/ 5219 h 42659"/>
              <a:gd name="connsiteX2" fmla="*/ 11798 w 56680"/>
              <a:gd name="connsiteY2" fmla="*/ 11671 h 42659"/>
              <a:gd name="connsiteX3" fmla="*/ 16574 w 56680"/>
              <a:gd name="connsiteY3" fmla="*/ 15671 h 42659"/>
              <a:gd name="connsiteX4" fmla="*/ 18339 w 56680"/>
              <a:gd name="connsiteY4" fmla="*/ 16992 h 42659"/>
              <a:gd name="connsiteX5" fmla="*/ 23597 w 56680"/>
              <a:gd name="connsiteY5" fmla="*/ 22199 h 42659"/>
              <a:gd name="connsiteX6" fmla="*/ 22479 w 56680"/>
              <a:gd name="connsiteY6" fmla="*/ 26276 h 42659"/>
              <a:gd name="connsiteX7" fmla="*/ 9931 w 56680"/>
              <a:gd name="connsiteY7" fmla="*/ 34759 h 42659"/>
              <a:gd name="connsiteX8" fmla="*/ 6350 w 56680"/>
              <a:gd name="connsiteY8" fmla="*/ 38328 h 42659"/>
              <a:gd name="connsiteX9" fmla="*/ 2616 w 56680"/>
              <a:gd name="connsiteY9" fmla="*/ 41516 h 42659"/>
              <a:gd name="connsiteX10" fmla="*/ 0 w 56680"/>
              <a:gd name="connsiteY10" fmla="*/ 42379 h 42659"/>
              <a:gd name="connsiteX11" fmla="*/ 2159 w 56680"/>
              <a:gd name="connsiteY11" fmla="*/ 42659 h 42659"/>
              <a:gd name="connsiteX12" fmla="*/ 11392 w 56680"/>
              <a:gd name="connsiteY12" fmla="*/ 41490 h 42659"/>
              <a:gd name="connsiteX13" fmla="*/ 24295 w 56680"/>
              <a:gd name="connsiteY13" fmla="*/ 37045 h 42659"/>
              <a:gd name="connsiteX14" fmla="*/ 34023 w 56680"/>
              <a:gd name="connsiteY14" fmla="*/ 33299 h 42659"/>
              <a:gd name="connsiteX15" fmla="*/ 43091 w 56680"/>
              <a:gd name="connsiteY15" fmla="*/ 32892 h 42659"/>
              <a:gd name="connsiteX16" fmla="*/ 51282 w 56680"/>
              <a:gd name="connsiteY16" fmla="*/ 30416 h 42659"/>
              <a:gd name="connsiteX17" fmla="*/ 55613 w 56680"/>
              <a:gd name="connsiteY17" fmla="*/ 26657 h 42659"/>
              <a:gd name="connsiteX18" fmla="*/ 56680 w 56680"/>
              <a:gd name="connsiteY18" fmla="*/ 21043 h 42659"/>
              <a:gd name="connsiteX19" fmla="*/ 48539 w 56680"/>
              <a:gd name="connsiteY19" fmla="*/ 10591 h 42659"/>
              <a:gd name="connsiteX20" fmla="*/ 41033 w 56680"/>
              <a:gd name="connsiteY20" fmla="*/ 5448 h 42659"/>
              <a:gd name="connsiteX21" fmla="*/ 37096 w 56680"/>
              <a:gd name="connsiteY21" fmla="*/ 3619 h 42659"/>
              <a:gd name="connsiteX22" fmla="*/ 30315 w 56680"/>
              <a:gd name="connsiteY22" fmla="*/ 1676 h 42659"/>
              <a:gd name="connsiteX23" fmla="*/ 26543 w 56680"/>
              <a:gd name="connsiteY23" fmla="*/ 1447 h 42659"/>
              <a:gd name="connsiteX24" fmla="*/ 17831 w 56680"/>
              <a:gd name="connsiteY24" fmla="*/ 1346 h 42659"/>
              <a:gd name="connsiteX25" fmla="*/ 9779 w 56680"/>
              <a:gd name="connsiteY25" fmla="*/ 241 h 42659"/>
              <a:gd name="connsiteX26" fmla="*/ 8573 w 56680"/>
              <a:gd name="connsiteY26" fmla="*/ 0 h 426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Lst>
            <a:rect l="l" t="t" r="r" b="b"/>
            <a:pathLst>
              <a:path w="56680" h="42659">
                <a:moveTo>
                  <a:pt x="8573" y="0"/>
                </a:moveTo>
                <a:cubicBezTo>
                  <a:pt x="8573" y="0"/>
                  <a:pt x="8115" y="3632"/>
                  <a:pt x="8509" y="5219"/>
                </a:cubicBezTo>
                <a:cubicBezTo>
                  <a:pt x="8928" y="6807"/>
                  <a:pt x="9728" y="9525"/>
                  <a:pt x="11798" y="11671"/>
                </a:cubicBezTo>
                <a:cubicBezTo>
                  <a:pt x="13843" y="13830"/>
                  <a:pt x="16154" y="15341"/>
                  <a:pt x="16574" y="15671"/>
                </a:cubicBezTo>
                <a:cubicBezTo>
                  <a:pt x="17043" y="15976"/>
                  <a:pt x="17615" y="16179"/>
                  <a:pt x="18339" y="16992"/>
                </a:cubicBezTo>
                <a:cubicBezTo>
                  <a:pt x="19101" y="17780"/>
                  <a:pt x="23393" y="22021"/>
                  <a:pt x="23597" y="22199"/>
                </a:cubicBezTo>
                <a:cubicBezTo>
                  <a:pt x="23787" y="22364"/>
                  <a:pt x="26632" y="24282"/>
                  <a:pt x="22479" y="26276"/>
                </a:cubicBezTo>
                <a:cubicBezTo>
                  <a:pt x="18288" y="28270"/>
                  <a:pt x="11722" y="33147"/>
                  <a:pt x="9931" y="34759"/>
                </a:cubicBezTo>
                <a:cubicBezTo>
                  <a:pt x="8179" y="36385"/>
                  <a:pt x="6858" y="37706"/>
                  <a:pt x="6350" y="38328"/>
                </a:cubicBezTo>
                <a:cubicBezTo>
                  <a:pt x="5867" y="38950"/>
                  <a:pt x="3086" y="41313"/>
                  <a:pt x="2616" y="41516"/>
                </a:cubicBezTo>
                <a:cubicBezTo>
                  <a:pt x="2159" y="41706"/>
                  <a:pt x="444" y="42367"/>
                  <a:pt x="0" y="42379"/>
                </a:cubicBezTo>
                <a:cubicBezTo>
                  <a:pt x="-418" y="42405"/>
                  <a:pt x="1461" y="42722"/>
                  <a:pt x="2159" y="42659"/>
                </a:cubicBezTo>
                <a:cubicBezTo>
                  <a:pt x="2895" y="42608"/>
                  <a:pt x="8039" y="42379"/>
                  <a:pt x="11392" y="41490"/>
                </a:cubicBezTo>
                <a:cubicBezTo>
                  <a:pt x="14770" y="40589"/>
                  <a:pt x="22415" y="37820"/>
                  <a:pt x="24295" y="37045"/>
                </a:cubicBezTo>
                <a:cubicBezTo>
                  <a:pt x="26213" y="36258"/>
                  <a:pt x="31674" y="33629"/>
                  <a:pt x="34023" y="33299"/>
                </a:cubicBezTo>
                <a:cubicBezTo>
                  <a:pt x="36398" y="32956"/>
                  <a:pt x="40309" y="32423"/>
                  <a:pt x="43091" y="32892"/>
                </a:cubicBezTo>
                <a:cubicBezTo>
                  <a:pt x="45885" y="33375"/>
                  <a:pt x="49860" y="31343"/>
                  <a:pt x="51282" y="30416"/>
                </a:cubicBezTo>
                <a:cubicBezTo>
                  <a:pt x="52692" y="29489"/>
                  <a:pt x="55410" y="27038"/>
                  <a:pt x="55613" y="26657"/>
                </a:cubicBezTo>
                <a:cubicBezTo>
                  <a:pt x="55816" y="26301"/>
                  <a:pt x="56960" y="24701"/>
                  <a:pt x="56680" y="21043"/>
                </a:cubicBezTo>
                <a:cubicBezTo>
                  <a:pt x="56464" y="17386"/>
                  <a:pt x="51879" y="13068"/>
                  <a:pt x="48539" y="10591"/>
                </a:cubicBezTo>
                <a:cubicBezTo>
                  <a:pt x="45199" y="8127"/>
                  <a:pt x="41859" y="5969"/>
                  <a:pt x="41033" y="5448"/>
                </a:cubicBezTo>
                <a:cubicBezTo>
                  <a:pt x="40208" y="4915"/>
                  <a:pt x="38684" y="4051"/>
                  <a:pt x="37096" y="3619"/>
                </a:cubicBezTo>
                <a:cubicBezTo>
                  <a:pt x="35509" y="3175"/>
                  <a:pt x="30531" y="1740"/>
                  <a:pt x="30315" y="1676"/>
                </a:cubicBezTo>
                <a:cubicBezTo>
                  <a:pt x="30074" y="1612"/>
                  <a:pt x="28829" y="1333"/>
                  <a:pt x="26543" y="1447"/>
                </a:cubicBezTo>
                <a:cubicBezTo>
                  <a:pt x="24257" y="1574"/>
                  <a:pt x="18872" y="1447"/>
                  <a:pt x="17831" y="1346"/>
                </a:cubicBezTo>
                <a:cubicBezTo>
                  <a:pt x="16815" y="1270"/>
                  <a:pt x="10033" y="343"/>
                  <a:pt x="9779" y="241"/>
                </a:cubicBezTo>
                <a:cubicBezTo>
                  <a:pt x="9462" y="165"/>
                  <a:pt x="8573" y="0"/>
                  <a:pt x="8573"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11342104" y="1956140"/>
            <a:ext cx="78054" cy="220319"/>
          </a:xfrm>
          <a:custGeom>
            <a:avLst/>
            <a:gdLst>
              <a:gd name="connsiteX0" fmla="*/ 47104 w 78054"/>
              <a:gd name="connsiteY0" fmla="*/ 43395 h 220319"/>
              <a:gd name="connsiteX1" fmla="*/ 32308 w 78054"/>
              <a:gd name="connsiteY1" fmla="*/ 55041 h 220319"/>
              <a:gd name="connsiteX2" fmla="*/ 23786 w 78054"/>
              <a:gd name="connsiteY2" fmla="*/ 57480 h 220319"/>
              <a:gd name="connsiteX3" fmla="*/ 7810 w 78054"/>
              <a:gd name="connsiteY3" fmla="*/ 52298 h 220319"/>
              <a:gd name="connsiteX4" fmla="*/ 0 w 78054"/>
              <a:gd name="connsiteY4" fmla="*/ 44018 h 220319"/>
              <a:gd name="connsiteX5" fmla="*/ 2349 w 78054"/>
              <a:gd name="connsiteY5" fmla="*/ 35191 h 220319"/>
              <a:gd name="connsiteX6" fmla="*/ 5397 w 78054"/>
              <a:gd name="connsiteY6" fmla="*/ 32347 h 220319"/>
              <a:gd name="connsiteX7" fmla="*/ 11671 w 78054"/>
              <a:gd name="connsiteY7" fmla="*/ 29044 h 220319"/>
              <a:gd name="connsiteX8" fmla="*/ 17462 w 78054"/>
              <a:gd name="connsiteY8" fmla="*/ 26009 h 220319"/>
              <a:gd name="connsiteX9" fmla="*/ 28714 w 78054"/>
              <a:gd name="connsiteY9" fmla="*/ 19786 h 220319"/>
              <a:gd name="connsiteX10" fmla="*/ 37045 w 78054"/>
              <a:gd name="connsiteY10" fmla="*/ 14820 h 220319"/>
              <a:gd name="connsiteX11" fmla="*/ 47078 w 78054"/>
              <a:gd name="connsiteY11" fmla="*/ 9093 h 220319"/>
              <a:gd name="connsiteX12" fmla="*/ 55588 w 78054"/>
              <a:gd name="connsiteY12" fmla="*/ 4254 h 220319"/>
              <a:gd name="connsiteX13" fmla="*/ 57721 w 78054"/>
              <a:gd name="connsiteY13" fmla="*/ 2908 h 220319"/>
              <a:gd name="connsiteX14" fmla="*/ 65633 w 78054"/>
              <a:gd name="connsiteY14" fmla="*/ 0 h 220319"/>
              <a:gd name="connsiteX15" fmla="*/ 71920 w 78054"/>
              <a:gd name="connsiteY15" fmla="*/ 876 h 220319"/>
              <a:gd name="connsiteX16" fmla="*/ 74638 w 78054"/>
              <a:gd name="connsiteY16" fmla="*/ 3060 h 220319"/>
              <a:gd name="connsiteX17" fmla="*/ 76555 w 78054"/>
              <a:gd name="connsiteY17" fmla="*/ 5270 h 220319"/>
              <a:gd name="connsiteX18" fmla="*/ 78054 w 78054"/>
              <a:gd name="connsiteY18" fmla="*/ 9690 h 220319"/>
              <a:gd name="connsiteX19" fmla="*/ 75933 w 78054"/>
              <a:gd name="connsiteY19" fmla="*/ 15405 h 220319"/>
              <a:gd name="connsiteX20" fmla="*/ 73304 w 78054"/>
              <a:gd name="connsiteY20" fmla="*/ 18745 h 220319"/>
              <a:gd name="connsiteX21" fmla="*/ 65608 w 78054"/>
              <a:gd name="connsiteY21" fmla="*/ 26619 h 220319"/>
              <a:gd name="connsiteX22" fmla="*/ 61200 w 78054"/>
              <a:gd name="connsiteY22" fmla="*/ 30569 h 220319"/>
              <a:gd name="connsiteX23" fmla="*/ 57657 w 78054"/>
              <a:gd name="connsiteY23" fmla="*/ 33591 h 220319"/>
              <a:gd name="connsiteX24" fmla="*/ 55219 w 78054"/>
              <a:gd name="connsiteY24" fmla="*/ 42926 h 220319"/>
              <a:gd name="connsiteX25" fmla="*/ 52438 w 78054"/>
              <a:gd name="connsiteY25" fmla="*/ 58559 h 220319"/>
              <a:gd name="connsiteX26" fmla="*/ 49720 w 78054"/>
              <a:gd name="connsiteY26" fmla="*/ 79286 h 220319"/>
              <a:gd name="connsiteX27" fmla="*/ 47841 w 78054"/>
              <a:gd name="connsiteY27" fmla="*/ 97663 h 220319"/>
              <a:gd name="connsiteX28" fmla="*/ 46291 w 78054"/>
              <a:gd name="connsiteY28" fmla="*/ 115392 h 220319"/>
              <a:gd name="connsiteX29" fmla="*/ 44233 w 78054"/>
              <a:gd name="connsiteY29" fmla="*/ 143675 h 220319"/>
              <a:gd name="connsiteX30" fmla="*/ 48869 w 78054"/>
              <a:gd name="connsiteY30" fmla="*/ 132041 h 220319"/>
              <a:gd name="connsiteX31" fmla="*/ 53568 w 78054"/>
              <a:gd name="connsiteY31" fmla="*/ 121716 h 220319"/>
              <a:gd name="connsiteX32" fmla="*/ 56832 w 78054"/>
              <a:gd name="connsiteY32" fmla="*/ 115671 h 220319"/>
              <a:gd name="connsiteX33" fmla="*/ 58851 w 78054"/>
              <a:gd name="connsiteY33" fmla="*/ 113042 h 220319"/>
              <a:gd name="connsiteX34" fmla="*/ 61011 w 78054"/>
              <a:gd name="connsiteY34" fmla="*/ 111734 h 220319"/>
              <a:gd name="connsiteX35" fmla="*/ 61366 w 78054"/>
              <a:gd name="connsiteY35" fmla="*/ 113474 h 220319"/>
              <a:gd name="connsiteX36" fmla="*/ 60185 w 78054"/>
              <a:gd name="connsiteY36" fmla="*/ 118579 h 220319"/>
              <a:gd name="connsiteX37" fmla="*/ 56832 w 78054"/>
              <a:gd name="connsiteY37" fmla="*/ 127330 h 220319"/>
              <a:gd name="connsiteX38" fmla="*/ 53899 w 78054"/>
              <a:gd name="connsiteY38" fmla="*/ 135839 h 220319"/>
              <a:gd name="connsiteX39" fmla="*/ 51549 w 78054"/>
              <a:gd name="connsiteY39" fmla="*/ 145631 h 220319"/>
              <a:gd name="connsiteX40" fmla="*/ 49593 w 78054"/>
              <a:gd name="connsiteY40" fmla="*/ 155308 h 220319"/>
              <a:gd name="connsiteX41" fmla="*/ 47497 w 78054"/>
              <a:gd name="connsiteY41" fmla="*/ 166903 h 220319"/>
              <a:gd name="connsiteX42" fmla="*/ 45453 w 78054"/>
              <a:gd name="connsiteY42" fmla="*/ 179362 h 220319"/>
              <a:gd name="connsiteX43" fmla="*/ 41122 w 78054"/>
              <a:gd name="connsiteY43" fmla="*/ 209397 h 220319"/>
              <a:gd name="connsiteX44" fmla="*/ 38239 w 78054"/>
              <a:gd name="connsiteY44" fmla="*/ 214033 h 220319"/>
              <a:gd name="connsiteX45" fmla="*/ 32359 w 78054"/>
              <a:gd name="connsiteY45" fmla="*/ 219265 h 220319"/>
              <a:gd name="connsiteX46" fmla="*/ 26530 w 78054"/>
              <a:gd name="connsiteY46" fmla="*/ 220319 h 220319"/>
              <a:gd name="connsiteX47" fmla="*/ 21437 w 78054"/>
              <a:gd name="connsiteY47" fmla="*/ 217449 h 220319"/>
              <a:gd name="connsiteX48" fmla="*/ 18719 w 78054"/>
              <a:gd name="connsiteY48" fmla="*/ 211620 h 220319"/>
              <a:gd name="connsiteX49" fmla="*/ 18694 w 78054"/>
              <a:gd name="connsiteY49" fmla="*/ 195732 h 220319"/>
              <a:gd name="connsiteX50" fmla="*/ 20396 w 78054"/>
              <a:gd name="connsiteY50" fmla="*/ 180314 h 220319"/>
              <a:gd name="connsiteX51" fmla="*/ 22453 w 78054"/>
              <a:gd name="connsiteY51" fmla="*/ 163322 h 220319"/>
              <a:gd name="connsiteX52" fmla="*/ 25603 w 78054"/>
              <a:gd name="connsiteY52" fmla="*/ 140779 h 220319"/>
              <a:gd name="connsiteX53" fmla="*/ 29400 w 78054"/>
              <a:gd name="connsiteY53" fmla="*/ 118579 h 220319"/>
              <a:gd name="connsiteX54" fmla="*/ 33045 w 78054"/>
              <a:gd name="connsiteY54" fmla="*/ 102565 h 220319"/>
              <a:gd name="connsiteX55" fmla="*/ 40335 w 78054"/>
              <a:gd name="connsiteY55" fmla="*/ 78003 h 220319"/>
              <a:gd name="connsiteX56" fmla="*/ 45554 w 78054"/>
              <a:gd name="connsiteY56" fmla="*/ 52870 h 220319"/>
              <a:gd name="connsiteX57" fmla="*/ 47104 w 78054"/>
              <a:gd name="connsiteY57" fmla="*/ 43395 h 22031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Lst>
            <a:rect l="l" t="t" r="r" b="b"/>
            <a:pathLst>
              <a:path w="78054" h="220319">
                <a:moveTo>
                  <a:pt x="47104" y="43395"/>
                </a:moveTo>
                <a:cubicBezTo>
                  <a:pt x="47104" y="43395"/>
                  <a:pt x="33019" y="54470"/>
                  <a:pt x="32308" y="55041"/>
                </a:cubicBezTo>
                <a:cubicBezTo>
                  <a:pt x="31660" y="55575"/>
                  <a:pt x="29540" y="57493"/>
                  <a:pt x="23786" y="57480"/>
                </a:cubicBezTo>
                <a:cubicBezTo>
                  <a:pt x="18033" y="57467"/>
                  <a:pt x="13093" y="55638"/>
                  <a:pt x="7810" y="52298"/>
                </a:cubicBezTo>
                <a:cubicBezTo>
                  <a:pt x="2502" y="48958"/>
                  <a:pt x="1193" y="46431"/>
                  <a:pt x="0" y="44018"/>
                </a:cubicBezTo>
                <a:cubicBezTo>
                  <a:pt x="-1168" y="41605"/>
                  <a:pt x="-51" y="37350"/>
                  <a:pt x="2349" y="35191"/>
                </a:cubicBezTo>
                <a:cubicBezTo>
                  <a:pt x="4724" y="33032"/>
                  <a:pt x="5080" y="32588"/>
                  <a:pt x="5397" y="32347"/>
                </a:cubicBezTo>
                <a:cubicBezTo>
                  <a:pt x="5715" y="32118"/>
                  <a:pt x="10680" y="29514"/>
                  <a:pt x="11671" y="29044"/>
                </a:cubicBezTo>
                <a:cubicBezTo>
                  <a:pt x="12674" y="28575"/>
                  <a:pt x="16268" y="26644"/>
                  <a:pt x="17462" y="26009"/>
                </a:cubicBezTo>
                <a:cubicBezTo>
                  <a:pt x="18694" y="25362"/>
                  <a:pt x="27787" y="20307"/>
                  <a:pt x="28714" y="19786"/>
                </a:cubicBezTo>
                <a:cubicBezTo>
                  <a:pt x="29641" y="19253"/>
                  <a:pt x="36347" y="15214"/>
                  <a:pt x="37045" y="14820"/>
                </a:cubicBezTo>
                <a:cubicBezTo>
                  <a:pt x="37782" y="14414"/>
                  <a:pt x="46088" y="9613"/>
                  <a:pt x="47078" y="9093"/>
                </a:cubicBezTo>
                <a:cubicBezTo>
                  <a:pt x="48094" y="8585"/>
                  <a:pt x="55448" y="4330"/>
                  <a:pt x="55588" y="4254"/>
                </a:cubicBezTo>
                <a:cubicBezTo>
                  <a:pt x="55715" y="4191"/>
                  <a:pt x="57366" y="3060"/>
                  <a:pt x="57721" y="2908"/>
                </a:cubicBezTo>
                <a:cubicBezTo>
                  <a:pt x="58089" y="2743"/>
                  <a:pt x="62433" y="0"/>
                  <a:pt x="65633" y="0"/>
                </a:cubicBezTo>
                <a:cubicBezTo>
                  <a:pt x="68871" y="0"/>
                  <a:pt x="70536" y="-63"/>
                  <a:pt x="71920" y="876"/>
                </a:cubicBezTo>
                <a:cubicBezTo>
                  <a:pt x="73342" y="1790"/>
                  <a:pt x="74459" y="2959"/>
                  <a:pt x="74638" y="3060"/>
                </a:cubicBezTo>
                <a:cubicBezTo>
                  <a:pt x="74803" y="3162"/>
                  <a:pt x="76403" y="4876"/>
                  <a:pt x="76555" y="5270"/>
                </a:cubicBezTo>
                <a:cubicBezTo>
                  <a:pt x="76758" y="5651"/>
                  <a:pt x="78105" y="7416"/>
                  <a:pt x="78054" y="9690"/>
                </a:cubicBezTo>
                <a:cubicBezTo>
                  <a:pt x="78016" y="11925"/>
                  <a:pt x="76987" y="13995"/>
                  <a:pt x="75933" y="15405"/>
                </a:cubicBezTo>
                <a:cubicBezTo>
                  <a:pt x="74879" y="16814"/>
                  <a:pt x="73812" y="18148"/>
                  <a:pt x="73304" y="18745"/>
                </a:cubicBezTo>
                <a:cubicBezTo>
                  <a:pt x="72808" y="19329"/>
                  <a:pt x="66687" y="25590"/>
                  <a:pt x="65608" y="26619"/>
                </a:cubicBezTo>
                <a:cubicBezTo>
                  <a:pt x="64541" y="27597"/>
                  <a:pt x="62217" y="29603"/>
                  <a:pt x="61200" y="30569"/>
                </a:cubicBezTo>
                <a:cubicBezTo>
                  <a:pt x="60134" y="31572"/>
                  <a:pt x="57657" y="33591"/>
                  <a:pt x="57657" y="33591"/>
                </a:cubicBezTo>
                <a:cubicBezTo>
                  <a:pt x="57657" y="33591"/>
                  <a:pt x="55943" y="39166"/>
                  <a:pt x="55219" y="42926"/>
                </a:cubicBezTo>
                <a:cubicBezTo>
                  <a:pt x="54520" y="46685"/>
                  <a:pt x="52857" y="56172"/>
                  <a:pt x="52438" y="58559"/>
                </a:cubicBezTo>
                <a:cubicBezTo>
                  <a:pt x="52044" y="60922"/>
                  <a:pt x="49923" y="76746"/>
                  <a:pt x="49720" y="79286"/>
                </a:cubicBezTo>
                <a:cubicBezTo>
                  <a:pt x="49517" y="81851"/>
                  <a:pt x="48056" y="95288"/>
                  <a:pt x="47841" y="97663"/>
                </a:cubicBezTo>
                <a:cubicBezTo>
                  <a:pt x="47612" y="100025"/>
                  <a:pt x="46443" y="114262"/>
                  <a:pt x="46291" y="115392"/>
                </a:cubicBezTo>
                <a:cubicBezTo>
                  <a:pt x="46151" y="116560"/>
                  <a:pt x="44233" y="143675"/>
                  <a:pt x="44233" y="143675"/>
                </a:cubicBezTo>
                <a:cubicBezTo>
                  <a:pt x="44233" y="143675"/>
                  <a:pt x="48399" y="133350"/>
                  <a:pt x="48869" y="132041"/>
                </a:cubicBezTo>
                <a:cubicBezTo>
                  <a:pt x="49352" y="130733"/>
                  <a:pt x="53060" y="122872"/>
                  <a:pt x="53568" y="121716"/>
                </a:cubicBezTo>
                <a:cubicBezTo>
                  <a:pt x="54102" y="120586"/>
                  <a:pt x="56565" y="116141"/>
                  <a:pt x="56832" y="115671"/>
                </a:cubicBezTo>
                <a:cubicBezTo>
                  <a:pt x="57137" y="115227"/>
                  <a:pt x="58115" y="113690"/>
                  <a:pt x="58851" y="113042"/>
                </a:cubicBezTo>
                <a:cubicBezTo>
                  <a:pt x="59601" y="112395"/>
                  <a:pt x="60731" y="111620"/>
                  <a:pt x="61011" y="111734"/>
                </a:cubicBezTo>
                <a:cubicBezTo>
                  <a:pt x="61264" y="111887"/>
                  <a:pt x="61404" y="112610"/>
                  <a:pt x="61366" y="113474"/>
                </a:cubicBezTo>
                <a:cubicBezTo>
                  <a:pt x="61264" y="114350"/>
                  <a:pt x="61162" y="116040"/>
                  <a:pt x="60185" y="118579"/>
                </a:cubicBezTo>
                <a:cubicBezTo>
                  <a:pt x="59181" y="121119"/>
                  <a:pt x="57098" y="126581"/>
                  <a:pt x="56832" y="127330"/>
                </a:cubicBezTo>
                <a:cubicBezTo>
                  <a:pt x="56540" y="128104"/>
                  <a:pt x="54584" y="133210"/>
                  <a:pt x="53899" y="135839"/>
                </a:cubicBezTo>
                <a:cubicBezTo>
                  <a:pt x="53175" y="138493"/>
                  <a:pt x="51739" y="144602"/>
                  <a:pt x="51549" y="145631"/>
                </a:cubicBezTo>
                <a:cubicBezTo>
                  <a:pt x="51345" y="146659"/>
                  <a:pt x="49885" y="153809"/>
                  <a:pt x="49593" y="155308"/>
                </a:cubicBezTo>
                <a:cubicBezTo>
                  <a:pt x="49301" y="156819"/>
                  <a:pt x="47676" y="165938"/>
                  <a:pt x="47497" y="166903"/>
                </a:cubicBezTo>
                <a:cubicBezTo>
                  <a:pt x="47345" y="167856"/>
                  <a:pt x="45681" y="178066"/>
                  <a:pt x="45453" y="179362"/>
                </a:cubicBezTo>
                <a:cubicBezTo>
                  <a:pt x="45249" y="180670"/>
                  <a:pt x="41122" y="209397"/>
                  <a:pt x="41122" y="209397"/>
                </a:cubicBezTo>
                <a:cubicBezTo>
                  <a:pt x="41122" y="209397"/>
                  <a:pt x="39598" y="212483"/>
                  <a:pt x="38239" y="214033"/>
                </a:cubicBezTo>
                <a:cubicBezTo>
                  <a:pt x="36880" y="215582"/>
                  <a:pt x="34937" y="218020"/>
                  <a:pt x="32359" y="219265"/>
                </a:cubicBezTo>
                <a:cubicBezTo>
                  <a:pt x="29781" y="220510"/>
                  <a:pt x="28650" y="220497"/>
                  <a:pt x="26530" y="220319"/>
                </a:cubicBezTo>
                <a:cubicBezTo>
                  <a:pt x="24447" y="220103"/>
                  <a:pt x="22897" y="218871"/>
                  <a:pt x="21437" y="217449"/>
                </a:cubicBezTo>
                <a:cubicBezTo>
                  <a:pt x="19977" y="216014"/>
                  <a:pt x="19050" y="213309"/>
                  <a:pt x="18719" y="211620"/>
                </a:cubicBezTo>
                <a:cubicBezTo>
                  <a:pt x="18427" y="209918"/>
                  <a:pt x="18592" y="196278"/>
                  <a:pt x="18694" y="195732"/>
                </a:cubicBezTo>
                <a:cubicBezTo>
                  <a:pt x="18719" y="195199"/>
                  <a:pt x="20319" y="181546"/>
                  <a:pt x="20396" y="180314"/>
                </a:cubicBezTo>
                <a:cubicBezTo>
                  <a:pt x="20510" y="179070"/>
                  <a:pt x="22390" y="164083"/>
                  <a:pt x="22453" y="163322"/>
                </a:cubicBezTo>
                <a:cubicBezTo>
                  <a:pt x="22517" y="162560"/>
                  <a:pt x="25374" y="142189"/>
                  <a:pt x="25603" y="140779"/>
                </a:cubicBezTo>
                <a:cubicBezTo>
                  <a:pt x="25831" y="139369"/>
                  <a:pt x="28791" y="121716"/>
                  <a:pt x="29400" y="118579"/>
                </a:cubicBezTo>
                <a:cubicBezTo>
                  <a:pt x="30035" y="115443"/>
                  <a:pt x="32524" y="104635"/>
                  <a:pt x="33045" y="102565"/>
                </a:cubicBezTo>
                <a:cubicBezTo>
                  <a:pt x="33578" y="100495"/>
                  <a:pt x="38925" y="84785"/>
                  <a:pt x="40335" y="78003"/>
                </a:cubicBezTo>
                <a:cubicBezTo>
                  <a:pt x="41706" y="71221"/>
                  <a:pt x="45084" y="55499"/>
                  <a:pt x="45554" y="52870"/>
                </a:cubicBezTo>
                <a:cubicBezTo>
                  <a:pt x="46011" y="50241"/>
                  <a:pt x="47104" y="43395"/>
                  <a:pt x="47104" y="43395"/>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1415256" y="1965958"/>
            <a:ext cx="121233" cy="100469"/>
          </a:xfrm>
          <a:custGeom>
            <a:avLst/>
            <a:gdLst>
              <a:gd name="connsiteX0" fmla="*/ 26327 w 121233"/>
              <a:gd name="connsiteY0" fmla="*/ 46469 h 100469"/>
              <a:gd name="connsiteX1" fmla="*/ 27546 w 121233"/>
              <a:gd name="connsiteY1" fmla="*/ 23380 h 100469"/>
              <a:gd name="connsiteX2" fmla="*/ 26898 w 121233"/>
              <a:gd name="connsiteY2" fmla="*/ 21196 h 100469"/>
              <a:gd name="connsiteX3" fmla="*/ 25348 w 121233"/>
              <a:gd name="connsiteY3" fmla="*/ 21183 h 100469"/>
              <a:gd name="connsiteX4" fmla="*/ 16662 w 121233"/>
              <a:gd name="connsiteY4" fmla="*/ 42379 h 100469"/>
              <a:gd name="connsiteX5" fmla="*/ 11303 w 121233"/>
              <a:gd name="connsiteY5" fmla="*/ 53746 h 100469"/>
              <a:gd name="connsiteX6" fmla="*/ 9359 w 121233"/>
              <a:gd name="connsiteY6" fmla="*/ 56565 h 100469"/>
              <a:gd name="connsiteX7" fmla="*/ 4864 w 121233"/>
              <a:gd name="connsiteY7" fmla="*/ 62890 h 100469"/>
              <a:gd name="connsiteX8" fmla="*/ 1358 w 121233"/>
              <a:gd name="connsiteY8" fmla="*/ 69989 h 100469"/>
              <a:gd name="connsiteX9" fmla="*/ 0 w 121233"/>
              <a:gd name="connsiteY9" fmla="*/ 76898 h 100469"/>
              <a:gd name="connsiteX10" fmla="*/ 1117 w 121233"/>
              <a:gd name="connsiteY10" fmla="*/ 84035 h 100469"/>
              <a:gd name="connsiteX11" fmla="*/ 3581 w 121233"/>
              <a:gd name="connsiteY11" fmla="*/ 88760 h 100469"/>
              <a:gd name="connsiteX12" fmla="*/ 6350 w 121233"/>
              <a:gd name="connsiteY12" fmla="*/ 91567 h 100469"/>
              <a:gd name="connsiteX13" fmla="*/ 11607 w 121233"/>
              <a:gd name="connsiteY13" fmla="*/ 89865 h 100469"/>
              <a:gd name="connsiteX14" fmla="*/ 16903 w 121233"/>
              <a:gd name="connsiteY14" fmla="*/ 81724 h 100469"/>
              <a:gd name="connsiteX15" fmla="*/ 21107 w 121233"/>
              <a:gd name="connsiteY15" fmla="*/ 71831 h 100469"/>
              <a:gd name="connsiteX16" fmla="*/ 23812 w 121233"/>
              <a:gd name="connsiteY16" fmla="*/ 61125 h 100469"/>
              <a:gd name="connsiteX17" fmla="*/ 24256 w 121233"/>
              <a:gd name="connsiteY17" fmla="*/ 56807 h 100469"/>
              <a:gd name="connsiteX18" fmla="*/ 28854 w 121233"/>
              <a:gd name="connsiteY18" fmla="*/ 53949 h 100469"/>
              <a:gd name="connsiteX19" fmla="*/ 35623 w 121233"/>
              <a:gd name="connsiteY19" fmla="*/ 49834 h 100469"/>
              <a:gd name="connsiteX20" fmla="*/ 43967 w 121233"/>
              <a:gd name="connsiteY20" fmla="*/ 45288 h 100469"/>
              <a:gd name="connsiteX21" fmla="*/ 55371 w 121233"/>
              <a:gd name="connsiteY21" fmla="*/ 40043 h 100469"/>
              <a:gd name="connsiteX22" fmla="*/ 65278 w 121233"/>
              <a:gd name="connsiteY22" fmla="*/ 36537 h 100469"/>
              <a:gd name="connsiteX23" fmla="*/ 74865 w 121233"/>
              <a:gd name="connsiteY23" fmla="*/ 33045 h 100469"/>
              <a:gd name="connsiteX24" fmla="*/ 82677 w 121233"/>
              <a:gd name="connsiteY24" fmla="*/ 32232 h 100469"/>
              <a:gd name="connsiteX25" fmla="*/ 84264 w 121233"/>
              <a:gd name="connsiteY25" fmla="*/ 35356 h 100469"/>
              <a:gd name="connsiteX26" fmla="*/ 76860 w 121233"/>
              <a:gd name="connsiteY26" fmla="*/ 42837 h 100469"/>
              <a:gd name="connsiteX27" fmla="*/ 69494 w 121233"/>
              <a:gd name="connsiteY27" fmla="*/ 50177 h 100469"/>
              <a:gd name="connsiteX28" fmla="*/ 62433 w 121233"/>
              <a:gd name="connsiteY28" fmla="*/ 57264 h 100469"/>
              <a:gd name="connsiteX29" fmla="*/ 53758 w 121233"/>
              <a:gd name="connsiteY29" fmla="*/ 66052 h 100469"/>
              <a:gd name="connsiteX30" fmla="*/ 45745 w 121233"/>
              <a:gd name="connsiteY30" fmla="*/ 73850 h 100469"/>
              <a:gd name="connsiteX31" fmla="*/ 37934 w 121233"/>
              <a:gd name="connsiteY31" fmla="*/ 82550 h 100469"/>
              <a:gd name="connsiteX32" fmla="*/ 33121 w 121233"/>
              <a:gd name="connsiteY32" fmla="*/ 92786 h 100469"/>
              <a:gd name="connsiteX33" fmla="*/ 36893 w 121233"/>
              <a:gd name="connsiteY33" fmla="*/ 99529 h 100469"/>
              <a:gd name="connsiteX34" fmla="*/ 41693 w 121233"/>
              <a:gd name="connsiteY34" fmla="*/ 100469 h 100469"/>
              <a:gd name="connsiteX35" fmla="*/ 45884 w 121233"/>
              <a:gd name="connsiteY35" fmla="*/ 99936 h 100469"/>
              <a:gd name="connsiteX36" fmla="*/ 51841 w 121233"/>
              <a:gd name="connsiteY36" fmla="*/ 96875 h 100469"/>
              <a:gd name="connsiteX37" fmla="*/ 56146 w 121233"/>
              <a:gd name="connsiteY37" fmla="*/ 94221 h 100469"/>
              <a:gd name="connsiteX38" fmla="*/ 60502 w 121233"/>
              <a:gd name="connsiteY38" fmla="*/ 91198 h 100469"/>
              <a:gd name="connsiteX39" fmla="*/ 63944 w 121233"/>
              <a:gd name="connsiteY39" fmla="*/ 88188 h 100469"/>
              <a:gd name="connsiteX40" fmla="*/ 67919 w 121233"/>
              <a:gd name="connsiteY40" fmla="*/ 84035 h 100469"/>
              <a:gd name="connsiteX41" fmla="*/ 67526 w 121233"/>
              <a:gd name="connsiteY41" fmla="*/ 78358 h 100469"/>
              <a:gd name="connsiteX42" fmla="*/ 66040 w 121233"/>
              <a:gd name="connsiteY42" fmla="*/ 74269 h 100469"/>
              <a:gd name="connsiteX43" fmla="*/ 64058 w 121233"/>
              <a:gd name="connsiteY43" fmla="*/ 73520 h 100469"/>
              <a:gd name="connsiteX44" fmla="*/ 63651 w 121233"/>
              <a:gd name="connsiteY44" fmla="*/ 73685 h 100469"/>
              <a:gd name="connsiteX45" fmla="*/ 62991 w 121233"/>
              <a:gd name="connsiteY45" fmla="*/ 73685 h 100469"/>
              <a:gd name="connsiteX46" fmla="*/ 58915 w 121233"/>
              <a:gd name="connsiteY46" fmla="*/ 77368 h 100469"/>
              <a:gd name="connsiteX47" fmla="*/ 54812 w 121233"/>
              <a:gd name="connsiteY47" fmla="*/ 77635 h 100469"/>
              <a:gd name="connsiteX48" fmla="*/ 52437 w 121233"/>
              <a:gd name="connsiteY48" fmla="*/ 74142 h 100469"/>
              <a:gd name="connsiteX49" fmla="*/ 54088 w 121233"/>
              <a:gd name="connsiteY49" fmla="*/ 70002 h 100469"/>
              <a:gd name="connsiteX50" fmla="*/ 59473 w 121233"/>
              <a:gd name="connsiteY50" fmla="*/ 63804 h 100469"/>
              <a:gd name="connsiteX51" fmla="*/ 65430 w 121233"/>
              <a:gd name="connsiteY51" fmla="*/ 58890 h 100469"/>
              <a:gd name="connsiteX52" fmla="*/ 72846 w 121233"/>
              <a:gd name="connsiteY52" fmla="*/ 53708 h 100469"/>
              <a:gd name="connsiteX53" fmla="*/ 81153 w 121233"/>
              <a:gd name="connsiteY53" fmla="*/ 47942 h 100469"/>
              <a:gd name="connsiteX54" fmla="*/ 90284 w 121233"/>
              <a:gd name="connsiteY54" fmla="*/ 41516 h 100469"/>
              <a:gd name="connsiteX55" fmla="*/ 98818 w 121233"/>
              <a:gd name="connsiteY55" fmla="*/ 35191 h 100469"/>
              <a:gd name="connsiteX56" fmla="*/ 108749 w 121233"/>
              <a:gd name="connsiteY56" fmla="*/ 27419 h 100469"/>
              <a:gd name="connsiteX57" fmla="*/ 116433 w 121233"/>
              <a:gd name="connsiteY57" fmla="*/ 20599 h 100469"/>
              <a:gd name="connsiteX58" fmla="*/ 121233 w 121233"/>
              <a:gd name="connsiteY58" fmla="*/ 13385 h 100469"/>
              <a:gd name="connsiteX59" fmla="*/ 120763 w 121233"/>
              <a:gd name="connsiteY59" fmla="*/ 6019 h 100469"/>
              <a:gd name="connsiteX60" fmla="*/ 116090 w 121233"/>
              <a:gd name="connsiteY60" fmla="*/ 533 h 100469"/>
              <a:gd name="connsiteX61" fmla="*/ 110476 w 121233"/>
              <a:gd name="connsiteY61" fmla="*/ 0 h 100469"/>
              <a:gd name="connsiteX62" fmla="*/ 103263 w 121233"/>
              <a:gd name="connsiteY62" fmla="*/ 2247 h 100469"/>
              <a:gd name="connsiteX63" fmla="*/ 93484 w 121233"/>
              <a:gd name="connsiteY63" fmla="*/ 8851 h 100469"/>
              <a:gd name="connsiteX64" fmla="*/ 83680 w 121233"/>
              <a:gd name="connsiteY64" fmla="*/ 15544 h 100469"/>
              <a:gd name="connsiteX65" fmla="*/ 75209 w 121233"/>
              <a:gd name="connsiteY65" fmla="*/ 21323 h 100469"/>
              <a:gd name="connsiteX66" fmla="*/ 66852 w 121233"/>
              <a:gd name="connsiteY66" fmla="*/ 26822 h 100469"/>
              <a:gd name="connsiteX67" fmla="*/ 58990 w 121233"/>
              <a:gd name="connsiteY67" fmla="*/ 31686 h 100469"/>
              <a:gd name="connsiteX68" fmla="*/ 52107 w 121233"/>
              <a:gd name="connsiteY68" fmla="*/ 35293 h 100469"/>
              <a:gd name="connsiteX69" fmla="*/ 44729 w 121233"/>
              <a:gd name="connsiteY69" fmla="*/ 38354 h 100469"/>
              <a:gd name="connsiteX70" fmla="*/ 35724 w 121233"/>
              <a:gd name="connsiteY70" fmla="*/ 42329 h 100469"/>
              <a:gd name="connsiteX71" fmla="*/ 28740 w 121233"/>
              <a:gd name="connsiteY71" fmla="*/ 45364 h 100469"/>
              <a:gd name="connsiteX72" fmla="*/ 26327 w 121233"/>
              <a:gd name="connsiteY72" fmla="*/ 46469 h 10046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 ang="63">
                <a:pos x="connsiteX63" y="connsiteY63"/>
              </a:cxn>
              <a:cxn ang="64">
                <a:pos x="connsiteX64" y="connsiteY64"/>
              </a:cxn>
              <a:cxn ang="65">
                <a:pos x="connsiteX65" y="connsiteY65"/>
              </a:cxn>
              <a:cxn ang="66">
                <a:pos x="connsiteX66" y="connsiteY66"/>
              </a:cxn>
              <a:cxn ang="67">
                <a:pos x="connsiteX67" y="connsiteY67"/>
              </a:cxn>
              <a:cxn ang="68">
                <a:pos x="connsiteX68" y="connsiteY68"/>
              </a:cxn>
              <a:cxn ang="69">
                <a:pos x="connsiteX69" y="connsiteY69"/>
              </a:cxn>
              <a:cxn ang="70">
                <a:pos x="connsiteX70" y="connsiteY70"/>
              </a:cxn>
              <a:cxn ang="71">
                <a:pos x="connsiteX71" y="connsiteY71"/>
              </a:cxn>
              <a:cxn ang="72">
                <a:pos x="connsiteX72" y="connsiteY72"/>
              </a:cxn>
            </a:cxnLst>
            <a:rect l="l" t="t" r="r" b="b"/>
            <a:pathLst>
              <a:path w="121233" h="100469">
                <a:moveTo>
                  <a:pt x="26327" y="46469"/>
                </a:moveTo>
                <a:lnTo>
                  <a:pt x="27546" y="23380"/>
                </a:lnTo>
                <a:cubicBezTo>
                  <a:pt x="27546" y="23380"/>
                  <a:pt x="27457" y="21971"/>
                  <a:pt x="26898" y="21196"/>
                </a:cubicBezTo>
                <a:cubicBezTo>
                  <a:pt x="26365" y="20434"/>
                  <a:pt x="25907" y="20129"/>
                  <a:pt x="25348" y="21183"/>
                </a:cubicBezTo>
                <a:cubicBezTo>
                  <a:pt x="24815" y="22237"/>
                  <a:pt x="17792" y="39916"/>
                  <a:pt x="16662" y="42379"/>
                </a:cubicBezTo>
                <a:cubicBezTo>
                  <a:pt x="15544" y="44830"/>
                  <a:pt x="12141" y="52489"/>
                  <a:pt x="11303" y="53746"/>
                </a:cubicBezTo>
                <a:cubicBezTo>
                  <a:pt x="10515" y="55003"/>
                  <a:pt x="10045" y="55930"/>
                  <a:pt x="9359" y="56565"/>
                </a:cubicBezTo>
                <a:cubicBezTo>
                  <a:pt x="8661" y="57213"/>
                  <a:pt x="5321" y="62065"/>
                  <a:pt x="4864" y="62890"/>
                </a:cubicBezTo>
                <a:cubicBezTo>
                  <a:pt x="4368" y="63728"/>
                  <a:pt x="1917" y="67957"/>
                  <a:pt x="1358" y="69989"/>
                </a:cubicBezTo>
                <a:cubicBezTo>
                  <a:pt x="710" y="72034"/>
                  <a:pt x="127" y="72707"/>
                  <a:pt x="0" y="76898"/>
                </a:cubicBezTo>
                <a:cubicBezTo>
                  <a:pt x="-178" y="81064"/>
                  <a:pt x="710" y="83248"/>
                  <a:pt x="1117" y="84035"/>
                </a:cubicBezTo>
                <a:cubicBezTo>
                  <a:pt x="1561" y="84823"/>
                  <a:pt x="3250" y="88328"/>
                  <a:pt x="3581" y="88760"/>
                </a:cubicBezTo>
                <a:cubicBezTo>
                  <a:pt x="3885" y="89192"/>
                  <a:pt x="5067" y="91211"/>
                  <a:pt x="6350" y="91567"/>
                </a:cubicBezTo>
                <a:cubicBezTo>
                  <a:pt x="7594" y="91960"/>
                  <a:pt x="9753" y="92113"/>
                  <a:pt x="11607" y="89865"/>
                </a:cubicBezTo>
                <a:cubicBezTo>
                  <a:pt x="13461" y="87579"/>
                  <a:pt x="15608" y="84429"/>
                  <a:pt x="16903" y="81724"/>
                </a:cubicBezTo>
                <a:cubicBezTo>
                  <a:pt x="18186" y="79032"/>
                  <a:pt x="20104" y="74765"/>
                  <a:pt x="21107" y="71831"/>
                </a:cubicBezTo>
                <a:cubicBezTo>
                  <a:pt x="22097" y="68922"/>
                  <a:pt x="23215" y="64554"/>
                  <a:pt x="23812" y="61125"/>
                </a:cubicBezTo>
                <a:cubicBezTo>
                  <a:pt x="24345" y="57734"/>
                  <a:pt x="24256" y="56807"/>
                  <a:pt x="24256" y="56807"/>
                </a:cubicBezTo>
                <a:cubicBezTo>
                  <a:pt x="24256" y="56807"/>
                  <a:pt x="27851" y="54533"/>
                  <a:pt x="28854" y="53949"/>
                </a:cubicBezTo>
                <a:cubicBezTo>
                  <a:pt x="29832" y="53352"/>
                  <a:pt x="33781" y="50901"/>
                  <a:pt x="35623" y="49834"/>
                </a:cubicBezTo>
                <a:cubicBezTo>
                  <a:pt x="37477" y="48767"/>
                  <a:pt x="43268" y="45605"/>
                  <a:pt x="43967" y="45288"/>
                </a:cubicBezTo>
                <a:cubicBezTo>
                  <a:pt x="44729" y="44983"/>
                  <a:pt x="53682" y="40614"/>
                  <a:pt x="55371" y="40043"/>
                </a:cubicBezTo>
                <a:cubicBezTo>
                  <a:pt x="57112" y="39471"/>
                  <a:pt x="63486" y="37147"/>
                  <a:pt x="65278" y="36537"/>
                </a:cubicBezTo>
                <a:cubicBezTo>
                  <a:pt x="67055" y="35941"/>
                  <a:pt x="74536" y="33083"/>
                  <a:pt x="74865" y="33045"/>
                </a:cubicBezTo>
                <a:cubicBezTo>
                  <a:pt x="75209" y="33007"/>
                  <a:pt x="81318" y="32105"/>
                  <a:pt x="82677" y="32232"/>
                </a:cubicBezTo>
                <a:cubicBezTo>
                  <a:pt x="84073" y="32372"/>
                  <a:pt x="86512" y="33109"/>
                  <a:pt x="84264" y="35356"/>
                </a:cubicBezTo>
                <a:cubicBezTo>
                  <a:pt x="82054" y="37604"/>
                  <a:pt x="77787" y="41897"/>
                  <a:pt x="76860" y="42837"/>
                </a:cubicBezTo>
                <a:cubicBezTo>
                  <a:pt x="75920" y="43789"/>
                  <a:pt x="70345" y="49301"/>
                  <a:pt x="69494" y="50177"/>
                </a:cubicBezTo>
                <a:cubicBezTo>
                  <a:pt x="68681" y="51041"/>
                  <a:pt x="62991" y="56692"/>
                  <a:pt x="62433" y="57264"/>
                </a:cubicBezTo>
                <a:cubicBezTo>
                  <a:pt x="61861" y="57823"/>
                  <a:pt x="54622" y="65189"/>
                  <a:pt x="53758" y="66052"/>
                </a:cubicBezTo>
                <a:cubicBezTo>
                  <a:pt x="52869" y="66903"/>
                  <a:pt x="46697" y="72948"/>
                  <a:pt x="45745" y="73850"/>
                </a:cubicBezTo>
                <a:cubicBezTo>
                  <a:pt x="44868" y="74714"/>
                  <a:pt x="40157" y="79425"/>
                  <a:pt x="37934" y="82550"/>
                </a:cubicBezTo>
                <a:cubicBezTo>
                  <a:pt x="35762" y="85674"/>
                  <a:pt x="33248" y="89331"/>
                  <a:pt x="33121" y="92786"/>
                </a:cubicBezTo>
                <a:cubicBezTo>
                  <a:pt x="33007" y="96253"/>
                  <a:pt x="35014" y="98780"/>
                  <a:pt x="36893" y="99529"/>
                </a:cubicBezTo>
                <a:cubicBezTo>
                  <a:pt x="38747" y="100304"/>
                  <a:pt x="40296" y="100457"/>
                  <a:pt x="41693" y="100469"/>
                </a:cubicBezTo>
                <a:cubicBezTo>
                  <a:pt x="43065" y="100469"/>
                  <a:pt x="45224" y="100202"/>
                  <a:pt x="45884" y="99936"/>
                </a:cubicBezTo>
                <a:cubicBezTo>
                  <a:pt x="46519" y="99669"/>
                  <a:pt x="51079" y="97282"/>
                  <a:pt x="51841" y="96875"/>
                </a:cubicBezTo>
                <a:cubicBezTo>
                  <a:pt x="52565" y="96481"/>
                  <a:pt x="55651" y="94551"/>
                  <a:pt x="56146" y="94221"/>
                </a:cubicBezTo>
                <a:cubicBezTo>
                  <a:pt x="56667" y="93916"/>
                  <a:pt x="60083" y="91567"/>
                  <a:pt x="60502" y="91198"/>
                </a:cubicBezTo>
                <a:cubicBezTo>
                  <a:pt x="60972" y="90817"/>
                  <a:pt x="63525" y="88658"/>
                  <a:pt x="63944" y="88188"/>
                </a:cubicBezTo>
                <a:cubicBezTo>
                  <a:pt x="64413" y="87731"/>
                  <a:pt x="67856" y="84099"/>
                  <a:pt x="67919" y="84035"/>
                </a:cubicBezTo>
                <a:cubicBezTo>
                  <a:pt x="67982" y="83985"/>
                  <a:pt x="68186" y="81572"/>
                  <a:pt x="67526" y="78358"/>
                </a:cubicBezTo>
                <a:cubicBezTo>
                  <a:pt x="66826" y="75145"/>
                  <a:pt x="66166" y="74307"/>
                  <a:pt x="66040" y="74269"/>
                </a:cubicBezTo>
                <a:cubicBezTo>
                  <a:pt x="65899" y="74231"/>
                  <a:pt x="64186" y="73507"/>
                  <a:pt x="64058" y="73520"/>
                </a:cubicBezTo>
                <a:cubicBezTo>
                  <a:pt x="63944" y="73533"/>
                  <a:pt x="63741" y="73660"/>
                  <a:pt x="63651" y="73685"/>
                </a:cubicBezTo>
                <a:cubicBezTo>
                  <a:pt x="63589" y="73698"/>
                  <a:pt x="63182" y="73660"/>
                  <a:pt x="62991" y="73685"/>
                </a:cubicBezTo>
                <a:cubicBezTo>
                  <a:pt x="62813" y="73710"/>
                  <a:pt x="59118" y="77241"/>
                  <a:pt x="58915" y="77368"/>
                </a:cubicBezTo>
                <a:cubicBezTo>
                  <a:pt x="58686" y="77482"/>
                  <a:pt x="56832" y="77876"/>
                  <a:pt x="54812" y="77635"/>
                </a:cubicBezTo>
                <a:cubicBezTo>
                  <a:pt x="52768" y="77393"/>
                  <a:pt x="52272" y="75374"/>
                  <a:pt x="52437" y="74142"/>
                </a:cubicBezTo>
                <a:cubicBezTo>
                  <a:pt x="52640" y="72910"/>
                  <a:pt x="52704" y="72008"/>
                  <a:pt x="54088" y="70002"/>
                </a:cubicBezTo>
                <a:cubicBezTo>
                  <a:pt x="55486" y="68008"/>
                  <a:pt x="57594" y="65493"/>
                  <a:pt x="59473" y="63804"/>
                </a:cubicBezTo>
                <a:cubicBezTo>
                  <a:pt x="61328" y="62115"/>
                  <a:pt x="64871" y="59258"/>
                  <a:pt x="65430" y="58890"/>
                </a:cubicBezTo>
                <a:cubicBezTo>
                  <a:pt x="66064" y="58483"/>
                  <a:pt x="71259" y="54711"/>
                  <a:pt x="72846" y="53708"/>
                </a:cubicBezTo>
                <a:cubicBezTo>
                  <a:pt x="74434" y="52705"/>
                  <a:pt x="80492" y="48386"/>
                  <a:pt x="81153" y="47942"/>
                </a:cubicBezTo>
                <a:cubicBezTo>
                  <a:pt x="81826" y="47510"/>
                  <a:pt x="89471" y="42113"/>
                  <a:pt x="90284" y="41516"/>
                </a:cubicBezTo>
                <a:cubicBezTo>
                  <a:pt x="91084" y="40944"/>
                  <a:pt x="97637" y="36080"/>
                  <a:pt x="98818" y="35191"/>
                </a:cubicBezTo>
                <a:cubicBezTo>
                  <a:pt x="99974" y="34302"/>
                  <a:pt x="107810" y="28244"/>
                  <a:pt x="108749" y="27419"/>
                </a:cubicBezTo>
                <a:cubicBezTo>
                  <a:pt x="109664" y="26568"/>
                  <a:pt x="114706" y="22402"/>
                  <a:pt x="116433" y="20599"/>
                </a:cubicBezTo>
                <a:cubicBezTo>
                  <a:pt x="118135" y="18757"/>
                  <a:pt x="120586" y="16052"/>
                  <a:pt x="121233" y="13385"/>
                </a:cubicBezTo>
                <a:cubicBezTo>
                  <a:pt x="121843" y="10693"/>
                  <a:pt x="122046" y="9093"/>
                  <a:pt x="120763" y="6019"/>
                </a:cubicBezTo>
                <a:cubicBezTo>
                  <a:pt x="119468" y="2959"/>
                  <a:pt x="116357" y="635"/>
                  <a:pt x="116090" y="533"/>
                </a:cubicBezTo>
                <a:cubicBezTo>
                  <a:pt x="115836" y="431"/>
                  <a:pt x="112788" y="-25"/>
                  <a:pt x="110476" y="0"/>
                </a:cubicBezTo>
                <a:cubicBezTo>
                  <a:pt x="108115" y="25"/>
                  <a:pt x="105943" y="635"/>
                  <a:pt x="103263" y="2247"/>
                </a:cubicBezTo>
                <a:cubicBezTo>
                  <a:pt x="100545" y="3886"/>
                  <a:pt x="95250" y="7734"/>
                  <a:pt x="93484" y="8851"/>
                </a:cubicBezTo>
                <a:cubicBezTo>
                  <a:pt x="91770" y="9956"/>
                  <a:pt x="84493" y="14935"/>
                  <a:pt x="83680" y="15544"/>
                </a:cubicBezTo>
                <a:cubicBezTo>
                  <a:pt x="82803" y="16154"/>
                  <a:pt x="76517" y="20409"/>
                  <a:pt x="75209" y="21323"/>
                </a:cubicBezTo>
                <a:cubicBezTo>
                  <a:pt x="73876" y="22212"/>
                  <a:pt x="68744" y="25552"/>
                  <a:pt x="66852" y="26822"/>
                </a:cubicBezTo>
                <a:cubicBezTo>
                  <a:pt x="64972" y="28105"/>
                  <a:pt x="60438" y="30784"/>
                  <a:pt x="58990" y="31686"/>
                </a:cubicBezTo>
                <a:cubicBezTo>
                  <a:pt x="57568" y="32613"/>
                  <a:pt x="53568" y="34747"/>
                  <a:pt x="52107" y="35293"/>
                </a:cubicBezTo>
                <a:cubicBezTo>
                  <a:pt x="50647" y="35839"/>
                  <a:pt x="45516" y="38036"/>
                  <a:pt x="44729" y="38354"/>
                </a:cubicBezTo>
                <a:cubicBezTo>
                  <a:pt x="43967" y="38671"/>
                  <a:pt x="36855" y="41871"/>
                  <a:pt x="35724" y="42329"/>
                </a:cubicBezTo>
                <a:cubicBezTo>
                  <a:pt x="34556" y="42773"/>
                  <a:pt x="29565" y="44996"/>
                  <a:pt x="28740" y="45364"/>
                </a:cubicBezTo>
                <a:cubicBezTo>
                  <a:pt x="27876" y="45745"/>
                  <a:pt x="26327" y="46469"/>
                  <a:pt x="26327" y="46469"/>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11400063" y="2078761"/>
            <a:ext cx="83477" cy="99974"/>
          </a:xfrm>
          <a:custGeom>
            <a:avLst/>
            <a:gdLst>
              <a:gd name="connsiteX0" fmla="*/ 56476 w 83477"/>
              <a:gd name="connsiteY0" fmla="*/ 51066 h 99974"/>
              <a:gd name="connsiteX1" fmla="*/ 50824 w 83477"/>
              <a:gd name="connsiteY1" fmla="*/ 59702 h 99974"/>
              <a:gd name="connsiteX2" fmla="*/ 45859 w 83477"/>
              <a:gd name="connsiteY2" fmla="*/ 67182 h 99974"/>
              <a:gd name="connsiteX3" fmla="*/ 40360 w 83477"/>
              <a:gd name="connsiteY3" fmla="*/ 74955 h 99974"/>
              <a:gd name="connsiteX4" fmla="*/ 35204 w 83477"/>
              <a:gd name="connsiteY4" fmla="*/ 81826 h 99974"/>
              <a:gd name="connsiteX5" fmla="*/ 28523 w 83477"/>
              <a:gd name="connsiteY5" fmla="*/ 89865 h 99974"/>
              <a:gd name="connsiteX6" fmla="*/ 23723 w 83477"/>
              <a:gd name="connsiteY6" fmla="*/ 94703 h 99974"/>
              <a:gd name="connsiteX7" fmla="*/ 19786 w 83477"/>
              <a:gd name="connsiteY7" fmla="*/ 97472 h 99974"/>
              <a:gd name="connsiteX8" fmla="*/ 14058 w 83477"/>
              <a:gd name="connsiteY8" fmla="*/ 99974 h 99974"/>
              <a:gd name="connsiteX9" fmla="*/ 7175 w 83477"/>
              <a:gd name="connsiteY9" fmla="*/ 99910 h 99974"/>
              <a:gd name="connsiteX10" fmla="*/ 1130 w 83477"/>
              <a:gd name="connsiteY10" fmla="*/ 98831 h 99974"/>
              <a:gd name="connsiteX11" fmla="*/ 0 w 83477"/>
              <a:gd name="connsiteY11" fmla="*/ 95338 h 99974"/>
              <a:gd name="connsiteX12" fmla="*/ 3644 w 83477"/>
              <a:gd name="connsiteY12" fmla="*/ 91198 h 99974"/>
              <a:gd name="connsiteX13" fmla="*/ 7733 w 83477"/>
              <a:gd name="connsiteY13" fmla="*/ 88366 h 99974"/>
              <a:gd name="connsiteX14" fmla="*/ 15188 w 83477"/>
              <a:gd name="connsiteY14" fmla="*/ 82333 h 99974"/>
              <a:gd name="connsiteX15" fmla="*/ 22059 w 83477"/>
              <a:gd name="connsiteY15" fmla="*/ 76555 h 99974"/>
              <a:gd name="connsiteX16" fmla="*/ 29679 w 83477"/>
              <a:gd name="connsiteY16" fmla="*/ 68567 h 99974"/>
              <a:gd name="connsiteX17" fmla="*/ 39051 w 83477"/>
              <a:gd name="connsiteY17" fmla="*/ 58851 h 99974"/>
              <a:gd name="connsiteX18" fmla="*/ 41719 w 83477"/>
              <a:gd name="connsiteY18" fmla="*/ 56057 h 99974"/>
              <a:gd name="connsiteX19" fmla="*/ 46163 w 83477"/>
              <a:gd name="connsiteY19" fmla="*/ 49745 h 99974"/>
              <a:gd name="connsiteX20" fmla="*/ 53771 w 83477"/>
              <a:gd name="connsiteY20" fmla="*/ 38747 h 99974"/>
              <a:gd name="connsiteX21" fmla="*/ 58775 w 83477"/>
              <a:gd name="connsiteY21" fmla="*/ 29629 h 99974"/>
              <a:gd name="connsiteX22" fmla="*/ 55702 w 83477"/>
              <a:gd name="connsiteY22" fmla="*/ 26492 h 99974"/>
              <a:gd name="connsiteX23" fmla="*/ 45198 w 83477"/>
              <a:gd name="connsiteY23" fmla="*/ 27152 h 99974"/>
              <a:gd name="connsiteX24" fmla="*/ 35737 w 83477"/>
              <a:gd name="connsiteY24" fmla="*/ 27368 h 99974"/>
              <a:gd name="connsiteX25" fmla="*/ 27990 w 83477"/>
              <a:gd name="connsiteY25" fmla="*/ 21640 h 99974"/>
              <a:gd name="connsiteX26" fmla="*/ 26098 w 83477"/>
              <a:gd name="connsiteY26" fmla="*/ 9969 h 99974"/>
              <a:gd name="connsiteX27" fmla="*/ 27698 w 83477"/>
              <a:gd name="connsiteY27" fmla="*/ 9194 h 99974"/>
              <a:gd name="connsiteX28" fmla="*/ 31991 w 83477"/>
              <a:gd name="connsiteY28" fmla="*/ 10490 h 99974"/>
              <a:gd name="connsiteX29" fmla="*/ 45401 w 83477"/>
              <a:gd name="connsiteY29" fmla="*/ 10236 h 99974"/>
              <a:gd name="connsiteX30" fmla="*/ 60972 w 83477"/>
              <a:gd name="connsiteY30" fmla="*/ 6718 h 99974"/>
              <a:gd name="connsiteX31" fmla="*/ 75539 w 83477"/>
              <a:gd name="connsiteY31" fmla="*/ 1346 h 99974"/>
              <a:gd name="connsiteX32" fmla="*/ 81356 w 83477"/>
              <a:gd name="connsiteY32" fmla="*/ 0 h 99974"/>
              <a:gd name="connsiteX33" fmla="*/ 83477 w 83477"/>
              <a:gd name="connsiteY33" fmla="*/ 4673 h 99974"/>
              <a:gd name="connsiteX34" fmla="*/ 82689 w 83477"/>
              <a:gd name="connsiteY34" fmla="*/ 9918 h 99974"/>
              <a:gd name="connsiteX35" fmla="*/ 80022 w 83477"/>
              <a:gd name="connsiteY35" fmla="*/ 14630 h 99974"/>
              <a:gd name="connsiteX36" fmla="*/ 76771 w 83477"/>
              <a:gd name="connsiteY36" fmla="*/ 20307 h 99974"/>
              <a:gd name="connsiteX37" fmla="*/ 72301 w 83477"/>
              <a:gd name="connsiteY37" fmla="*/ 27215 h 99974"/>
              <a:gd name="connsiteX38" fmla="*/ 63093 w 83477"/>
              <a:gd name="connsiteY38" fmla="*/ 41160 h 99974"/>
              <a:gd name="connsiteX39" fmla="*/ 56476 w 83477"/>
              <a:gd name="connsiteY39" fmla="*/ 51066 h 999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Lst>
            <a:rect l="l" t="t" r="r" b="b"/>
            <a:pathLst>
              <a:path w="83477" h="99974">
                <a:moveTo>
                  <a:pt x="56476" y="51066"/>
                </a:moveTo>
                <a:cubicBezTo>
                  <a:pt x="56476" y="51066"/>
                  <a:pt x="51447" y="58775"/>
                  <a:pt x="50824" y="59702"/>
                </a:cubicBezTo>
                <a:cubicBezTo>
                  <a:pt x="50203" y="60629"/>
                  <a:pt x="46557" y="66116"/>
                  <a:pt x="45859" y="67182"/>
                </a:cubicBezTo>
                <a:cubicBezTo>
                  <a:pt x="45122" y="68262"/>
                  <a:pt x="40995" y="74053"/>
                  <a:pt x="40360" y="74955"/>
                </a:cubicBezTo>
                <a:cubicBezTo>
                  <a:pt x="39699" y="75882"/>
                  <a:pt x="36004" y="80784"/>
                  <a:pt x="35204" y="81826"/>
                </a:cubicBezTo>
                <a:cubicBezTo>
                  <a:pt x="34454" y="82867"/>
                  <a:pt x="29336" y="88963"/>
                  <a:pt x="28523" y="89865"/>
                </a:cubicBezTo>
                <a:cubicBezTo>
                  <a:pt x="27647" y="90792"/>
                  <a:pt x="24421" y="94132"/>
                  <a:pt x="23723" y="94703"/>
                </a:cubicBezTo>
                <a:cubicBezTo>
                  <a:pt x="23024" y="95237"/>
                  <a:pt x="21576" y="96354"/>
                  <a:pt x="19786" y="97472"/>
                </a:cubicBezTo>
                <a:cubicBezTo>
                  <a:pt x="17995" y="98577"/>
                  <a:pt x="15912" y="99720"/>
                  <a:pt x="14058" y="99974"/>
                </a:cubicBezTo>
                <a:cubicBezTo>
                  <a:pt x="12242" y="100240"/>
                  <a:pt x="8838" y="100050"/>
                  <a:pt x="7175" y="99910"/>
                </a:cubicBezTo>
                <a:cubicBezTo>
                  <a:pt x="5524" y="99758"/>
                  <a:pt x="1917" y="99174"/>
                  <a:pt x="1130" y="98831"/>
                </a:cubicBezTo>
                <a:cubicBezTo>
                  <a:pt x="406" y="98462"/>
                  <a:pt x="-1054" y="97396"/>
                  <a:pt x="0" y="95338"/>
                </a:cubicBezTo>
                <a:cubicBezTo>
                  <a:pt x="1092" y="93281"/>
                  <a:pt x="2616" y="91579"/>
                  <a:pt x="3644" y="91198"/>
                </a:cubicBezTo>
                <a:cubicBezTo>
                  <a:pt x="4673" y="90843"/>
                  <a:pt x="7035" y="88912"/>
                  <a:pt x="7733" y="88366"/>
                </a:cubicBezTo>
                <a:cubicBezTo>
                  <a:pt x="8445" y="87820"/>
                  <a:pt x="14160" y="83248"/>
                  <a:pt x="15188" y="82333"/>
                </a:cubicBezTo>
                <a:cubicBezTo>
                  <a:pt x="16243" y="81432"/>
                  <a:pt x="21538" y="77050"/>
                  <a:pt x="22059" y="76555"/>
                </a:cubicBezTo>
                <a:cubicBezTo>
                  <a:pt x="22567" y="76060"/>
                  <a:pt x="28587" y="69633"/>
                  <a:pt x="29679" y="68567"/>
                </a:cubicBezTo>
                <a:cubicBezTo>
                  <a:pt x="30746" y="67513"/>
                  <a:pt x="37820" y="60185"/>
                  <a:pt x="39051" y="58851"/>
                </a:cubicBezTo>
                <a:cubicBezTo>
                  <a:pt x="40271" y="57543"/>
                  <a:pt x="41554" y="56235"/>
                  <a:pt x="41719" y="56057"/>
                </a:cubicBezTo>
                <a:cubicBezTo>
                  <a:pt x="41896" y="55867"/>
                  <a:pt x="45287" y="50926"/>
                  <a:pt x="46163" y="49745"/>
                </a:cubicBezTo>
                <a:cubicBezTo>
                  <a:pt x="47028" y="48564"/>
                  <a:pt x="52984" y="39915"/>
                  <a:pt x="53771" y="38747"/>
                </a:cubicBezTo>
                <a:cubicBezTo>
                  <a:pt x="54558" y="37591"/>
                  <a:pt x="58572" y="31457"/>
                  <a:pt x="58775" y="29629"/>
                </a:cubicBezTo>
                <a:cubicBezTo>
                  <a:pt x="58952" y="27838"/>
                  <a:pt x="57860" y="26568"/>
                  <a:pt x="55702" y="26492"/>
                </a:cubicBezTo>
                <a:cubicBezTo>
                  <a:pt x="53593" y="26428"/>
                  <a:pt x="47611" y="27038"/>
                  <a:pt x="45198" y="27152"/>
                </a:cubicBezTo>
                <a:cubicBezTo>
                  <a:pt x="42735" y="27241"/>
                  <a:pt x="39001" y="28143"/>
                  <a:pt x="35737" y="27368"/>
                </a:cubicBezTo>
                <a:cubicBezTo>
                  <a:pt x="32511" y="26593"/>
                  <a:pt x="30276" y="25349"/>
                  <a:pt x="27990" y="21640"/>
                </a:cubicBezTo>
                <a:cubicBezTo>
                  <a:pt x="25679" y="17932"/>
                  <a:pt x="25806" y="10845"/>
                  <a:pt x="26098" y="9969"/>
                </a:cubicBezTo>
                <a:cubicBezTo>
                  <a:pt x="26365" y="9105"/>
                  <a:pt x="27037" y="8597"/>
                  <a:pt x="27698" y="9194"/>
                </a:cubicBezTo>
                <a:cubicBezTo>
                  <a:pt x="28358" y="9778"/>
                  <a:pt x="27926" y="10045"/>
                  <a:pt x="31991" y="10490"/>
                </a:cubicBezTo>
                <a:cubicBezTo>
                  <a:pt x="36080" y="10934"/>
                  <a:pt x="41249" y="10883"/>
                  <a:pt x="45401" y="10236"/>
                </a:cubicBezTo>
                <a:cubicBezTo>
                  <a:pt x="49491" y="9613"/>
                  <a:pt x="56514" y="8153"/>
                  <a:pt x="60972" y="6718"/>
                </a:cubicBezTo>
                <a:cubicBezTo>
                  <a:pt x="65404" y="5283"/>
                  <a:pt x="72986" y="2501"/>
                  <a:pt x="75539" y="1346"/>
                </a:cubicBezTo>
                <a:cubicBezTo>
                  <a:pt x="78054" y="203"/>
                  <a:pt x="80098" y="-571"/>
                  <a:pt x="81356" y="0"/>
                </a:cubicBezTo>
                <a:cubicBezTo>
                  <a:pt x="82625" y="584"/>
                  <a:pt x="83680" y="1015"/>
                  <a:pt x="83477" y="4673"/>
                </a:cubicBezTo>
                <a:cubicBezTo>
                  <a:pt x="83273" y="8356"/>
                  <a:pt x="82816" y="9397"/>
                  <a:pt x="82689" y="9918"/>
                </a:cubicBezTo>
                <a:cubicBezTo>
                  <a:pt x="82524" y="10452"/>
                  <a:pt x="82981" y="10452"/>
                  <a:pt x="80022" y="14630"/>
                </a:cubicBezTo>
                <a:cubicBezTo>
                  <a:pt x="77089" y="18795"/>
                  <a:pt x="76986" y="19837"/>
                  <a:pt x="76771" y="20307"/>
                </a:cubicBezTo>
                <a:cubicBezTo>
                  <a:pt x="76568" y="20764"/>
                  <a:pt x="73228" y="25755"/>
                  <a:pt x="72301" y="27215"/>
                </a:cubicBezTo>
                <a:cubicBezTo>
                  <a:pt x="71373" y="28689"/>
                  <a:pt x="64592" y="39001"/>
                  <a:pt x="63093" y="41160"/>
                </a:cubicBezTo>
                <a:cubicBezTo>
                  <a:pt x="61607" y="43306"/>
                  <a:pt x="56476" y="51066"/>
                  <a:pt x="56476" y="5106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11467622" y="2122760"/>
            <a:ext cx="130289" cy="71856"/>
          </a:xfrm>
          <a:custGeom>
            <a:avLst/>
            <a:gdLst>
              <a:gd name="connsiteX0" fmla="*/ 17703 w 130289"/>
              <a:gd name="connsiteY0" fmla="*/ 70866 h 71856"/>
              <a:gd name="connsiteX1" fmla="*/ 10693 w 130289"/>
              <a:gd name="connsiteY1" fmla="*/ 67678 h 71856"/>
              <a:gd name="connsiteX2" fmla="*/ 3149 w 130289"/>
              <a:gd name="connsiteY2" fmla="*/ 58750 h 71856"/>
              <a:gd name="connsiteX3" fmla="*/ 0 w 130289"/>
              <a:gd name="connsiteY3" fmla="*/ 48615 h 71856"/>
              <a:gd name="connsiteX4" fmla="*/ 2222 w 130289"/>
              <a:gd name="connsiteY4" fmla="*/ 0 h 71856"/>
              <a:gd name="connsiteX5" fmla="*/ 6298 w 130289"/>
              <a:gd name="connsiteY5" fmla="*/ 711 h 71856"/>
              <a:gd name="connsiteX6" fmla="*/ 9270 w 130289"/>
              <a:gd name="connsiteY6" fmla="*/ 6781 h 71856"/>
              <a:gd name="connsiteX7" fmla="*/ 11023 w 130289"/>
              <a:gd name="connsiteY7" fmla="*/ 21793 h 71856"/>
              <a:gd name="connsiteX8" fmla="*/ 14820 w 130289"/>
              <a:gd name="connsiteY8" fmla="*/ 33959 h 71856"/>
              <a:gd name="connsiteX9" fmla="*/ 22504 w 130289"/>
              <a:gd name="connsiteY9" fmla="*/ 43916 h 71856"/>
              <a:gd name="connsiteX10" fmla="*/ 31572 w 130289"/>
              <a:gd name="connsiteY10" fmla="*/ 49060 h 71856"/>
              <a:gd name="connsiteX11" fmla="*/ 40271 w 130289"/>
              <a:gd name="connsiteY11" fmla="*/ 50596 h 71856"/>
              <a:gd name="connsiteX12" fmla="*/ 96913 w 130289"/>
              <a:gd name="connsiteY12" fmla="*/ 51142 h 71856"/>
              <a:gd name="connsiteX13" fmla="*/ 100913 w 130289"/>
              <a:gd name="connsiteY13" fmla="*/ 47231 h 71856"/>
              <a:gd name="connsiteX14" fmla="*/ 99059 w 130289"/>
              <a:gd name="connsiteY14" fmla="*/ 35229 h 71856"/>
              <a:gd name="connsiteX15" fmla="*/ 94995 w 130289"/>
              <a:gd name="connsiteY15" fmla="*/ 26695 h 71856"/>
              <a:gd name="connsiteX16" fmla="*/ 90893 w 130289"/>
              <a:gd name="connsiteY16" fmla="*/ 22225 h 71856"/>
              <a:gd name="connsiteX17" fmla="*/ 85890 w 130289"/>
              <a:gd name="connsiteY17" fmla="*/ 15824 h 71856"/>
              <a:gd name="connsiteX18" fmla="*/ 77393 w 130289"/>
              <a:gd name="connsiteY18" fmla="*/ 3644 h 71856"/>
              <a:gd name="connsiteX19" fmla="*/ 78257 w 130289"/>
              <a:gd name="connsiteY19" fmla="*/ 1168 h 71856"/>
              <a:gd name="connsiteX20" fmla="*/ 90995 w 130289"/>
              <a:gd name="connsiteY20" fmla="*/ 8724 h 71856"/>
              <a:gd name="connsiteX21" fmla="*/ 100520 w 130289"/>
              <a:gd name="connsiteY21" fmla="*/ 14897 h 71856"/>
              <a:gd name="connsiteX22" fmla="*/ 118948 w 130289"/>
              <a:gd name="connsiteY22" fmla="*/ 26517 h 71856"/>
              <a:gd name="connsiteX23" fmla="*/ 122452 w 130289"/>
              <a:gd name="connsiteY23" fmla="*/ 28333 h 71856"/>
              <a:gd name="connsiteX24" fmla="*/ 126720 w 130289"/>
              <a:gd name="connsiteY24" fmla="*/ 30721 h 71856"/>
              <a:gd name="connsiteX25" fmla="*/ 129095 w 130289"/>
              <a:gd name="connsiteY25" fmla="*/ 33324 h 71856"/>
              <a:gd name="connsiteX26" fmla="*/ 130288 w 130289"/>
              <a:gd name="connsiteY26" fmla="*/ 36639 h 71856"/>
              <a:gd name="connsiteX27" fmla="*/ 129438 w 130289"/>
              <a:gd name="connsiteY27" fmla="*/ 54457 h 71856"/>
              <a:gd name="connsiteX28" fmla="*/ 124002 w 130289"/>
              <a:gd name="connsiteY28" fmla="*/ 66903 h 71856"/>
              <a:gd name="connsiteX29" fmla="*/ 111976 w 130289"/>
              <a:gd name="connsiteY29" fmla="*/ 71856 h 71856"/>
              <a:gd name="connsiteX30" fmla="*/ 17703 w 130289"/>
              <a:gd name="connsiteY30" fmla="*/ 70866 h 7185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Lst>
            <a:rect l="l" t="t" r="r" b="b"/>
            <a:pathLst>
              <a:path w="130289" h="71856">
                <a:moveTo>
                  <a:pt x="17703" y="70866"/>
                </a:moveTo>
                <a:cubicBezTo>
                  <a:pt x="17703" y="70866"/>
                  <a:pt x="13182" y="69532"/>
                  <a:pt x="10693" y="67678"/>
                </a:cubicBezTo>
                <a:cubicBezTo>
                  <a:pt x="8204" y="65811"/>
                  <a:pt x="5029" y="62483"/>
                  <a:pt x="3149" y="58750"/>
                </a:cubicBezTo>
                <a:cubicBezTo>
                  <a:pt x="1257" y="55016"/>
                  <a:pt x="63" y="49822"/>
                  <a:pt x="0" y="48615"/>
                </a:cubicBezTo>
                <a:cubicBezTo>
                  <a:pt x="-127" y="47421"/>
                  <a:pt x="2222" y="0"/>
                  <a:pt x="2222" y="0"/>
                </a:cubicBezTo>
                <a:cubicBezTo>
                  <a:pt x="2222" y="0"/>
                  <a:pt x="4889" y="-507"/>
                  <a:pt x="6298" y="711"/>
                </a:cubicBezTo>
                <a:cubicBezTo>
                  <a:pt x="7670" y="1943"/>
                  <a:pt x="8737" y="2806"/>
                  <a:pt x="9270" y="6781"/>
                </a:cubicBezTo>
                <a:cubicBezTo>
                  <a:pt x="9829" y="10756"/>
                  <a:pt x="10362" y="18986"/>
                  <a:pt x="11023" y="21793"/>
                </a:cubicBezTo>
                <a:cubicBezTo>
                  <a:pt x="11683" y="24599"/>
                  <a:pt x="12941" y="30518"/>
                  <a:pt x="14820" y="33959"/>
                </a:cubicBezTo>
                <a:cubicBezTo>
                  <a:pt x="16712" y="37401"/>
                  <a:pt x="20142" y="41973"/>
                  <a:pt x="22504" y="43916"/>
                </a:cubicBezTo>
                <a:cubicBezTo>
                  <a:pt x="24879" y="45872"/>
                  <a:pt x="27520" y="48031"/>
                  <a:pt x="31572" y="49060"/>
                </a:cubicBezTo>
                <a:cubicBezTo>
                  <a:pt x="35573" y="50101"/>
                  <a:pt x="39573" y="50482"/>
                  <a:pt x="40271" y="50596"/>
                </a:cubicBezTo>
                <a:cubicBezTo>
                  <a:pt x="48132" y="51714"/>
                  <a:pt x="96278" y="51219"/>
                  <a:pt x="96913" y="51142"/>
                </a:cubicBezTo>
                <a:cubicBezTo>
                  <a:pt x="96913" y="51142"/>
                  <a:pt x="100215" y="50292"/>
                  <a:pt x="100913" y="47231"/>
                </a:cubicBezTo>
                <a:cubicBezTo>
                  <a:pt x="101637" y="44183"/>
                  <a:pt x="100380" y="38595"/>
                  <a:pt x="99059" y="35229"/>
                </a:cubicBezTo>
                <a:cubicBezTo>
                  <a:pt x="97738" y="31864"/>
                  <a:pt x="96151" y="27990"/>
                  <a:pt x="94995" y="26695"/>
                </a:cubicBezTo>
                <a:cubicBezTo>
                  <a:pt x="93802" y="25400"/>
                  <a:pt x="91897" y="23266"/>
                  <a:pt x="90893" y="22225"/>
                </a:cubicBezTo>
                <a:cubicBezTo>
                  <a:pt x="89878" y="21196"/>
                  <a:pt x="86728" y="16789"/>
                  <a:pt x="85890" y="15824"/>
                </a:cubicBezTo>
                <a:cubicBezTo>
                  <a:pt x="85038" y="14820"/>
                  <a:pt x="77787" y="4698"/>
                  <a:pt x="77393" y="3644"/>
                </a:cubicBezTo>
                <a:cubicBezTo>
                  <a:pt x="76987" y="2565"/>
                  <a:pt x="76072" y="482"/>
                  <a:pt x="78257" y="1168"/>
                </a:cubicBezTo>
                <a:cubicBezTo>
                  <a:pt x="80467" y="1841"/>
                  <a:pt x="90271" y="8280"/>
                  <a:pt x="90995" y="8724"/>
                </a:cubicBezTo>
                <a:cubicBezTo>
                  <a:pt x="91681" y="9194"/>
                  <a:pt x="99872" y="14516"/>
                  <a:pt x="100520" y="14897"/>
                </a:cubicBezTo>
                <a:cubicBezTo>
                  <a:pt x="101142" y="15303"/>
                  <a:pt x="117982" y="26009"/>
                  <a:pt x="118948" y="26517"/>
                </a:cubicBezTo>
                <a:cubicBezTo>
                  <a:pt x="119900" y="27038"/>
                  <a:pt x="121894" y="28079"/>
                  <a:pt x="122452" y="28333"/>
                </a:cubicBezTo>
                <a:cubicBezTo>
                  <a:pt x="123011" y="28549"/>
                  <a:pt x="125539" y="29679"/>
                  <a:pt x="126720" y="30721"/>
                </a:cubicBezTo>
                <a:cubicBezTo>
                  <a:pt x="127914" y="31737"/>
                  <a:pt x="128346" y="32130"/>
                  <a:pt x="129095" y="33324"/>
                </a:cubicBezTo>
                <a:cubicBezTo>
                  <a:pt x="129870" y="34518"/>
                  <a:pt x="130225" y="35610"/>
                  <a:pt x="130288" y="36639"/>
                </a:cubicBezTo>
                <a:cubicBezTo>
                  <a:pt x="130327" y="37668"/>
                  <a:pt x="129438" y="53809"/>
                  <a:pt x="129438" y="54457"/>
                </a:cubicBezTo>
                <a:cubicBezTo>
                  <a:pt x="129361" y="55105"/>
                  <a:pt x="127672" y="63233"/>
                  <a:pt x="124002" y="66903"/>
                </a:cubicBezTo>
                <a:cubicBezTo>
                  <a:pt x="120345" y="70599"/>
                  <a:pt x="117373" y="71932"/>
                  <a:pt x="111976" y="71856"/>
                </a:cubicBezTo>
                <a:cubicBezTo>
                  <a:pt x="106616" y="71754"/>
                  <a:pt x="17703" y="70866"/>
                  <a:pt x="17703" y="7086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10040400" y="2098906"/>
            <a:ext cx="110172" cy="99733"/>
          </a:xfrm>
          <a:custGeom>
            <a:avLst/>
            <a:gdLst>
              <a:gd name="connsiteX0" fmla="*/ 22923 w 110172"/>
              <a:gd name="connsiteY0" fmla="*/ 14960 h 99733"/>
              <a:gd name="connsiteX1" fmla="*/ 46355 w 110172"/>
              <a:gd name="connsiteY1" fmla="*/ 37172 h 99733"/>
              <a:gd name="connsiteX2" fmla="*/ 59613 w 110172"/>
              <a:gd name="connsiteY2" fmla="*/ 50520 h 99733"/>
              <a:gd name="connsiteX3" fmla="*/ 71361 w 110172"/>
              <a:gd name="connsiteY3" fmla="*/ 58445 h 99733"/>
              <a:gd name="connsiteX4" fmla="*/ 90081 w 110172"/>
              <a:gd name="connsiteY4" fmla="*/ 61887 h 99733"/>
              <a:gd name="connsiteX5" fmla="*/ 106730 w 110172"/>
              <a:gd name="connsiteY5" fmla="*/ 61848 h 99733"/>
              <a:gd name="connsiteX6" fmla="*/ 109563 w 110172"/>
              <a:gd name="connsiteY6" fmla="*/ 62941 h 99733"/>
              <a:gd name="connsiteX7" fmla="*/ 110172 w 110172"/>
              <a:gd name="connsiteY7" fmla="*/ 63842 h 99733"/>
              <a:gd name="connsiteX8" fmla="*/ 108940 w 110172"/>
              <a:gd name="connsiteY8" fmla="*/ 65785 h 99733"/>
              <a:gd name="connsiteX9" fmla="*/ 100279 w 110172"/>
              <a:gd name="connsiteY9" fmla="*/ 71882 h 99733"/>
              <a:gd name="connsiteX10" fmla="*/ 89928 w 110172"/>
              <a:gd name="connsiteY10" fmla="*/ 80860 h 99733"/>
              <a:gd name="connsiteX11" fmla="*/ 78930 w 110172"/>
              <a:gd name="connsiteY11" fmla="*/ 90373 h 99733"/>
              <a:gd name="connsiteX12" fmla="*/ 66585 w 110172"/>
              <a:gd name="connsiteY12" fmla="*/ 98132 h 99733"/>
              <a:gd name="connsiteX13" fmla="*/ 59664 w 110172"/>
              <a:gd name="connsiteY13" fmla="*/ 99733 h 99733"/>
              <a:gd name="connsiteX14" fmla="*/ 50774 w 110172"/>
              <a:gd name="connsiteY14" fmla="*/ 96189 h 99733"/>
              <a:gd name="connsiteX15" fmla="*/ 42049 w 110172"/>
              <a:gd name="connsiteY15" fmla="*/ 88645 h 99733"/>
              <a:gd name="connsiteX16" fmla="*/ 32842 w 110172"/>
              <a:gd name="connsiteY16" fmla="*/ 72542 h 99733"/>
              <a:gd name="connsiteX17" fmla="*/ 22187 w 110172"/>
              <a:gd name="connsiteY17" fmla="*/ 46646 h 99733"/>
              <a:gd name="connsiteX18" fmla="*/ 9728 w 110172"/>
              <a:gd name="connsiteY18" fmla="*/ 21107 h 99733"/>
              <a:gd name="connsiteX19" fmla="*/ 0 w 110172"/>
              <a:gd name="connsiteY19" fmla="*/ 4711 h 99733"/>
              <a:gd name="connsiteX20" fmla="*/ 3073 w 110172"/>
              <a:gd name="connsiteY20" fmla="*/ 165 h 99733"/>
              <a:gd name="connsiteX21" fmla="*/ 5346 w 110172"/>
              <a:gd name="connsiteY21" fmla="*/ 0 h 99733"/>
              <a:gd name="connsiteX22" fmla="*/ 10579 w 110172"/>
              <a:gd name="connsiteY22" fmla="*/ 4102 h 99733"/>
              <a:gd name="connsiteX23" fmla="*/ 22923 w 110172"/>
              <a:gd name="connsiteY23" fmla="*/ 14960 h 997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Lst>
            <a:rect l="l" t="t" r="r" b="b"/>
            <a:pathLst>
              <a:path w="110172" h="99733">
                <a:moveTo>
                  <a:pt x="22923" y="14960"/>
                </a:moveTo>
                <a:cubicBezTo>
                  <a:pt x="23380" y="15201"/>
                  <a:pt x="45084" y="35483"/>
                  <a:pt x="46355" y="37172"/>
                </a:cubicBezTo>
                <a:cubicBezTo>
                  <a:pt x="47599" y="38849"/>
                  <a:pt x="58597" y="49618"/>
                  <a:pt x="59613" y="50520"/>
                </a:cubicBezTo>
                <a:cubicBezTo>
                  <a:pt x="60642" y="51422"/>
                  <a:pt x="66585" y="56781"/>
                  <a:pt x="71361" y="58445"/>
                </a:cubicBezTo>
                <a:cubicBezTo>
                  <a:pt x="76162" y="60096"/>
                  <a:pt x="85217" y="62623"/>
                  <a:pt x="90081" y="61887"/>
                </a:cubicBezTo>
                <a:cubicBezTo>
                  <a:pt x="94957" y="61175"/>
                  <a:pt x="105270" y="61277"/>
                  <a:pt x="106730" y="61848"/>
                </a:cubicBezTo>
                <a:cubicBezTo>
                  <a:pt x="108216" y="62382"/>
                  <a:pt x="109563" y="62941"/>
                  <a:pt x="109563" y="62941"/>
                </a:cubicBezTo>
                <a:cubicBezTo>
                  <a:pt x="109563" y="62941"/>
                  <a:pt x="110134" y="63284"/>
                  <a:pt x="110172" y="63842"/>
                </a:cubicBezTo>
                <a:cubicBezTo>
                  <a:pt x="110172" y="64401"/>
                  <a:pt x="109702" y="65315"/>
                  <a:pt x="108940" y="65785"/>
                </a:cubicBezTo>
                <a:cubicBezTo>
                  <a:pt x="108153" y="66243"/>
                  <a:pt x="100876" y="71412"/>
                  <a:pt x="100279" y="71882"/>
                </a:cubicBezTo>
                <a:cubicBezTo>
                  <a:pt x="99656" y="72326"/>
                  <a:pt x="90779" y="79730"/>
                  <a:pt x="89928" y="80860"/>
                </a:cubicBezTo>
                <a:cubicBezTo>
                  <a:pt x="89090" y="81991"/>
                  <a:pt x="79819" y="89738"/>
                  <a:pt x="78930" y="90373"/>
                </a:cubicBezTo>
                <a:cubicBezTo>
                  <a:pt x="78054" y="90982"/>
                  <a:pt x="68656" y="97269"/>
                  <a:pt x="66585" y="98132"/>
                </a:cubicBezTo>
                <a:cubicBezTo>
                  <a:pt x="64579" y="99009"/>
                  <a:pt x="62026" y="99771"/>
                  <a:pt x="59664" y="99733"/>
                </a:cubicBezTo>
                <a:cubicBezTo>
                  <a:pt x="57263" y="99694"/>
                  <a:pt x="55194" y="99771"/>
                  <a:pt x="50774" y="96189"/>
                </a:cubicBezTo>
                <a:cubicBezTo>
                  <a:pt x="46380" y="92608"/>
                  <a:pt x="44767" y="92697"/>
                  <a:pt x="42049" y="88645"/>
                </a:cubicBezTo>
                <a:cubicBezTo>
                  <a:pt x="39331" y="84582"/>
                  <a:pt x="34887" y="76860"/>
                  <a:pt x="32842" y="72542"/>
                </a:cubicBezTo>
                <a:cubicBezTo>
                  <a:pt x="30733" y="68186"/>
                  <a:pt x="23038" y="48386"/>
                  <a:pt x="22187" y="46646"/>
                </a:cubicBezTo>
                <a:cubicBezTo>
                  <a:pt x="21411" y="44894"/>
                  <a:pt x="11976" y="25069"/>
                  <a:pt x="9728" y="21107"/>
                </a:cubicBezTo>
                <a:cubicBezTo>
                  <a:pt x="7201" y="16636"/>
                  <a:pt x="25" y="7912"/>
                  <a:pt x="0" y="4711"/>
                </a:cubicBezTo>
                <a:cubicBezTo>
                  <a:pt x="-51" y="1257"/>
                  <a:pt x="1422" y="482"/>
                  <a:pt x="3073" y="165"/>
                </a:cubicBezTo>
                <a:cubicBezTo>
                  <a:pt x="3073" y="165"/>
                  <a:pt x="4864" y="-139"/>
                  <a:pt x="5346" y="0"/>
                </a:cubicBezTo>
                <a:cubicBezTo>
                  <a:pt x="5816" y="139"/>
                  <a:pt x="10020" y="3619"/>
                  <a:pt x="10579" y="4102"/>
                </a:cubicBezTo>
                <a:cubicBezTo>
                  <a:pt x="11176" y="4597"/>
                  <a:pt x="22923" y="14960"/>
                  <a:pt x="22923" y="1496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9917669" y="1904533"/>
            <a:ext cx="199414" cy="288518"/>
          </a:xfrm>
          <a:custGeom>
            <a:avLst/>
            <a:gdLst>
              <a:gd name="connsiteX0" fmla="*/ 111188 w 199414"/>
              <a:gd name="connsiteY0" fmla="*/ 254 h 288518"/>
              <a:gd name="connsiteX1" fmla="*/ 119506 w 199414"/>
              <a:gd name="connsiteY1" fmla="*/ 5562 h 288518"/>
              <a:gd name="connsiteX2" fmla="*/ 129908 w 199414"/>
              <a:gd name="connsiteY2" fmla="*/ 15786 h 288518"/>
              <a:gd name="connsiteX3" fmla="*/ 136943 w 199414"/>
              <a:gd name="connsiteY3" fmla="*/ 27508 h 288518"/>
              <a:gd name="connsiteX4" fmla="*/ 138671 w 199414"/>
              <a:gd name="connsiteY4" fmla="*/ 39649 h 288518"/>
              <a:gd name="connsiteX5" fmla="*/ 136753 w 199414"/>
              <a:gd name="connsiteY5" fmla="*/ 46837 h 288518"/>
              <a:gd name="connsiteX6" fmla="*/ 133971 w 199414"/>
              <a:gd name="connsiteY6" fmla="*/ 60934 h 288518"/>
              <a:gd name="connsiteX7" fmla="*/ 129768 w 199414"/>
              <a:gd name="connsiteY7" fmla="*/ 87909 h 288518"/>
              <a:gd name="connsiteX8" fmla="*/ 127024 w 199414"/>
              <a:gd name="connsiteY8" fmla="*/ 107518 h 288518"/>
              <a:gd name="connsiteX9" fmla="*/ 123976 w 199414"/>
              <a:gd name="connsiteY9" fmla="*/ 131114 h 288518"/>
              <a:gd name="connsiteX10" fmla="*/ 121132 w 199414"/>
              <a:gd name="connsiteY10" fmla="*/ 153060 h 288518"/>
              <a:gd name="connsiteX11" fmla="*/ 120801 w 199414"/>
              <a:gd name="connsiteY11" fmla="*/ 156476 h 288518"/>
              <a:gd name="connsiteX12" fmla="*/ 132981 w 199414"/>
              <a:gd name="connsiteY12" fmla="*/ 151371 h 288518"/>
              <a:gd name="connsiteX13" fmla="*/ 151307 w 199414"/>
              <a:gd name="connsiteY13" fmla="*/ 141465 h 288518"/>
              <a:gd name="connsiteX14" fmla="*/ 170712 w 199414"/>
              <a:gd name="connsiteY14" fmla="*/ 129679 h 288518"/>
              <a:gd name="connsiteX15" fmla="*/ 172795 w 199414"/>
              <a:gd name="connsiteY15" fmla="*/ 124866 h 288518"/>
              <a:gd name="connsiteX16" fmla="*/ 171386 w 199414"/>
              <a:gd name="connsiteY16" fmla="*/ 119697 h 288518"/>
              <a:gd name="connsiteX17" fmla="*/ 169481 w 199414"/>
              <a:gd name="connsiteY17" fmla="*/ 115087 h 288518"/>
              <a:gd name="connsiteX18" fmla="*/ 172948 w 199414"/>
              <a:gd name="connsiteY18" fmla="*/ 117754 h 288518"/>
              <a:gd name="connsiteX19" fmla="*/ 179971 w 199414"/>
              <a:gd name="connsiteY19" fmla="*/ 119951 h 288518"/>
              <a:gd name="connsiteX20" fmla="*/ 185457 w 199414"/>
              <a:gd name="connsiteY20" fmla="*/ 119252 h 288518"/>
              <a:gd name="connsiteX21" fmla="*/ 192671 w 199414"/>
              <a:gd name="connsiteY21" fmla="*/ 119900 h 288518"/>
              <a:gd name="connsiteX22" fmla="*/ 199414 w 199414"/>
              <a:gd name="connsiteY22" fmla="*/ 128219 h 288518"/>
              <a:gd name="connsiteX23" fmla="*/ 197865 w 199414"/>
              <a:gd name="connsiteY23" fmla="*/ 141909 h 288518"/>
              <a:gd name="connsiteX24" fmla="*/ 186118 w 199414"/>
              <a:gd name="connsiteY24" fmla="*/ 148424 h 288518"/>
              <a:gd name="connsiteX25" fmla="*/ 176885 w 199414"/>
              <a:gd name="connsiteY25" fmla="*/ 150279 h 288518"/>
              <a:gd name="connsiteX26" fmla="*/ 174167 w 199414"/>
              <a:gd name="connsiteY26" fmla="*/ 150431 h 288518"/>
              <a:gd name="connsiteX27" fmla="*/ 163347 w 199414"/>
              <a:gd name="connsiteY27" fmla="*/ 155752 h 288518"/>
              <a:gd name="connsiteX28" fmla="*/ 144767 w 199414"/>
              <a:gd name="connsiteY28" fmla="*/ 164503 h 288518"/>
              <a:gd name="connsiteX29" fmla="*/ 124281 w 199414"/>
              <a:gd name="connsiteY29" fmla="*/ 174053 h 288518"/>
              <a:gd name="connsiteX30" fmla="*/ 111188 w 199414"/>
              <a:gd name="connsiteY30" fmla="*/ 180009 h 288518"/>
              <a:gd name="connsiteX31" fmla="*/ 110616 w 199414"/>
              <a:gd name="connsiteY31" fmla="*/ 182473 h 288518"/>
              <a:gd name="connsiteX32" fmla="*/ 105460 w 199414"/>
              <a:gd name="connsiteY32" fmla="*/ 200151 h 288518"/>
              <a:gd name="connsiteX33" fmla="*/ 98297 w 199414"/>
              <a:gd name="connsiteY33" fmla="*/ 219367 h 288518"/>
              <a:gd name="connsiteX34" fmla="*/ 89966 w 199414"/>
              <a:gd name="connsiteY34" fmla="*/ 237083 h 288518"/>
              <a:gd name="connsiteX35" fmla="*/ 83845 w 199414"/>
              <a:gd name="connsiteY35" fmla="*/ 247891 h 288518"/>
              <a:gd name="connsiteX36" fmla="*/ 77292 w 199414"/>
              <a:gd name="connsiteY36" fmla="*/ 257860 h 288518"/>
              <a:gd name="connsiteX37" fmla="*/ 69315 w 199414"/>
              <a:gd name="connsiteY37" fmla="*/ 267614 h 288518"/>
              <a:gd name="connsiteX38" fmla="*/ 61734 w 199414"/>
              <a:gd name="connsiteY38" fmla="*/ 274878 h 288518"/>
              <a:gd name="connsiteX39" fmla="*/ 54850 w 199414"/>
              <a:gd name="connsiteY39" fmla="*/ 280225 h 288518"/>
              <a:gd name="connsiteX40" fmla="*/ 40601 w 199414"/>
              <a:gd name="connsiteY40" fmla="*/ 287413 h 288518"/>
              <a:gd name="connsiteX41" fmla="*/ 20852 w 199414"/>
              <a:gd name="connsiteY41" fmla="*/ 288518 h 288518"/>
              <a:gd name="connsiteX42" fmla="*/ 7556 w 199414"/>
              <a:gd name="connsiteY42" fmla="*/ 282308 h 288518"/>
              <a:gd name="connsiteX43" fmla="*/ 0 w 199414"/>
              <a:gd name="connsiteY43" fmla="*/ 273176 h 288518"/>
              <a:gd name="connsiteX44" fmla="*/ 5536 w 199414"/>
              <a:gd name="connsiteY44" fmla="*/ 271678 h 288518"/>
              <a:gd name="connsiteX45" fmla="*/ 12394 w 199414"/>
              <a:gd name="connsiteY45" fmla="*/ 273926 h 288518"/>
              <a:gd name="connsiteX46" fmla="*/ 24256 w 199414"/>
              <a:gd name="connsiteY46" fmla="*/ 273164 h 288518"/>
              <a:gd name="connsiteX47" fmla="*/ 39382 w 199414"/>
              <a:gd name="connsiteY47" fmla="*/ 268655 h 288518"/>
              <a:gd name="connsiteX48" fmla="*/ 52209 w 199414"/>
              <a:gd name="connsiteY48" fmla="*/ 258990 h 288518"/>
              <a:gd name="connsiteX49" fmla="*/ 62217 w 199414"/>
              <a:gd name="connsiteY49" fmla="*/ 247535 h 288518"/>
              <a:gd name="connsiteX50" fmla="*/ 78599 w 199414"/>
              <a:gd name="connsiteY50" fmla="*/ 225704 h 288518"/>
              <a:gd name="connsiteX51" fmla="*/ 89712 w 199414"/>
              <a:gd name="connsiteY51" fmla="*/ 204774 h 288518"/>
              <a:gd name="connsiteX52" fmla="*/ 94106 w 199414"/>
              <a:gd name="connsiteY52" fmla="*/ 186410 h 288518"/>
              <a:gd name="connsiteX53" fmla="*/ 84416 w 199414"/>
              <a:gd name="connsiteY53" fmla="*/ 189445 h 288518"/>
              <a:gd name="connsiteX54" fmla="*/ 60388 w 199414"/>
              <a:gd name="connsiteY54" fmla="*/ 199694 h 288518"/>
              <a:gd name="connsiteX55" fmla="*/ 39077 w 199414"/>
              <a:gd name="connsiteY55" fmla="*/ 210057 h 288518"/>
              <a:gd name="connsiteX56" fmla="*/ 31800 w 199414"/>
              <a:gd name="connsiteY56" fmla="*/ 214134 h 288518"/>
              <a:gd name="connsiteX57" fmla="*/ 27571 w 199414"/>
              <a:gd name="connsiteY57" fmla="*/ 217004 h 288518"/>
              <a:gd name="connsiteX58" fmla="*/ 20395 w 199414"/>
              <a:gd name="connsiteY58" fmla="*/ 219519 h 288518"/>
              <a:gd name="connsiteX59" fmla="*/ 12648 w 199414"/>
              <a:gd name="connsiteY59" fmla="*/ 217042 h 288518"/>
              <a:gd name="connsiteX60" fmla="*/ 3454 w 199414"/>
              <a:gd name="connsiteY60" fmla="*/ 205168 h 288518"/>
              <a:gd name="connsiteX61" fmla="*/ 3987 w 199414"/>
              <a:gd name="connsiteY61" fmla="*/ 195999 h 288518"/>
              <a:gd name="connsiteX62" fmla="*/ 10108 w 199414"/>
              <a:gd name="connsiteY62" fmla="*/ 194817 h 288518"/>
              <a:gd name="connsiteX63" fmla="*/ 17753 w 199414"/>
              <a:gd name="connsiteY63" fmla="*/ 196088 h 288518"/>
              <a:gd name="connsiteX64" fmla="*/ 28485 w 199414"/>
              <a:gd name="connsiteY64" fmla="*/ 193662 h 288518"/>
              <a:gd name="connsiteX65" fmla="*/ 61150 w 199414"/>
              <a:gd name="connsiteY65" fmla="*/ 179704 h 288518"/>
              <a:gd name="connsiteX66" fmla="*/ 91592 w 199414"/>
              <a:gd name="connsiteY66" fmla="*/ 166382 h 288518"/>
              <a:gd name="connsiteX67" fmla="*/ 99211 w 199414"/>
              <a:gd name="connsiteY67" fmla="*/ 162979 h 288518"/>
              <a:gd name="connsiteX68" fmla="*/ 102285 w 199414"/>
              <a:gd name="connsiteY68" fmla="*/ 153644 h 288518"/>
              <a:gd name="connsiteX69" fmla="*/ 105650 w 199414"/>
              <a:gd name="connsiteY69" fmla="*/ 132664 h 288518"/>
              <a:gd name="connsiteX70" fmla="*/ 107377 w 199414"/>
              <a:gd name="connsiteY70" fmla="*/ 99301 h 288518"/>
              <a:gd name="connsiteX71" fmla="*/ 107149 w 199414"/>
              <a:gd name="connsiteY71" fmla="*/ 63055 h 288518"/>
              <a:gd name="connsiteX72" fmla="*/ 105587 w 199414"/>
              <a:gd name="connsiteY72" fmla="*/ 27317 h 288518"/>
              <a:gd name="connsiteX73" fmla="*/ 104190 w 199414"/>
              <a:gd name="connsiteY73" fmla="*/ 13004 h 288518"/>
              <a:gd name="connsiteX74" fmla="*/ 104292 w 199414"/>
              <a:gd name="connsiteY74" fmla="*/ 3771 h 288518"/>
              <a:gd name="connsiteX75" fmla="*/ 106946 w 199414"/>
              <a:gd name="connsiteY75" fmla="*/ 0 h 288518"/>
              <a:gd name="connsiteX76" fmla="*/ 111188 w 199414"/>
              <a:gd name="connsiteY76" fmla="*/ 254 h 28851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 ang="63">
                <a:pos x="connsiteX63" y="connsiteY63"/>
              </a:cxn>
              <a:cxn ang="64">
                <a:pos x="connsiteX64" y="connsiteY64"/>
              </a:cxn>
              <a:cxn ang="65">
                <a:pos x="connsiteX65" y="connsiteY65"/>
              </a:cxn>
              <a:cxn ang="66">
                <a:pos x="connsiteX66" y="connsiteY66"/>
              </a:cxn>
              <a:cxn ang="67">
                <a:pos x="connsiteX67" y="connsiteY67"/>
              </a:cxn>
              <a:cxn ang="68">
                <a:pos x="connsiteX68" y="connsiteY68"/>
              </a:cxn>
              <a:cxn ang="69">
                <a:pos x="connsiteX69" y="connsiteY69"/>
              </a:cxn>
              <a:cxn ang="70">
                <a:pos x="connsiteX70" y="connsiteY70"/>
              </a:cxn>
              <a:cxn ang="71">
                <a:pos x="connsiteX71" y="connsiteY71"/>
              </a:cxn>
              <a:cxn ang="72">
                <a:pos x="connsiteX72" y="connsiteY72"/>
              </a:cxn>
              <a:cxn ang="73">
                <a:pos x="connsiteX73" y="connsiteY73"/>
              </a:cxn>
              <a:cxn ang="74">
                <a:pos x="connsiteX74" y="connsiteY74"/>
              </a:cxn>
              <a:cxn ang="75">
                <a:pos x="connsiteX75" y="connsiteY75"/>
              </a:cxn>
              <a:cxn ang="76">
                <a:pos x="connsiteX76" y="connsiteY76"/>
              </a:cxn>
            </a:cxnLst>
            <a:rect l="l" t="t" r="r" b="b"/>
            <a:pathLst>
              <a:path w="199414" h="288518">
                <a:moveTo>
                  <a:pt x="111188" y="254"/>
                </a:moveTo>
                <a:cubicBezTo>
                  <a:pt x="111188" y="254"/>
                  <a:pt x="115544" y="1955"/>
                  <a:pt x="119506" y="5562"/>
                </a:cubicBezTo>
                <a:cubicBezTo>
                  <a:pt x="123469" y="9181"/>
                  <a:pt x="127621" y="12700"/>
                  <a:pt x="129908" y="15786"/>
                </a:cubicBezTo>
                <a:cubicBezTo>
                  <a:pt x="132219" y="18859"/>
                  <a:pt x="134505" y="21170"/>
                  <a:pt x="136943" y="27508"/>
                </a:cubicBezTo>
                <a:cubicBezTo>
                  <a:pt x="139369" y="33820"/>
                  <a:pt x="138836" y="37388"/>
                  <a:pt x="138671" y="39649"/>
                </a:cubicBezTo>
                <a:cubicBezTo>
                  <a:pt x="138544" y="41922"/>
                  <a:pt x="136880" y="45707"/>
                  <a:pt x="136753" y="46837"/>
                </a:cubicBezTo>
                <a:cubicBezTo>
                  <a:pt x="136613" y="47980"/>
                  <a:pt x="134645" y="56273"/>
                  <a:pt x="133971" y="60934"/>
                </a:cubicBezTo>
                <a:cubicBezTo>
                  <a:pt x="133273" y="65608"/>
                  <a:pt x="130034" y="85229"/>
                  <a:pt x="129768" y="87909"/>
                </a:cubicBezTo>
                <a:cubicBezTo>
                  <a:pt x="129501" y="90589"/>
                  <a:pt x="127024" y="106400"/>
                  <a:pt x="127024" y="107518"/>
                </a:cubicBezTo>
                <a:cubicBezTo>
                  <a:pt x="127063" y="108623"/>
                  <a:pt x="124053" y="129844"/>
                  <a:pt x="123976" y="131114"/>
                </a:cubicBezTo>
                <a:cubicBezTo>
                  <a:pt x="123913" y="132384"/>
                  <a:pt x="121246" y="152209"/>
                  <a:pt x="121132" y="153060"/>
                </a:cubicBezTo>
                <a:cubicBezTo>
                  <a:pt x="121068" y="153923"/>
                  <a:pt x="120801" y="156476"/>
                  <a:pt x="120801" y="156476"/>
                </a:cubicBezTo>
                <a:cubicBezTo>
                  <a:pt x="120801" y="156476"/>
                  <a:pt x="131927" y="151942"/>
                  <a:pt x="132981" y="151371"/>
                </a:cubicBezTo>
                <a:cubicBezTo>
                  <a:pt x="134035" y="150812"/>
                  <a:pt x="138976" y="149097"/>
                  <a:pt x="151307" y="141465"/>
                </a:cubicBezTo>
                <a:cubicBezTo>
                  <a:pt x="163652" y="133832"/>
                  <a:pt x="168249" y="131102"/>
                  <a:pt x="170712" y="129679"/>
                </a:cubicBezTo>
                <a:cubicBezTo>
                  <a:pt x="173151" y="128257"/>
                  <a:pt x="172821" y="126060"/>
                  <a:pt x="172795" y="124866"/>
                </a:cubicBezTo>
                <a:cubicBezTo>
                  <a:pt x="172732" y="123672"/>
                  <a:pt x="171665" y="120256"/>
                  <a:pt x="171386" y="119697"/>
                </a:cubicBezTo>
                <a:cubicBezTo>
                  <a:pt x="171132" y="119138"/>
                  <a:pt x="169582" y="115214"/>
                  <a:pt x="169481" y="115087"/>
                </a:cubicBezTo>
                <a:cubicBezTo>
                  <a:pt x="169417" y="114960"/>
                  <a:pt x="172656" y="117640"/>
                  <a:pt x="172948" y="117754"/>
                </a:cubicBezTo>
                <a:cubicBezTo>
                  <a:pt x="173240" y="117894"/>
                  <a:pt x="176720" y="119773"/>
                  <a:pt x="179971" y="119951"/>
                </a:cubicBezTo>
                <a:cubicBezTo>
                  <a:pt x="183171" y="120116"/>
                  <a:pt x="184632" y="119367"/>
                  <a:pt x="185457" y="119252"/>
                </a:cubicBezTo>
                <a:cubicBezTo>
                  <a:pt x="186321" y="119176"/>
                  <a:pt x="190448" y="118452"/>
                  <a:pt x="192671" y="119900"/>
                </a:cubicBezTo>
                <a:cubicBezTo>
                  <a:pt x="194919" y="121373"/>
                  <a:pt x="197801" y="124612"/>
                  <a:pt x="199414" y="128219"/>
                </a:cubicBezTo>
                <a:cubicBezTo>
                  <a:pt x="201066" y="131813"/>
                  <a:pt x="201955" y="136740"/>
                  <a:pt x="197865" y="141909"/>
                </a:cubicBezTo>
                <a:cubicBezTo>
                  <a:pt x="193763" y="147078"/>
                  <a:pt x="186384" y="148424"/>
                  <a:pt x="186118" y="148424"/>
                </a:cubicBezTo>
                <a:cubicBezTo>
                  <a:pt x="185851" y="148424"/>
                  <a:pt x="179298" y="149986"/>
                  <a:pt x="176885" y="150279"/>
                </a:cubicBezTo>
                <a:cubicBezTo>
                  <a:pt x="174472" y="150545"/>
                  <a:pt x="174167" y="150431"/>
                  <a:pt x="174167" y="150431"/>
                </a:cubicBezTo>
                <a:cubicBezTo>
                  <a:pt x="174167" y="150431"/>
                  <a:pt x="164439" y="155320"/>
                  <a:pt x="163347" y="155752"/>
                </a:cubicBezTo>
                <a:cubicBezTo>
                  <a:pt x="162255" y="156184"/>
                  <a:pt x="146443" y="163601"/>
                  <a:pt x="144767" y="164503"/>
                </a:cubicBezTo>
                <a:cubicBezTo>
                  <a:pt x="143078" y="165417"/>
                  <a:pt x="124281" y="174053"/>
                  <a:pt x="124281" y="174053"/>
                </a:cubicBezTo>
                <a:lnTo>
                  <a:pt x="111188" y="180009"/>
                </a:lnTo>
                <a:lnTo>
                  <a:pt x="110616" y="182473"/>
                </a:lnTo>
                <a:cubicBezTo>
                  <a:pt x="110616" y="182473"/>
                  <a:pt x="106146" y="198399"/>
                  <a:pt x="105460" y="200151"/>
                </a:cubicBezTo>
                <a:cubicBezTo>
                  <a:pt x="104761" y="201904"/>
                  <a:pt x="99897" y="215747"/>
                  <a:pt x="98297" y="219367"/>
                </a:cubicBezTo>
                <a:cubicBezTo>
                  <a:pt x="96722" y="222999"/>
                  <a:pt x="90995" y="234962"/>
                  <a:pt x="89966" y="237083"/>
                </a:cubicBezTo>
                <a:cubicBezTo>
                  <a:pt x="88950" y="239179"/>
                  <a:pt x="84949" y="246202"/>
                  <a:pt x="83845" y="247891"/>
                </a:cubicBezTo>
                <a:cubicBezTo>
                  <a:pt x="82803" y="249567"/>
                  <a:pt x="78816" y="255727"/>
                  <a:pt x="77292" y="257860"/>
                </a:cubicBezTo>
                <a:cubicBezTo>
                  <a:pt x="75742" y="260006"/>
                  <a:pt x="70548" y="266458"/>
                  <a:pt x="69315" y="267614"/>
                </a:cubicBezTo>
                <a:cubicBezTo>
                  <a:pt x="68071" y="268757"/>
                  <a:pt x="63029" y="273773"/>
                  <a:pt x="61734" y="274878"/>
                </a:cubicBezTo>
                <a:cubicBezTo>
                  <a:pt x="60426" y="275945"/>
                  <a:pt x="56794" y="278828"/>
                  <a:pt x="54850" y="280225"/>
                </a:cubicBezTo>
                <a:cubicBezTo>
                  <a:pt x="53009" y="281635"/>
                  <a:pt x="46863" y="285394"/>
                  <a:pt x="40601" y="287413"/>
                </a:cubicBezTo>
                <a:cubicBezTo>
                  <a:pt x="34378" y="289445"/>
                  <a:pt x="26682" y="289737"/>
                  <a:pt x="20852" y="288518"/>
                </a:cubicBezTo>
                <a:cubicBezTo>
                  <a:pt x="15036" y="287299"/>
                  <a:pt x="9893" y="284098"/>
                  <a:pt x="7556" y="282308"/>
                </a:cubicBezTo>
                <a:cubicBezTo>
                  <a:pt x="5168" y="280517"/>
                  <a:pt x="571" y="276186"/>
                  <a:pt x="0" y="273176"/>
                </a:cubicBezTo>
                <a:cubicBezTo>
                  <a:pt x="-584" y="270179"/>
                  <a:pt x="5536" y="271678"/>
                  <a:pt x="5536" y="271678"/>
                </a:cubicBezTo>
                <a:cubicBezTo>
                  <a:pt x="5536" y="271678"/>
                  <a:pt x="11721" y="273761"/>
                  <a:pt x="12394" y="273926"/>
                </a:cubicBezTo>
                <a:cubicBezTo>
                  <a:pt x="13030" y="274104"/>
                  <a:pt x="18770" y="274751"/>
                  <a:pt x="24256" y="273164"/>
                </a:cubicBezTo>
                <a:cubicBezTo>
                  <a:pt x="29717" y="271589"/>
                  <a:pt x="36334" y="269938"/>
                  <a:pt x="39382" y="268655"/>
                </a:cubicBezTo>
                <a:cubicBezTo>
                  <a:pt x="42417" y="267385"/>
                  <a:pt x="50393" y="261404"/>
                  <a:pt x="52209" y="258990"/>
                </a:cubicBezTo>
                <a:cubicBezTo>
                  <a:pt x="54038" y="256565"/>
                  <a:pt x="57810" y="253441"/>
                  <a:pt x="62217" y="247535"/>
                </a:cubicBezTo>
                <a:cubicBezTo>
                  <a:pt x="66585" y="241630"/>
                  <a:pt x="75603" y="230314"/>
                  <a:pt x="78599" y="225704"/>
                </a:cubicBezTo>
                <a:cubicBezTo>
                  <a:pt x="81571" y="221132"/>
                  <a:pt x="87070" y="212775"/>
                  <a:pt x="89712" y="204774"/>
                </a:cubicBezTo>
                <a:cubicBezTo>
                  <a:pt x="92354" y="196761"/>
                  <a:pt x="93903" y="190715"/>
                  <a:pt x="94106" y="186410"/>
                </a:cubicBezTo>
                <a:cubicBezTo>
                  <a:pt x="94106" y="186410"/>
                  <a:pt x="91172" y="186715"/>
                  <a:pt x="84416" y="189445"/>
                </a:cubicBezTo>
                <a:cubicBezTo>
                  <a:pt x="77622" y="192163"/>
                  <a:pt x="62471" y="198539"/>
                  <a:pt x="60388" y="199694"/>
                </a:cubicBezTo>
                <a:cubicBezTo>
                  <a:pt x="58305" y="200850"/>
                  <a:pt x="41731" y="208660"/>
                  <a:pt x="39077" y="210057"/>
                </a:cubicBezTo>
                <a:cubicBezTo>
                  <a:pt x="36435" y="211442"/>
                  <a:pt x="31800" y="214134"/>
                  <a:pt x="31800" y="214134"/>
                </a:cubicBezTo>
                <a:cubicBezTo>
                  <a:pt x="31800" y="214134"/>
                  <a:pt x="28143" y="216661"/>
                  <a:pt x="27571" y="217004"/>
                </a:cubicBezTo>
                <a:cubicBezTo>
                  <a:pt x="27051" y="217360"/>
                  <a:pt x="23431" y="219316"/>
                  <a:pt x="20395" y="219519"/>
                </a:cubicBezTo>
                <a:cubicBezTo>
                  <a:pt x="17309" y="219710"/>
                  <a:pt x="15036" y="218389"/>
                  <a:pt x="12648" y="217042"/>
                </a:cubicBezTo>
                <a:cubicBezTo>
                  <a:pt x="10235" y="215696"/>
                  <a:pt x="4736" y="208902"/>
                  <a:pt x="3454" y="205168"/>
                </a:cubicBezTo>
                <a:cubicBezTo>
                  <a:pt x="2196" y="201459"/>
                  <a:pt x="2361" y="196926"/>
                  <a:pt x="3987" y="195999"/>
                </a:cubicBezTo>
                <a:cubicBezTo>
                  <a:pt x="5638" y="195084"/>
                  <a:pt x="6921" y="194398"/>
                  <a:pt x="10108" y="194817"/>
                </a:cubicBezTo>
                <a:cubicBezTo>
                  <a:pt x="13283" y="195249"/>
                  <a:pt x="16344" y="196100"/>
                  <a:pt x="17753" y="196088"/>
                </a:cubicBezTo>
                <a:cubicBezTo>
                  <a:pt x="19163" y="196075"/>
                  <a:pt x="22973" y="195872"/>
                  <a:pt x="28485" y="193662"/>
                </a:cubicBezTo>
                <a:cubicBezTo>
                  <a:pt x="34022" y="191465"/>
                  <a:pt x="59067" y="180682"/>
                  <a:pt x="61150" y="179704"/>
                </a:cubicBezTo>
                <a:cubicBezTo>
                  <a:pt x="63233" y="178701"/>
                  <a:pt x="91134" y="166547"/>
                  <a:pt x="91592" y="166382"/>
                </a:cubicBezTo>
                <a:cubicBezTo>
                  <a:pt x="92061" y="166192"/>
                  <a:pt x="99211" y="162979"/>
                  <a:pt x="99211" y="162979"/>
                </a:cubicBezTo>
                <a:cubicBezTo>
                  <a:pt x="99211" y="162979"/>
                  <a:pt x="101320" y="157683"/>
                  <a:pt x="102285" y="153644"/>
                </a:cubicBezTo>
                <a:cubicBezTo>
                  <a:pt x="103275" y="149605"/>
                  <a:pt x="104787" y="141960"/>
                  <a:pt x="105650" y="132664"/>
                </a:cubicBezTo>
                <a:cubicBezTo>
                  <a:pt x="106514" y="123367"/>
                  <a:pt x="107429" y="106298"/>
                  <a:pt x="107377" y="99301"/>
                </a:cubicBezTo>
                <a:cubicBezTo>
                  <a:pt x="107301" y="92252"/>
                  <a:pt x="107188" y="73075"/>
                  <a:pt x="107149" y="63055"/>
                </a:cubicBezTo>
                <a:cubicBezTo>
                  <a:pt x="107073" y="53022"/>
                  <a:pt x="106082" y="35991"/>
                  <a:pt x="105587" y="27317"/>
                </a:cubicBezTo>
                <a:cubicBezTo>
                  <a:pt x="105117" y="18656"/>
                  <a:pt x="104622" y="15544"/>
                  <a:pt x="104190" y="13004"/>
                </a:cubicBezTo>
                <a:cubicBezTo>
                  <a:pt x="103809" y="10477"/>
                  <a:pt x="103568" y="6045"/>
                  <a:pt x="104292" y="3771"/>
                </a:cubicBezTo>
                <a:cubicBezTo>
                  <a:pt x="104990" y="1511"/>
                  <a:pt x="105879" y="254"/>
                  <a:pt x="106946" y="0"/>
                </a:cubicBezTo>
                <a:cubicBezTo>
                  <a:pt x="108038" y="-215"/>
                  <a:pt x="109702" y="-431"/>
                  <a:pt x="111188" y="254"/>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10982939" y="1186599"/>
            <a:ext cx="392828" cy="236853"/>
          </a:xfrm>
          <a:custGeom>
            <a:avLst/>
            <a:gdLst>
              <a:gd name="connsiteX0" fmla="*/ 308762 w 392828"/>
              <a:gd name="connsiteY0" fmla="*/ 70408 h 236853"/>
              <a:gd name="connsiteX1" fmla="*/ 288455 w 392828"/>
              <a:gd name="connsiteY1" fmla="*/ 88519 h 236853"/>
              <a:gd name="connsiteX2" fmla="*/ 381520 w 392828"/>
              <a:gd name="connsiteY2" fmla="*/ 193802 h 236853"/>
              <a:gd name="connsiteX3" fmla="*/ 170040 w 392828"/>
              <a:gd name="connsiteY3" fmla="*/ 180657 h 236853"/>
              <a:gd name="connsiteX4" fmla="*/ 9232 w 392828"/>
              <a:gd name="connsiteY4" fmla="*/ 42633 h 236853"/>
              <a:gd name="connsiteX5" fmla="*/ 67246 w 392828"/>
              <a:gd name="connsiteY5" fmla="*/ 20193 h 236853"/>
              <a:gd name="connsiteX6" fmla="*/ 75450 w 392828"/>
              <a:gd name="connsiteY6" fmla="*/ 0 h 236853"/>
              <a:gd name="connsiteX7" fmla="*/ 0 w 392828"/>
              <a:gd name="connsiteY7" fmla="*/ 38900 h 236853"/>
              <a:gd name="connsiteX8" fmla="*/ 159486 w 392828"/>
              <a:gd name="connsiteY8" fmla="*/ 206679 h 236853"/>
              <a:gd name="connsiteX9" fmla="*/ 390779 w 392828"/>
              <a:gd name="connsiteY9" fmla="*/ 197523 h 236853"/>
              <a:gd name="connsiteX10" fmla="*/ 308762 w 392828"/>
              <a:gd name="connsiteY10" fmla="*/ 70408 h 23685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392828" h="236853">
                <a:moveTo>
                  <a:pt x="308762" y="70408"/>
                </a:moveTo>
                <a:cubicBezTo>
                  <a:pt x="301320" y="76492"/>
                  <a:pt x="294551" y="82511"/>
                  <a:pt x="288455" y="88519"/>
                </a:cubicBezTo>
                <a:cubicBezTo>
                  <a:pt x="353034" y="125514"/>
                  <a:pt x="392188" y="167538"/>
                  <a:pt x="381520" y="193802"/>
                </a:cubicBezTo>
                <a:cubicBezTo>
                  <a:pt x="367563" y="228295"/>
                  <a:pt x="272833" y="222440"/>
                  <a:pt x="170040" y="180657"/>
                </a:cubicBezTo>
                <a:cubicBezTo>
                  <a:pt x="67195" y="138950"/>
                  <a:pt x="-4762" y="77127"/>
                  <a:pt x="9232" y="42633"/>
                </a:cubicBezTo>
                <a:cubicBezTo>
                  <a:pt x="15328" y="27660"/>
                  <a:pt x="36639" y="20319"/>
                  <a:pt x="67246" y="20193"/>
                </a:cubicBezTo>
                <a:lnTo>
                  <a:pt x="75450" y="0"/>
                </a:lnTo>
                <a:cubicBezTo>
                  <a:pt x="37223" y="2806"/>
                  <a:pt x="9347" y="15913"/>
                  <a:pt x="0" y="38900"/>
                </a:cubicBezTo>
                <a:cubicBezTo>
                  <a:pt x="-19837" y="87757"/>
                  <a:pt x="51574" y="162890"/>
                  <a:pt x="159486" y="206679"/>
                </a:cubicBezTo>
                <a:cubicBezTo>
                  <a:pt x="267410" y="250482"/>
                  <a:pt x="370941" y="246392"/>
                  <a:pt x="390779" y="197523"/>
                </a:cubicBezTo>
                <a:cubicBezTo>
                  <a:pt x="405333" y="161747"/>
                  <a:pt x="370802" y="111760"/>
                  <a:pt x="308762" y="70408"/>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11061785" y="1186047"/>
            <a:ext cx="18833" cy="21729"/>
          </a:xfrm>
          <a:custGeom>
            <a:avLst/>
            <a:gdLst>
              <a:gd name="connsiteX0" fmla="*/ 8546 w 18833"/>
              <a:gd name="connsiteY0" fmla="*/ 0 h 21729"/>
              <a:gd name="connsiteX1" fmla="*/ 0 w 18833"/>
              <a:gd name="connsiteY1" fmla="*/ 21005 h 21729"/>
              <a:gd name="connsiteX2" fmla="*/ 10032 w 18833"/>
              <a:gd name="connsiteY2" fmla="*/ 21729 h 21729"/>
              <a:gd name="connsiteX3" fmla="*/ 18833 w 18833"/>
              <a:gd name="connsiteY3" fmla="*/ 50 h 21729"/>
              <a:gd name="connsiteX4" fmla="*/ 8546 w 18833"/>
              <a:gd name="connsiteY4" fmla="*/ 0 h 2172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833" h="21729">
                <a:moveTo>
                  <a:pt x="8546" y="0"/>
                </a:moveTo>
                <a:lnTo>
                  <a:pt x="0" y="21005"/>
                </a:lnTo>
                <a:cubicBezTo>
                  <a:pt x="3276" y="21183"/>
                  <a:pt x="6629" y="21437"/>
                  <a:pt x="10032" y="21729"/>
                </a:cubicBezTo>
                <a:lnTo>
                  <a:pt x="18833" y="50"/>
                </a:lnTo>
                <a:cubicBezTo>
                  <a:pt x="15366" y="-25"/>
                  <a:pt x="11924" y="-38"/>
                  <a:pt x="8546"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11083069" y="1186616"/>
            <a:ext cx="19074" cy="23787"/>
          </a:xfrm>
          <a:custGeom>
            <a:avLst/>
            <a:gdLst>
              <a:gd name="connsiteX0" fmla="*/ 19074 w 19074"/>
              <a:gd name="connsiteY0" fmla="*/ 825 h 23787"/>
              <a:gd name="connsiteX1" fmla="*/ 9118 w 19074"/>
              <a:gd name="connsiteY1" fmla="*/ 0 h 23787"/>
              <a:gd name="connsiteX2" fmla="*/ 0 w 19074"/>
              <a:gd name="connsiteY2" fmla="*/ 22364 h 23787"/>
              <a:gd name="connsiteX3" fmla="*/ 9766 w 19074"/>
              <a:gd name="connsiteY3" fmla="*/ 23787 h 23787"/>
              <a:gd name="connsiteX4" fmla="*/ 19074 w 19074"/>
              <a:gd name="connsiteY4" fmla="*/ 825 h 237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74" h="23787">
                <a:moveTo>
                  <a:pt x="19074" y="825"/>
                </a:moveTo>
                <a:cubicBezTo>
                  <a:pt x="15709" y="495"/>
                  <a:pt x="12369" y="241"/>
                  <a:pt x="9118" y="0"/>
                </a:cubicBezTo>
                <a:lnTo>
                  <a:pt x="0" y="22364"/>
                </a:lnTo>
                <a:cubicBezTo>
                  <a:pt x="3175" y="22783"/>
                  <a:pt x="6451" y="23279"/>
                  <a:pt x="9766" y="23787"/>
                </a:cubicBezTo>
                <a:lnTo>
                  <a:pt x="19074" y="825"/>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11103788" y="1188773"/>
            <a:ext cx="19277" cy="25438"/>
          </a:xfrm>
          <a:custGeom>
            <a:avLst/>
            <a:gdLst>
              <a:gd name="connsiteX0" fmla="*/ 19277 w 19277"/>
              <a:gd name="connsiteY0" fmla="*/ 1447 h 25438"/>
              <a:gd name="connsiteX1" fmla="*/ 9549 w 19277"/>
              <a:gd name="connsiteY1" fmla="*/ 0 h 25438"/>
              <a:gd name="connsiteX2" fmla="*/ 0 w 19277"/>
              <a:gd name="connsiteY2" fmla="*/ 23507 h 25438"/>
              <a:gd name="connsiteX3" fmla="*/ 9549 w 19277"/>
              <a:gd name="connsiteY3" fmla="*/ 25438 h 25438"/>
              <a:gd name="connsiteX4" fmla="*/ 19277 w 19277"/>
              <a:gd name="connsiteY4" fmla="*/ 1447 h 2543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277" h="25438">
                <a:moveTo>
                  <a:pt x="19277" y="1447"/>
                </a:moveTo>
                <a:cubicBezTo>
                  <a:pt x="16001" y="914"/>
                  <a:pt x="12724" y="419"/>
                  <a:pt x="9549" y="0"/>
                </a:cubicBezTo>
                <a:lnTo>
                  <a:pt x="0" y="23507"/>
                </a:lnTo>
                <a:cubicBezTo>
                  <a:pt x="3136" y="24117"/>
                  <a:pt x="6324" y="24752"/>
                  <a:pt x="9549" y="25438"/>
                </a:cubicBezTo>
                <a:lnTo>
                  <a:pt x="19277" y="1447"/>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11106397" y="1145397"/>
            <a:ext cx="191630" cy="215633"/>
          </a:xfrm>
          <a:custGeom>
            <a:avLst/>
            <a:gdLst>
              <a:gd name="connsiteX0" fmla="*/ 0 w 191630"/>
              <a:gd name="connsiteY0" fmla="*/ 193446 h 215633"/>
              <a:gd name="connsiteX1" fmla="*/ 47739 w 191630"/>
              <a:gd name="connsiteY1" fmla="*/ 215633 h 215633"/>
              <a:gd name="connsiteX2" fmla="*/ 191630 w 191630"/>
              <a:gd name="connsiteY2" fmla="*/ 0 h 215633"/>
              <a:gd name="connsiteX3" fmla="*/ 63525 w 191630"/>
              <a:gd name="connsiteY3" fmla="*/ 46659 h 215633"/>
              <a:gd name="connsiteX4" fmla="*/ 11049 w 191630"/>
              <a:gd name="connsiteY4" fmla="*/ 103390 h 215633"/>
              <a:gd name="connsiteX5" fmla="*/ 85471 w 191630"/>
              <a:gd name="connsiteY5" fmla="*/ 88760 h 215633"/>
              <a:gd name="connsiteX6" fmla="*/ 0 w 191630"/>
              <a:gd name="connsiteY6" fmla="*/ 193446 h 2156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91630" h="215633">
                <a:moveTo>
                  <a:pt x="0" y="193446"/>
                </a:moveTo>
                <a:cubicBezTo>
                  <a:pt x="14986" y="201320"/>
                  <a:pt x="30988" y="208813"/>
                  <a:pt x="47739" y="215633"/>
                </a:cubicBezTo>
                <a:cubicBezTo>
                  <a:pt x="93447" y="108546"/>
                  <a:pt x="191630" y="0"/>
                  <a:pt x="191630" y="0"/>
                </a:cubicBezTo>
                <a:cubicBezTo>
                  <a:pt x="111697" y="60096"/>
                  <a:pt x="63525" y="46659"/>
                  <a:pt x="63525" y="46659"/>
                </a:cubicBezTo>
                <a:cubicBezTo>
                  <a:pt x="37884" y="86004"/>
                  <a:pt x="11049" y="103390"/>
                  <a:pt x="11049" y="103390"/>
                </a:cubicBezTo>
                <a:cubicBezTo>
                  <a:pt x="59245" y="102768"/>
                  <a:pt x="85471" y="88760"/>
                  <a:pt x="85471" y="88760"/>
                </a:cubicBezTo>
                <a:cubicBezTo>
                  <a:pt x="62433" y="128282"/>
                  <a:pt x="31623" y="163550"/>
                  <a:pt x="0" y="19344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10959451" y="1366572"/>
            <a:ext cx="180809" cy="79857"/>
          </a:xfrm>
          <a:custGeom>
            <a:avLst/>
            <a:gdLst>
              <a:gd name="connsiteX0" fmla="*/ 180619 w 180809"/>
              <a:gd name="connsiteY0" fmla="*/ 32461 h 79857"/>
              <a:gd name="connsiteX1" fmla="*/ 115709 w 180809"/>
              <a:gd name="connsiteY1" fmla="*/ 0 h 79857"/>
              <a:gd name="connsiteX2" fmla="*/ 0 w 180809"/>
              <a:gd name="connsiteY2" fmla="*/ 79857 h 79857"/>
              <a:gd name="connsiteX3" fmla="*/ 172021 w 180809"/>
              <a:gd name="connsiteY3" fmla="*/ 79857 h 79857"/>
              <a:gd name="connsiteX4" fmla="*/ 180809 w 180809"/>
              <a:gd name="connsiteY4" fmla="*/ 32537 h 79857"/>
              <a:gd name="connsiteX5" fmla="*/ 180619 w 180809"/>
              <a:gd name="connsiteY5" fmla="*/ 32461 h 7985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80809" h="79857">
                <a:moveTo>
                  <a:pt x="180619" y="32461"/>
                </a:moveTo>
                <a:cubicBezTo>
                  <a:pt x="157441" y="23050"/>
                  <a:pt x="135559" y="12077"/>
                  <a:pt x="115709" y="0"/>
                </a:cubicBezTo>
                <a:cubicBezTo>
                  <a:pt x="55155" y="50584"/>
                  <a:pt x="0" y="79857"/>
                  <a:pt x="0" y="79857"/>
                </a:cubicBezTo>
                <a:lnTo>
                  <a:pt x="172021" y="79857"/>
                </a:lnTo>
                <a:cubicBezTo>
                  <a:pt x="172910" y="64744"/>
                  <a:pt x="176034" y="48818"/>
                  <a:pt x="180809" y="32537"/>
                </a:cubicBezTo>
                <a:cubicBezTo>
                  <a:pt x="180758" y="32511"/>
                  <a:pt x="180695" y="32473"/>
                  <a:pt x="180619" y="3246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1148879" y="1405228"/>
            <a:ext cx="155854" cy="41198"/>
          </a:xfrm>
          <a:custGeom>
            <a:avLst/>
            <a:gdLst>
              <a:gd name="connsiteX0" fmla="*/ 7302 w 155854"/>
              <a:gd name="connsiteY0" fmla="*/ 0 h 41198"/>
              <a:gd name="connsiteX1" fmla="*/ 0 w 155854"/>
              <a:gd name="connsiteY1" fmla="*/ 41198 h 41198"/>
              <a:gd name="connsiteX2" fmla="*/ 155854 w 155854"/>
              <a:gd name="connsiteY2" fmla="*/ 41198 h 41198"/>
              <a:gd name="connsiteX3" fmla="*/ 127545 w 155854"/>
              <a:gd name="connsiteY3" fmla="*/ 24536 h 41198"/>
              <a:gd name="connsiteX4" fmla="*/ 7302 w 155854"/>
              <a:gd name="connsiteY4" fmla="*/ 0 h 4119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5854" h="41198">
                <a:moveTo>
                  <a:pt x="7302" y="0"/>
                </a:moveTo>
                <a:cubicBezTo>
                  <a:pt x="4229" y="12788"/>
                  <a:pt x="1740" y="26479"/>
                  <a:pt x="0" y="41198"/>
                </a:cubicBezTo>
                <a:lnTo>
                  <a:pt x="155854" y="41198"/>
                </a:lnTo>
                <a:cubicBezTo>
                  <a:pt x="155854" y="41198"/>
                  <a:pt x="142900" y="35471"/>
                  <a:pt x="127545" y="24536"/>
                </a:cubicBezTo>
                <a:cubicBezTo>
                  <a:pt x="90970" y="23774"/>
                  <a:pt x="48983" y="15163"/>
                  <a:pt x="7302"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11168253" y="1230491"/>
            <a:ext cx="152933" cy="157162"/>
          </a:xfrm>
          <a:custGeom>
            <a:avLst/>
            <a:gdLst>
              <a:gd name="connsiteX0" fmla="*/ 68592 w 152933"/>
              <a:gd name="connsiteY0" fmla="*/ 157162 h 157162"/>
              <a:gd name="connsiteX1" fmla="*/ 152933 w 152933"/>
              <a:gd name="connsiteY1" fmla="*/ 0 h 157162"/>
              <a:gd name="connsiteX2" fmla="*/ 0 w 152933"/>
              <a:gd name="connsiteY2" fmla="*/ 136080 h 157162"/>
              <a:gd name="connsiteX3" fmla="*/ 68592 w 152933"/>
              <a:gd name="connsiteY3" fmla="*/ 157162 h 157162"/>
            </a:gdLst>
            <a:ahLst/>
            <a:cxnLst>
              <a:cxn ang="0">
                <a:pos x="connsiteX0" y="connsiteY0"/>
              </a:cxn>
              <a:cxn ang="1">
                <a:pos x="connsiteX1" y="connsiteY1"/>
              </a:cxn>
              <a:cxn ang="2">
                <a:pos x="connsiteX2" y="connsiteY2"/>
              </a:cxn>
              <a:cxn ang="3">
                <a:pos x="connsiteX3" y="connsiteY3"/>
              </a:cxn>
            </a:cxnLst>
            <a:rect l="l" t="t" r="r" b="b"/>
            <a:pathLst>
              <a:path w="152933" h="157162">
                <a:moveTo>
                  <a:pt x="68592" y="157162"/>
                </a:moveTo>
                <a:cubicBezTo>
                  <a:pt x="48285" y="120002"/>
                  <a:pt x="53301" y="66421"/>
                  <a:pt x="152933" y="0"/>
                </a:cubicBezTo>
                <a:cubicBezTo>
                  <a:pt x="152933" y="0"/>
                  <a:pt x="47218" y="15455"/>
                  <a:pt x="0" y="136080"/>
                </a:cubicBezTo>
                <a:cubicBezTo>
                  <a:pt x="23456" y="144970"/>
                  <a:pt x="46672" y="152133"/>
                  <a:pt x="68592" y="157162"/>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11208406" y="1000518"/>
            <a:ext cx="10159" cy="7759"/>
          </a:xfrm>
          <a:custGeom>
            <a:avLst/>
            <a:gdLst>
              <a:gd name="connsiteX0" fmla="*/ 6908 w 10159"/>
              <a:gd name="connsiteY0" fmla="*/ 2235 h 7759"/>
              <a:gd name="connsiteX1" fmla="*/ 3530 w 10159"/>
              <a:gd name="connsiteY1" fmla="*/ 0 h 7759"/>
              <a:gd name="connsiteX2" fmla="*/ 978 w 10159"/>
              <a:gd name="connsiteY2" fmla="*/ 114 h 7759"/>
              <a:gd name="connsiteX3" fmla="*/ 0 w 10159"/>
              <a:gd name="connsiteY3" fmla="*/ 3378 h 7759"/>
              <a:gd name="connsiteX4" fmla="*/ 3073 w 10159"/>
              <a:gd name="connsiteY4" fmla="*/ 6908 h 7759"/>
              <a:gd name="connsiteX5" fmla="*/ 7289 w 10159"/>
              <a:gd name="connsiteY5" fmla="*/ 7759 h 7759"/>
              <a:gd name="connsiteX6" fmla="*/ 10159 w 10159"/>
              <a:gd name="connsiteY6" fmla="*/ 7619 h 7759"/>
              <a:gd name="connsiteX7" fmla="*/ 9359 w 10159"/>
              <a:gd name="connsiteY7" fmla="*/ 6083 h 7759"/>
              <a:gd name="connsiteX8" fmla="*/ 6908 w 10159"/>
              <a:gd name="connsiteY8" fmla="*/ 2235 h 77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159" h="7759">
                <a:moveTo>
                  <a:pt x="6908" y="2235"/>
                </a:moveTo>
                <a:cubicBezTo>
                  <a:pt x="5969" y="812"/>
                  <a:pt x="4991" y="342"/>
                  <a:pt x="3530" y="0"/>
                </a:cubicBezTo>
                <a:cubicBezTo>
                  <a:pt x="2095" y="-355"/>
                  <a:pt x="1676" y="-139"/>
                  <a:pt x="978" y="114"/>
                </a:cubicBezTo>
                <a:cubicBezTo>
                  <a:pt x="266" y="380"/>
                  <a:pt x="-317" y="1803"/>
                  <a:pt x="0" y="3378"/>
                </a:cubicBezTo>
                <a:cubicBezTo>
                  <a:pt x="355" y="4978"/>
                  <a:pt x="1320" y="6197"/>
                  <a:pt x="3073" y="6908"/>
                </a:cubicBezTo>
                <a:cubicBezTo>
                  <a:pt x="4788" y="7683"/>
                  <a:pt x="5981" y="7658"/>
                  <a:pt x="7289" y="7759"/>
                </a:cubicBezTo>
                <a:cubicBezTo>
                  <a:pt x="8661" y="7797"/>
                  <a:pt x="10159" y="7619"/>
                  <a:pt x="10159" y="7619"/>
                </a:cubicBezTo>
                <a:cubicBezTo>
                  <a:pt x="10159" y="7619"/>
                  <a:pt x="9779" y="6794"/>
                  <a:pt x="9359" y="6083"/>
                </a:cubicBezTo>
                <a:cubicBezTo>
                  <a:pt x="8902" y="5346"/>
                  <a:pt x="7899" y="3695"/>
                  <a:pt x="6908" y="2235"/>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10912051" y="1561797"/>
            <a:ext cx="12675" cy="12814"/>
          </a:xfrm>
          <a:custGeom>
            <a:avLst/>
            <a:gdLst>
              <a:gd name="connsiteX0" fmla="*/ 10655 w 12675"/>
              <a:gd name="connsiteY0" fmla="*/ 10731 h 12814"/>
              <a:gd name="connsiteX1" fmla="*/ 12090 w 12675"/>
              <a:gd name="connsiteY1" fmla="*/ 8724 h 12814"/>
              <a:gd name="connsiteX2" fmla="*/ 12675 w 12675"/>
              <a:gd name="connsiteY2" fmla="*/ 6464 h 12814"/>
              <a:gd name="connsiteX3" fmla="*/ 12307 w 12675"/>
              <a:gd name="connsiteY3" fmla="*/ 4178 h 12814"/>
              <a:gd name="connsiteX4" fmla="*/ 10934 w 12675"/>
              <a:gd name="connsiteY4" fmla="*/ 2133 h 12814"/>
              <a:gd name="connsiteX5" fmla="*/ 9665 w 12675"/>
              <a:gd name="connsiteY5" fmla="*/ 990 h 12814"/>
              <a:gd name="connsiteX6" fmla="*/ 8179 w 12675"/>
              <a:gd name="connsiteY6" fmla="*/ 0 h 12814"/>
              <a:gd name="connsiteX7" fmla="*/ 0 w 12675"/>
              <a:gd name="connsiteY7" fmla="*/ 8128 h 12814"/>
              <a:gd name="connsiteX8" fmla="*/ 1587 w 12675"/>
              <a:gd name="connsiteY8" fmla="*/ 10655 h 12814"/>
              <a:gd name="connsiteX9" fmla="*/ 6019 w 12675"/>
              <a:gd name="connsiteY9" fmla="*/ 12814 h 12814"/>
              <a:gd name="connsiteX10" fmla="*/ 10655 w 12675"/>
              <a:gd name="connsiteY10" fmla="*/ 10731 h 128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2675" h="12814">
                <a:moveTo>
                  <a:pt x="10655" y="10731"/>
                </a:moveTo>
                <a:cubicBezTo>
                  <a:pt x="11252" y="10134"/>
                  <a:pt x="11734" y="9461"/>
                  <a:pt x="12090" y="8724"/>
                </a:cubicBezTo>
                <a:cubicBezTo>
                  <a:pt x="12446" y="7988"/>
                  <a:pt x="12624" y="7239"/>
                  <a:pt x="12675" y="6464"/>
                </a:cubicBezTo>
                <a:cubicBezTo>
                  <a:pt x="12713" y="5689"/>
                  <a:pt x="12560" y="4914"/>
                  <a:pt x="12307" y="4178"/>
                </a:cubicBezTo>
                <a:cubicBezTo>
                  <a:pt x="12027" y="3454"/>
                  <a:pt x="11583" y="2755"/>
                  <a:pt x="10934" y="2133"/>
                </a:cubicBezTo>
                <a:cubicBezTo>
                  <a:pt x="10515" y="1714"/>
                  <a:pt x="10083" y="1295"/>
                  <a:pt x="9665" y="990"/>
                </a:cubicBezTo>
                <a:cubicBezTo>
                  <a:pt x="9233" y="596"/>
                  <a:pt x="8763" y="279"/>
                  <a:pt x="8179" y="0"/>
                </a:cubicBezTo>
                <a:lnTo>
                  <a:pt x="0" y="8128"/>
                </a:lnTo>
                <a:cubicBezTo>
                  <a:pt x="355" y="9080"/>
                  <a:pt x="876" y="9906"/>
                  <a:pt x="1587" y="10655"/>
                </a:cubicBezTo>
                <a:cubicBezTo>
                  <a:pt x="2947" y="12014"/>
                  <a:pt x="4457" y="12750"/>
                  <a:pt x="6019" y="12814"/>
                </a:cubicBezTo>
                <a:cubicBezTo>
                  <a:pt x="7620" y="12890"/>
                  <a:pt x="9169" y="12179"/>
                  <a:pt x="10655" y="1073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11346495" y="1609518"/>
            <a:ext cx="8763" cy="10642"/>
          </a:xfrm>
          <a:custGeom>
            <a:avLst/>
            <a:gdLst>
              <a:gd name="connsiteX0" fmla="*/ 0 w 8763"/>
              <a:gd name="connsiteY0" fmla="*/ 63 h 10642"/>
              <a:gd name="connsiteX1" fmla="*/ 2578 w 8763"/>
              <a:gd name="connsiteY1" fmla="*/ 10642 h 10642"/>
              <a:gd name="connsiteX2" fmla="*/ 8763 w 8763"/>
              <a:gd name="connsiteY2" fmla="*/ 6426 h 10642"/>
              <a:gd name="connsiteX3" fmla="*/ 75 w 8763"/>
              <a:gd name="connsiteY3" fmla="*/ 0 h 10642"/>
              <a:gd name="connsiteX4" fmla="*/ 0 w 8763"/>
              <a:gd name="connsiteY4" fmla="*/ 63 h 1064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763" h="10642">
                <a:moveTo>
                  <a:pt x="0" y="63"/>
                </a:moveTo>
                <a:lnTo>
                  <a:pt x="2578" y="10642"/>
                </a:lnTo>
                <a:lnTo>
                  <a:pt x="8763" y="6426"/>
                </a:lnTo>
                <a:lnTo>
                  <a:pt x="75" y="0"/>
                </a:lnTo>
                <a:lnTo>
                  <a:pt x="0" y="63"/>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11327566" y="995894"/>
            <a:ext cx="9042" cy="10287"/>
          </a:xfrm>
          <a:custGeom>
            <a:avLst/>
            <a:gdLst>
              <a:gd name="connsiteX0" fmla="*/ 6984 w 9042"/>
              <a:gd name="connsiteY0" fmla="*/ 7683 h 10287"/>
              <a:gd name="connsiteX1" fmla="*/ 7175 w 9042"/>
              <a:gd name="connsiteY1" fmla="*/ 5410 h 10287"/>
              <a:gd name="connsiteX2" fmla="*/ 7988 w 9042"/>
              <a:gd name="connsiteY2" fmla="*/ 2743 h 10287"/>
              <a:gd name="connsiteX3" fmla="*/ 9042 w 9042"/>
              <a:gd name="connsiteY3" fmla="*/ 482 h 10287"/>
              <a:gd name="connsiteX4" fmla="*/ 7887 w 9042"/>
              <a:gd name="connsiteY4" fmla="*/ 0 h 10287"/>
              <a:gd name="connsiteX5" fmla="*/ 7708 w 9042"/>
              <a:gd name="connsiteY5" fmla="*/ 253 h 10287"/>
              <a:gd name="connsiteX6" fmla="*/ 7226 w 9042"/>
              <a:gd name="connsiteY6" fmla="*/ 812 h 10287"/>
              <a:gd name="connsiteX7" fmla="*/ 6172 w 9042"/>
              <a:gd name="connsiteY7" fmla="*/ 1765 h 10287"/>
              <a:gd name="connsiteX8" fmla="*/ 5295 w 9042"/>
              <a:gd name="connsiteY8" fmla="*/ 2336 h 10287"/>
              <a:gd name="connsiteX9" fmla="*/ 4013 w 9042"/>
              <a:gd name="connsiteY9" fmla="*/ 3149 h 10287"/>
              <a:gd name="connsiteX10" fmla="*/ 2692 w 9042"/>
              <a:gd name="connsiteY10" fmla="*/ 4254 h 10287"/>
              <a:gd name="connsiteX11" fmla="*/ 1206 w 9042"/>
              <a:gd name="connsiteY11" fmla="*/ 6438 h 10287"/>
              <a:gd name="connsiteX12" fmla="*/ 368 w 9042"/>
              <a:gd name="connsiteY12" fmla="*/ 8775 h 10287"/>
              <a:gd name="connsiteX13" fmla="*/ 0 w 9042"/>
              <a:gd name="connsiteY13" fmla="*/ 10109 h 10287"/>
              <a:gd name="connsiteX14" fmla="*/ 216 w 9042"/>
              <a:gd name="connsiteY14" fmla="*/ 10210 h 10287"/>
              <a:gd name="connsiteX15" fmla="*/ 901 w 9042"/>
              <a:gd name="connsiteY15" fmla="*/ 10286 h 10287"/>
              <a:gd name="connsiteX16" fmla="*/ 2426 w 9042"/>
              <a:gd name="connsiteY16" fmla="*/ 10160 h 10287"/>
              <a:gd name="connsiteX17" fmla="*/ 4559 w 9042"/>
              <a:gd name="connsiteY17" fmla="*/ 9677 h 10287"/>
              <a:gd name="connsiteX18" fmla="*/ 7188 w 9042"/>
              <a:gd name="connsiteY18" fmla="*/ 8877 h 10287"/>
              <a:gd name="connsiteX19" fmla="*/ 6984 w 9042"/>
              <a:gd name="connsiteY19" fmla="*/ 7683 h 10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9042" h="10287">
                <a:moveTo>
                  <a:pt x="6984" y="7683"/>
                </a:moveTo>
                <a:cubicBezTo>
                  <a:pt x="6921" y="7124"/>
                  <a:pt x="7111" y="5892"/>
                  <a:pt x="7175" y="5410"/>
                </a:cubicBezTo>
                <a:cubicBezTo>
                  <a:pt x="7226" y="4876"/>
                  <a:pt x="7772" y="3200"/>
                  <a:pt x="7988" y="2743"/>
                </a:cubicBezTo>
                <a:cubicBezTo>
                  <a:pt x="8179" y="2273"/>
                  <a:pt x="9042" y="482"/>
                  <a:pt x="9042" y="482"/>
                </a:cubicBezTo>
                <a:lnTo>
                  <a:pt x="7887" y="0"/>
                </a:lnTo>
                <a:cubicBezTo>
                  <a:pt x="7887" y="0"/>
                  <a:pt x="7772" y="165"/>
                  <a:pt x="7708" y="253"/>
                </a:cubicBezTo>
                <a:cubicBezTo>
                  <a:pt x="7632" y="342"/>
                  <a:pt x="7493" y="546"/>
                  <a:pt x="7226" y="812"/>
                </a:cubicBezTo>
                <a:cubicBezTo>
                  <a:pt x="6921" y="1130"/>
                  <a:pt x="6451" y="1562"/>
                  <a:pt x="6172" y="1765"/>
                </a:cubicBezTo>
                <a:cubicBezTo>
                  <a:pt x="5867" y="2044"/>
                  <a:pt x="5397" y="2273"/>
                  <a:pt x="5295" y="2336"/>
                </a:cubicBezTo>
                <a:cubicBezTo>
                  <a:pt x="5143" y="2413"/>
                  <a:pt x="4330" y="2984"/>
                  <a:pt x="4013" y="3149"/>
                </a:cubicBezTo>
                <a:cubicBezTo>
                  <a:pt x="3771" y="3327"/>
                  <a:pt x="3441" y="3657"/>
                  <a:pt x="2692" y="4254"/>
                </a:cubicBezTo>
                <a:cubicBezTo>
                  <a:pt x="1955" y="4876"/>
                  <a:pt x="1473" y="5880"/>
                  <a:pt x="1206" y="6438"/>
                </a:cubicBezTo>
                <a:cubicBezTo>
                  <a:pt x="901" y="7035"/>
                  <a:pt x="546" y="8140"/>
                  <a:pt x="368" y="8775"/>
                </a:cubicBezTo>
                <a:cubicBezTo>
                  <a:pt x="165" y="9423"/>
                  <a:pt x="0" y="10109"/>
                  <a:pt x="0" y="10109"/>
                </a:cubicBezTo>
                <a:cubicBezTo>
                  <a:pt x="0" y="10109"/>
                  <a:pt x="63" y="10160"/>
                  <a:pt x="216" y="10210"/>
                </a:cubicBezTo>
                <a:cubicBezTo>
                  <a:pt x="368" y="10248"/>
                  <a:pt x="596" y="10286"/>
                  <a:pt x="901" y="10286"/>
                </a:cubicBezTo>
                <a:cubicBezTo>
                  <a:pt x="1231" y="10286"/>
                  <a:pt x="2158" y="10210"/>
                  <a:pt x="2426" y="10160"/>
                </a:cubicBezTo>
                <a:cubicBezTo>
                  <a:pt x="2756" y="10109"/>
                  <a:pt x="4254" y="9753"/>
                  <a:pt x="4559" y="9677"/>
                </a:cubicBezTo>
                <a:cubicBezTo>
                  <a:pt x="4851" y="9613"/>
                  <a:pt x="7188" y="8877"/>
                  <a:pt x="7188" y="8877"/>
                </a:cubicBezTo>
                <a:cubicBezTo>
                  <a:pt x="7188" y="8877"/>
                  <a:pt x="7048" y="8280"/>
                  <a:pt x="6984" y="768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11324884" y="992615"/>
            <a:ext cx="8509" cy="4711"/>
          </a:xfrm>
          <a:custGeom>
            <a:avLst/>
            <a:gdLst>
              <a:gd name="connsiteX0" fmla="*/ 4470 w 8509"/>
              <a:gd name="connsiteY0" fmla="*/ 4711 h 4711"/>
              <a:gd name="connsiteX1" fmla="*/ 6489 w 8509"/>
              <a:gd name="connsiteY1" fmla="*/ 3238 h 4711"/>
              <a:gd name="connsiteX2" fmla="*/ 8077 w 8509"/>
              <a:gd name="connsiteY2" fmla="*/ 1549 h 4711"/>
              <a:gd name="connsiteX3" fmla="*/ 8508 w 8509"/>
              <a:gd name="connsiteY3" fmla="*/ 774 h 4711"/>
              <a:gd name="connsiteX4" fmla="*/ 6832 w 8509"/>
              <a:gd name="connsiteY4" fmla="*/ 0 h 4711"/>
              <a:gd name="connsiteX5" fmla="*/ 5016 w 8509"/>
              <a:gd name="connsiteY5" fmla="*/ 520 h 4711"/>
              <a:gd name="connsiteX6" fmla="*/ 1575 w 8509"/>
              <a:gd name="connsiteY6" fmla="*/ 1397 h 4711"/>
              <a:gd name="connsiteX7" fmla="*/ 0 w 8509"/>
              <a:gd name="connsiteY7" fmla="*/ 1828 h 4711"/>
              <a:gd name="connsiteX8" fmla="*/ 203 w 8509"/>
              <a:gd name="connsiteY8" fmla="*/ 2197 h 4711"/>
              <a:gd name="connsiteX9" fmla="*/ 1257 w 8509"/>
              <a:gd name="connsiteY9" fmla="*/ 2984 h 4711"/>
              <a:gd name="connsiteX10" fmla="*/ 3123 w 8509"/>
              <a:gd name="connsiteY10" fmla="*/ 4038 h 4711"/>
              <a:gd name="connsiteX11" fmla="*/ 4470 w 8509"/>
              <a:gd name="connsiteY11" fmla="*/ 4711 h 471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8509" h="4711">
                <a:moveTo>
                  <a:pt x="4470" y="4711"/>
                </a:moveTo>
                <a:cubicBezTo>
                  <a:pt x="4470" y="4711"/>
                  <a:pt x="5739" y="3822"/>
                  <a:pt x="6489" y="3238"/>
                </a:cubicBezTo>
                <a:cubicBezTo>
                  <a:pt x="7225" y="2679"/>
                  <a:pt x="7835" y="1905"/>
                  <a:pt x="8077" y="1549"/>
                </a:cubicBezTo>
                <a:cubicBezTo>
                  <a:pt x="8356" y="1231"/>
                  <a:pt x="8508" y="774"/>
                  <a:pt x="8508" y="774"/>
                </a:cubicBezTo>
                <a:lnTo>
                  <a:pt x="6832" y="0"/>
                </a:lnTo>
                <a:cubicBezTo>
                  <a:pt x="6832" y="0"/>
                  <a:pt x="5206" y="457"/>
                  <a:pt x="5016" y="520"/>
                </a:cubicBezTo>
                <a:cubicBezTo>
                  <a:pt x="4864" y="546"/>
                  <a:pt x="1689" y="1384"/>
                  <a:pt x="1575" y="1397"/>
                </a:cubicBezTo>
                <a:cubicBezTo>
                  <a:pt x="1498" y="1435"/>
                  <a:pt x="0" y="1816"/>
                  <a:pt x="0" y="1828"/>
                </a:cubicBezTo>
                <a:cubicBezTo>
                  <a:pt x="-25" y="1828"/>
                  <a:pt x="-51" y="1917"/>
                  <a:pt x="203" y="2197"/>
                </a:cubicBezTo>
                <a:cubicBezTo>
                  <a:pt x="469" y="2425"/>
                  <a:pt x="927" y="2819"/>
                  <a:pt x="1257" y="2984"/>
                </a:cubicBezTo>
                <a:cubicBezTo>
                  <a:pt x="1575" y="3225"/>
                  <a:pt x="2781" y="3873"/>
                  <a:pt x="3123" y="4038"/>
                </a:cubicBezTo>
                <a:cubicBezTo>
                  <a:pt x="3441" y="4229"/>
                  <a:pt x="4470" y="4711"/>
                  <a:pt x="4470" y="471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11041092" y="1645627"/>
            <a:ext cx="21945" cy="26517"/>
          </a:xfrm>
          <a:custGeom>
            <a:avLst/>
            <a:gdLst>
              <a:gd name="connsiteX0" fmla="*/ 19316 w 21945"/>
              <a:gd name="connsiteY0" fmla="*/ 2933 h 26517"/>
              <a:gd name="connsiteX1" fmla="*/ 15202 w 21945"/>
              <a:gd name="connsiteY1" fmla="*/ 431 h 26517"/>
              <a:gd name="connsiteX2" fmla="*/ 10388 w 21945"/>
              <a:gd name="connsiteY2" fmla="*/ 0 h 26517"/>
              <a:gd name="connsiteX3" fmla="*/ 6350 w 21945"/>
              <a:gd name="connsiteY3" fmla="*/ 1765 h 26517"/>
              <a:gd name="connsiteX4" fmla="*/ 3188 w 21945"/>
              <a:gd name="connsiteY4" fmla="*/ 5283 h 26517"/>
              <a:gd name="connsiteX5" fmla="*/ 1016 w 21945"/>
              <a:gd name="connsiteY5" fmla="*/ 9956 h 26517"/>
              <a:gd name="connsiteX6" fmla="*/ 0 w 21945"/>
              <a:gd name="connsiteY6" fmla="*/ 15011 h 26517"/>
              <a:gd name="connsiteX7" fmla="*/ 457 w 21945"/>
              <a:gd name="connsiteY7" fmla="*/ 19735 h 26517"/>
              <a:gd name="connsiteX8" fmla="*/ 2629 w 21945"/>
              <a:gd name="connsiteY8" fmla="*/ 23545 h 26517"/>
              <a:gd name="connsiteX9" fmla="*/ 6743 w 21945"/>
              <a:gd name="connsiteY9" fmla="*/ 26047 h 26517"/>
              <a:gd name="connsiteX10" fmla="*/ 11569 w 21945"/>
              <a:gd name="connsiteY10" fmla="*/ 26517 h 26517"/>
              <a:gd name="connsiteX11" fmla="*/ 15582 w 21945"/>
              <a:gd name="connsiteY11" fmla="*/ 24701 h 26517"/>
              <a:gd name="connsiteX12" fmla="*/ 18745 w 21945"/>
              <a:gd name="connsiteY12" fmla="*/ 21183 h 26517"/>
              <a:gd name="connsiteX13" fmla="*/ 20929 w 21945"/>
              <a:gd name="connsiteY13" fmla="*/ 16522 h 26517"/>
              <a:gd name="connsiteX14" fmla="*/ 21945 w 21945"/>
              <a:gd name="connsiteY14" fmla="*/ 11468 h 26517"/>
              <a:gd name="connsiteX15" fmla="*/ 21488 w 21945"/>
              <a:gd name="connsiteY15" fmla="*/ 6794 h 26517"/>
              <a:gd name="connsiteX16" fmla="*/ 19316 w 21945"/>
              <a:gd name="connsiteY16" fmla="*/ 2933 h 265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21945" h="26517">
                <a:moveTo>
                  <a:pt x="19316" y="2933"/>
                </a:moveTo>
                <a:cubicBezTo>
                  <a:pt x="18288" y="1828"/>
                  <a:pt x="16942" y="978"/>
                  <a:pt x="15202" y="431"/>
                </a:cubicBezTo>
                <a:cubicBezTo>
                  <a:pt x="13513" y="-139"/>
                  <a:pt x="11900" y="-304"/>
                  <a:pt x="10388" y="0"/>
                </a:cubicBezTo>
                <a:cubicBezTo>
                  <a:pt x="8915" y="241"/>
                  <a:pt x="7556" y="850"/>
                  <a:pt x="6350" y="1765"/>
                </a:cubicBezTo>
                <a:cubicBezTo>
                  <a:pt x="5156" y="2692"/>
                  <a:pt x="4102" y="3873"/>
                  <a:pt x="3188" y="5283"/>
                </a:cubicBezTo>
                <a:cubicBezTo>
                  <a:pt x="2299" y="6680"/>
                  <a:pt x="1575" y="8242"/>
                  <a:pt x="1016" y="9956"/>
                </a:cubicBezTo>
                <a:cubicBezTo>
                  <a:pt x="457" y="11658"/>
                  <a:pt x="114" y="13309"/>
                  <a:pt x="0" y="15011"/>
                </a:cubicBezTo>
                <a:cubicBezTo>
                  <a:pt x="-113" y="16687"/>
                  <a:pt x="0" y="18262"/>
                  <a:pt x="457" y="19735"/>
                </a:cubicBezTo>
                <a:cubicBezTo>
                  <a:pt x="863" y="21183"/>
                  <a:pt x="1600" y="22466"/>
                  <a:pt x="2629" y="23545"/>
                </a:cubicBezTo>
                <a:cubicBezTo>
                  <a:pt x="3657" y="24688"/>
                  <a:pt x="5054" y="25514"/>
                  <a:pt x="6743" y="26047"/>
                </a:cubicBezTo>
                <a:cubicBezTo>
                  <a:pt x="8458" y="26631"/>
                  <a:pt x="10058" y="26784"/>
                  <a:pt x="11569" y="26517"/>
                </a:cubicBezTo>
                <a:cubicBezTo>
                  <a:pt x="13055" y="26250"/>
                  <a:pt x="14338" y="25615"/>
                  <a:pt x="15582" y="24701"/>
                </a:cubicBezTo>
                <a:cubicBezTo>
                  <a:pt x="16802" y="23787"/>
                  <a:pt x="17856" y="22618"/>
                  <a:pt x="18745" y="21183"/>
                </a:cubicBezTo>
                <a:cubicBezTo>
                  <a:pt x="19634" y="19773"/>
                  <a:pt x="20358" y="18224"/>
                  <a:pt x="20929" y="16522"/>
                </a:cubicBezTo>
                <a:cubicBezTo>
                  <a:pt x="21488" y="14833"/>
                  <a:pt x="21856" y="13131"/>
                  <a:pt x="21945" y="11468"/>
                </a:cubicBezTo>
                <a:cubicBezTo>
                  <a:pt x="22097" y="9804"/>
                  <a:pt x="21932" y="8216"/>
                  <a:pt x="21488" y="6794"/>
                </a:cubicBezTo>
                <a:cubicBezTo>
                  <a:pt x="21094" y="5308"/>
                  <a:pt x="20332" y="4051"/>
                  <a:pt x="19316" y="293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11230828" y="960224"/>
            <a:ext cx="7048" cy="7975"/>
          </a:xfrm>
          <a:custGeom>
            <a:avLst/>
            <a:gdLst>
              <a:gd name="connsiteX0" fmla="*/ 6425 w 7048"/>
              <a:gd name="connsiteY0" fmla="*/ 76 h 7975"/>
              <a:gd name="connsiteX1" fmla="*/ 4864 w 7048"/>
              <a:gd name="connsiteY1" fmla="*/ 0 h 7975"/>
              <a:gd name="connsiteX2" fmla="*/ 2908 w 7048"/>
              <a:gd name="connsiteY2" fmla="*/ 2158 h 7975"/>
              <a:gd name="connsiteX3" fmla="*/ 1054 w 7048"/>
              <a:gd name="connsiteY3" fmla="*/ 5270 h 7975"/>
              <a:gd name="connsiteX4" fmla="*/ 0 w 7048"/>
              <a:gd name="connsiteY4" fmla="*/ 7975 h 7975"/>
              <a:gd name="connsiteX5" fmla="*/ 7048 w 7048"/>
              <a:gd name="connsiteY5" fmla="*/ 1701 h 7975"/>
              <a:gd name="connsiteX6" fmla="*/ 6425 w 7048"/>
              <a:gd name="connsiteY6" fmla="*/ 76 h 79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048" h="7975">
                <a:moveTo>
                  <a:pt x="6425" y="76"/>
                </a:moveTo>
                <a:cubicBezTo>
                  <a:pt x="5816" y="-584"/>
                  <a:pt x="5194" y="-139"/>
                  <a:pt x="4864" y="0"/>
                </a:cubicBezTo>
                <a:cubicBezTo>
                  <a:pt x="4571" y="139"/>
                  <a:pt x="3314" y="1587"/>
                  <a:pt x="2908" y="2158"/>
                </a:cubicBezTo>
                <a:cubicBezTo>
                  <a:pt x="2502" y="2743"/>
                  <a:pt x="1803" y="3886"/>
                  <a:pt x="1054" y="5270"/>
                </a:cubicBezTo>
                <a:cubicBezTo>
                  <a:pt x="381" y="6654"/>
                  <a:pt x="0" y="7975"/>
                  <a:pt x="0" y="7975"/>
                </a:cubicBezTo>
                <a:lnTo>
                  <a:pt x="7048" y="1701"/>
                </a:lnTo>
                <a:cubicBezTo>
                  <a:pt x="7048" y="1701"/>
                  <a:pt x="7048" y="774"/>
                  <a:pt x="6425" y="7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11490424" y="1294716"/>
            <a:ext cx="26950" cy="20916"/>
          </a:xfrm>
          <a:custGeom>
            <a:avLst/>
            <a:gdLst>
              <a:gd name="connsiteX0" fmla="*/ 12675 w 26950"/>
              <a:gd name="connsiteY0" fmla="*/ 0 h 20916"/>
              <a:gd name="connsiteX1" fmla="*/ 7594 w 26950"/>
              <a:gd name="connsiteY1" fmla="*/ 990 h 20916"/>
              <a:gd name="connsiteX2" fmla="*/ 3429 w 26950"/>
              <a:gd name="connsiteY2" fmla="*/ 3251 h 20916"/>
              <a:gd name="connsiteX3" fmla="*/ 737 w 26950"/>
              <a:gd name="connsiteY3" fmla="*/ 6718 h 20916"/>
              <a:gd name="connsiteX4" fmla="*/ 0 w 26950"/>
              <a:gd name="connsiteY4" fmla="*/ 11493 h 20916"/>
              <a:gd name="connsiteX5" fmla="*/ 1461 w 26950"/>
              <a:gd name="connsiteY5" fmla="*/ 16103 h 20916"/>
              <a:gd name="connsiteX6" fmla="*/ 4674 w 26950"/>
              <a:gd name="connsiteY6" fmla="*/ 19151 h 20916"/>
              <a:gd name="connsiteX7" fmla="*/ 9132 w 26950"/>
              <a:gd name="connsiteY7" fmla="*/ 20713 h 20916"/>
              <a:gd name="connsiteX8" fmla="*/ 14300 w 26950"/>
              <a:gd name="connsiteY8" fmla="*/ 20916 h 20916"/>
              <a:gd name="connsiteX9" fmla="*/ 19316 w 26950"/>
              <a:gd name="connsiteY9" fmla="*/ 19926 h 20916"/>
              <a:gd name="connsiteX10" fmla="*/ 23495 w 26950"/>
              <a:gd name="connsiteY10" fmla="*/ 17678 h 20916"/>
              <a:gd name="connsiteX11" fmla="*/ 26200 w 26950"/>
              <a:gd name="connsiteY11" fmla="*/ 14198 h 20916"/>
              <a:gd name="connsiteX12" fmla="*/ 26949 w 26950"/>
              <a:gd name="connsiteY12" fmla="*/ 9436 h 20916"/>
              <a:gd name="connsiteX13" fmla="*/ 25489 w 26950"/>
              <a:gd name="connsiteY13" fmla="*/ 4826 h 20916"/>
              <a:gd name="connsiteX14" fmla="*/ 22276 w 26950"/>
              <a:gd name="connsiteY14" fmla="*/ 1765 h 20916"/>
              <a:gd name="connsiteX15" fmla="*/ 17818 w 26950"/>
              <a:gd name="connsiteY15" fmla="*/ 203 h 20916"/>
              <a:gd name="connsiteX16" fmla="*/ 12675 w 26950"/>
              <a:gd name="connsiteY16" fmla="*/ 0 h 209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26950" h="20916">
                <a:moveTo>
                  <a:pt x="12675" y="0"/>
                </a:moveTo>
                <a:cubicBezTo>
                  <a:pt x="10871" y="152"/>
                  <a:pt x="9169" y="482"/>
                  <a:pt x="7594" y="990"/>
                </a:cubicBezTo>
                <a:cubicBezTo>
                  <a:pt x="6019" y="1562"/>
                  <a:pt x="4636" y="2273"/>
                  <a:pt x="3429" y="3251"/>
                </a:cubicBezTo>
                <a:cubicBezTo>
                  <a:pt x="2286" y="4203"/>
                  <a:pt x="1346" y="5346"/>
                  <a:pt x="737" y="6718"/>
                </a:cubicBezTo>
                <a:cubicBezTo>
                  <a:pt x="114" y="8102"/>
                  <a:pt x="-139" y="9690"/>
                  <a:pt x="0" y="11493"/>
                </a:cubicBezTo>
                <a:cubicBezTo>
                  <a:pt x="127" y="13309"/>
                  <a:pt x="622" y="14833"/>
                  <a:pt x="1461" y="16103"/>
                </a:cubicBezTo>
                <a:cubicBezTo>
                  <a:pt x="2286" y="17373"/>
                  <a:pt x="3365" y="18376"/>
                  <a:pt x="4674" y="19151"/>
                </a:cubicBezTo>
                <a:cubicBezTo>
                  <a:pt x="5994" y="19888"/>
                  <a:pt x="7480" y="20434"/>
                  <a:pt x="9132" y="20713"/>
                </a:cubicBezTo>
                <a:cubicBezTo>
                  <a:pt x="10757" y="20967"/>
                  <a:pt x="12484" y="21069"/>
                  <a:pt x="14300" y="20916"/>
                </a:cubicBezTo>
                <a:cubicBezTo>
                  <a:pt x="16053" y="20777"/>
                  <a:pt x="17704" y="20434"/>
                  <a:pt x="19316" y="19926"/>
                </a:cubicBezTo>
                <a:cubicBezTo>
                  <a:pt x="20917" y="19380"/>
                  <a:pt x="22339" y="18630"/>
                  <a:pt x="23495" y="17678"/>
                </a:cubicBezTo>
                <a:cubicBezTo>
                  <a:pt x="24676" y="16713"/>
                  <a:pt x="25578" y="15570"/>
                  <a:pt x="26200" y="14198"/>
                </a:cubicBezTo>
                <a:cubicBezTo>
                  <a:pt x="26822" y="12839"/>
                  <a:pt x="27064" y="11214"/>
                  <a:pt x="26949" y="9436"/>
                </a:cubicBezTo>
                <a:cubicBezTo>
                  <a:pt x="26797" y="7620"/>
                  <a:pt x="26289" y="6083"/>
                  <a:pt x="25489" y="4826"/>
                </a:cubicBezTo>
                <a:cubicBezTo>
                  <a:pt x="24651" y="3555"/>
                  <a:pt x="23584" y="2540"/>
                  <a:pt x="22276" y="1765"/>
                </a:cubicBezTo>
                <a:cubicBezTo>
                  <a:pt x="20955" y="1016"/>
                  <a:pt x="19507" y="482"/>
                  <a:pt x="17818" y="203"/>
                </a:cubicBezTo>
                <a:cubicBezTo>
                  <a:pt x="16154" y="-63"/>
                  <a:pt x="14440" y="-139"/>
                  <a:pt x="12675"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10818042" y="1275351"/>
            <a:ext cx="10630" cy="7378"/>
          </a:xfrm>
          <a:custGeom>
            <a:avLst/>
            <a:gdLst>
              <a:gd name="connsiteX0" fmla="*/ 10630 w 10630"/>
              <a:gd name="connsiteY0" fmla="*/ 5219 h 7378"/>
              <a:gd name="connsiteX1" fmla="*/ 1079 w 10630"/>
              <a:gd name="connsiteY1" fmla="*/ 0 h 7378"/>
              <a:gd name="connsiteX2" fmla="*/ 0 w 10630"/>
              <a:gd name="connsiteY2" fmla="*/ 7378 h 7378"/>
              <a:gd name="connsiteX3" fmla="*/ 10630 w 10630"/>
              <a:gd name="connsiteY3" fmla="*/ 5321 h 7378"/>
              <a:gd name="connsiteX4" fmla="*/ 10630 w 10630"/>
              <a:gd name="connsiteY4" fmla="*/ 5219 h 73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30" h="7378">
                <a:moveTo>
                  <a:pt x="10630" y="5219"/>
                </a:moveTo>
                <a:lnTo>
                  <a:pt x="1079" y="0"/>
                </a:lnTo>
                <a:lnTo>
                  <a:pt x="0" y="7378"/>
                </a:lnTo>
                <a:lnTo>
                  <a:pt x="10630" y="5321"/>
                </a:lnTo>
                <a:lnTo>
                  <a:pt x="10630" y="5219"/>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10812528" y="1237768"/>
            <a:ext cx="26517" cy="20205"/>
          </a:xfrm>
          <a:custGeom>
            <a:avLst/>
            <a:gdLst>
              <a:gd name="connsiteX0" fmla="*/ 4584 w 26517"/>
              <a:gd name="connsiteY0" fmla="*/ 17589 h 20205"/>
              <a:gd name="connsiteX1" fmla="*/ 9779 w 26517"/>
              <a:gd name="connsiteY1" fmla="*/ 19710 h 20205"/>
              <a:gd name="connsiteX2" fmla="*/ 15252 w 26517"/>
              <a:gd name="connsiteY2" fmla="*/ 20205 h 20205"/>
              <a:gd name="connsiteX3" fmla="*/ 19964 w 26517"/>
              <a:gd name="connsiteY3" fmla="*/ 18834 h 20205"/>
              <a:gd name="connsiteX4" fmla="*/ 23685 w 26517"/>
              <a:gd name="connsiteY4" fmla="*/ 15709 h 20205"/>
              <a:gd name="connsiteX5" fmla="*/ 25946 w 26517"/>
              <a:gd name="connsiteY5" fmla="*/ 10769 h 20205"/>
              <a:gd name="connsiteX6" fmla="*/ 26403 w 26517"/>
              <a:gd name="connsiteY6" fmla="*/ 8242 h 20205"/>
              <a:gd name="connsiteX7" fmla="*/ 26517 w 26517"/>
              <a:gd name="connsiteY7" fmla="*/ 5664 h 20205"/>
              <a:gd name="connsiteX8" fmla="*/ 4064 w 26517"/>
              <a:gd name="connsiteY8" fmla="*/ 0 h 20205"/>
              <a:gd name="connsiteX9" fmla="*/ 2946 w 26517"/>
              <a:gd name="connsiteY9" fmla="*/ 292 h 20205"/>
              <a:gd name="connsiteX10" fmla="*/ 1917 w 26517"/>
              <a:gd name="connsiteY10" fmla="*/ 1485 h 20205"/>
              <a:gd name="connsiteX11" fmla="*/ 1092 w 26517"/>
              <a:gd name="connsiteY11" fmla="*/ 3365 h 20205"/>
              <a:gd name="connsiteX12" fmla="*/ 368 w 26517"/>
              <a:gd name="connsiteY12" fmla="*/ 5689 h 20205"/>
              <a:gd name="connsiteX13" fmla="*/ 0 w 26517"/>
              <a:gd name="connsiteY13" fmla="*/ 10401 h 20205"/>
              <a:gd name="connsiteX14" fmla="*/ 1372 w 26517"/>
              <a:gd name="connsiteY14" fmla="*/ 14414 h 20205"/>
              <a:gd name="connsiteX15" fmla="*/ 4584 w 26517"/>
              <a:gd name="connsiteY15" fmla="*/ 17589 h 2020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26517" h="20205">
                <a:moveTo>
                  <a:pt x="4584" y="17589"/>
                </a:moveTo>
                <a:cubicBezTo>
                  <a:pt x="5994" y="18478"/>
                  <a:pt x="7722" y="19177"/>
                  <a:pt x="9779" y="19710"/>
                </a:cubicBezTo>
                <a:cubicBezTo>
                  <a:pt x="11696" y="20193"/>
                  <a:pt x="13487" y="20358"/>
                  <a:pt x="15252" y="20205"/>
                </a:cubicBezTo>
                <a:cubicBezTo>
                  <a:pt x="16967" y="20040"/>
                  <a:pt x="18554" y="19608"/>
                  <a:pt x="19964" y="18834"/>
                </a:cubicBezTo>
                <a:cubicBezTo>
                  <a:pt x="21412" y="18110"/>
                  <a:pt x="22669" y="17043"/>
                  <a:pt x="23685" y="15709"/>
                </a:cubicBezTo>
                <a:cubicBezTo>
                  <a:pt x="24713" y="14351"/>
                  <a:pt x="25476" y="12687"/>
                  <a:pt x="25946" y="10769"/>
                </a:cubicBezTo>
                <a:cubicBezTo>
                  <a:pt x="26123" y="9956"/>
                  <a:pt x="26327" y="9080"/>
                  <a:pt x="26403" y="8242"/>
                </a:cubicBezTo>
                <a:cubicBezTo>
                  <a:pt x="26479" y="7391"/>
                  <a:pt x="26517" y="6515"/>
                  <a:pt x="26517" y="5664"/>
                </a:cubicBezTo>
                <a:lnTo>
                  <a:pt x="4064" y="0"/>
                </a:lnTo>
                <a:cubicBezTo>
                  <a:pt x="3644" y="-76"/>
                  <a:pt x="3264" y="0"/>
                  <a:pt x="2946" y="292"/>
                </a:cubicBezTo>
                <a:cubicBezTo>
                  <a:pt x="2565" y="571"/>
                  <a:pt x="2247" y="939"/>
                  <a:pt x="1917" y="1485"/>
                </a:cubicBezTo>
                <a:cubicBezTo>
                  <a:pt x="1613" y="1981"/>
                  <a:pt x="1320" y="2628"/>
                  <a:pt x="1092" y="3365"/>
                </a:cubicBezTo>
                <a:cubicBezTo>
                  <a:pt x="813" y="4102"/>
                  <a:pt x="596" y="4864"/>
                  <a:pt x="368" y="5689"/>
                </a:cubicBezTo>
                <a:cubicBezTo>
                  <a:pt x="-25" y="7353"/>
                  <a:pt x="-165" y="8890"/>
                  <a:pt x="0" y="10401"/>
                </a:cubicBezTo>
                <a:cubicBezTo>
                  <a:pt x="114" y="11887"/>
                  <a:pt x="610" y="13233"/>
                  <a:pt x="1372" y="14414"/>
                </a:cubicBezTo>
                <a:cubicBezTo>
                  <a:pt x="2082" y="15633"/>
                  <a:pt x="3212" y="16687"/>
                  <a:pt x="4584" y="17589"/>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10815341" y="1353849"/>
            <a:ext cx="10516" cy="7454"/>
          </a:xfrm>
          <a:custGeom>
            <a:avLst/>
            <a:gdLst>
              <a:gd name="connsiteX0" fmla="*/ 10515 w 10516"/>
              <a:gd name="connsiteY0" fmla="*/ 3022 h 7454"/>
              <a:gd name="connsiteX1" fmla="*/ 10515 w 10516"/>
              <a:gd name="connsiteY1" fmla="*/ 2933 h 7454"/>
              <a:gd name="connsiteX2" fmla="*/ 0 w 10516"/>
              <a:gd name="connsiteY2" fmla="*/ 0 h 7454"/>
              <a:gd name="connsiteX3" fmla="*/ 610 w 10516"/>
              <a:gd name="connsiteY3" fmla="*/ 7454 h 7454"/>
              <a:gd name="connsiteX4" fmla="*/ 10515 w 10516"/>
              <a:gd name="connsiteY4" fmla="*/ 3022 h 74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516" h="7454">
                <a:moveTo>
                  <a:pt x="10515" y="3022"/>
                </a:moveTo>
                <a:lnTo>
                  <a:pt x="10515" y="2933"/>
                </a:lnTo>
                <a:lnTo>
                  <a:pt x="0" y="0"/>
                </a:lnTo>
                <a:lnTo>
                  <a:pt x="610" y="7454"/>
                </a:lnTo>
                <a:lnTo>
                  <a:pt x="10515" y="3022"/>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11489062" y="1361852"/>
            <a:ext cx="26809" cy="20840"/>
          </a:xfrm>
          <a:custGeom>
            <a:avLst/>
            <a:gdLst>
              <a:gd name="connsiteX0" fmla="*/ 23710 w 26809"/>
              <a:gd name="connsiteY0" fmla="*/ 3632 h 20840"/>
              <a:gd name="connsiteX1" fmla="*/ 19660 w 26809"/>
              <a:gd name="connsiteY1" fmla="*/ 1206 h 20840"/>
              <a:gd name="connsiteX2" fmla="*/ 14630 w 26809"/>
              <a:gd name="connsiteY2" fmla="*/ 0 h 20840"/>
              <a:gd name="connsiteX3" fmla="*/ 9474 w 26809"/>
              <a:gd name="connsiteY3" fmla="*/ 0 h 20840"/>
              <a:gd name="connsiteX4" fmla="*/ 4953 w 26809"/>
              <a:gd name="connsiteY4" fmla="*/ 1384 h 20840"/>
              <a:gd name="connsiteX5" fmla="*/ 1626 w 26809"/>
              <a:gd name="connsiteY5" fmla="*/ 4267 h 20840"/>
              <a:gd name="connsiteX6" fmla="*/ 0 w 26809"/>
              <a:gd name="connsiteY6" fmla="*/ 8801 h 20840"/>
              <a:gd name="connsiteX7" fmla="*/ 534 w 26809"/>
              <a:gd name="connsiteY7" fmla="*/ 13614 h 20840"/>
              <a:gd name="connsiteX8" fmla="*/ 3048 w 26809"/>
              <a:gd name="connsiteY8" fmla="*/ 17233 h 20840"/>
              <a:gd name="connsiteX9" fmla="*/ 7150 w 26809"/>
              <a:gd name="connsiteY9" fmla="*/ 19621 h 20840"/>
              <a:gd name="connsiteX10" fmla="*/ 12141 w 26809"/>
              <a:gd name="connsiteY10" fmla="*/ 20840 h 20840"/>
              <a:gd name="connsiteX11" fmla="*/ 17272 w 26809"/>
              <a:gd name="connsiteY11" fmla="*/ 20840 h 20840"/>
              <a:gd name="connsiteX12" fmla="*/ 21818 w 26809"/>
              <a:gd name="connsiteY12" fmla="*/ 19456 h 20840"/>
              <a:gd name="connsiteX13" fmla="*/ 25146 w 26809"/>
              <a:gd name="connsiteY13" fmla="*/ 16548 h 20840"/>
              <a:gd name="connsiteX14" fmla="*/ 26809 w 26809"/>
              <a:gd name="connsiteY14" fmla="*/ 12014 h 20840"/>
              <a:gd name="connsiteX15" fmla="*/ 26289 w 26809"/>
              <a:gd name="connsiteY15" fmla="*/ 7251 h 20840"/>
              <a:gd name="connsiteX16" fmla="*/ 23710 w 26809"/>
              <a:gd name="connsiteY16" fmla="*/ 3632 h 208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26809" h="20840">
                <a:moveTo>
                  <a:pt x="23710" y="3632"/>
                </a:moveTo>
                <a:cubicBezTo>
                  <a:pt x="22606" y="2616"/>
                  <a:pt x="21221" y="1841"/>
                  <a:pt x="19660" y="1206"/>
                </a:cubicBezTo>
                <a:cubicBezTo>
                  <a:pt x="18098" y="609"/>
                  <a:pt x="16409" y="254"/>
                  <a:pt x="14630" y="0"/>
                </a:cubicBezTo>
                <a:cubicBezTo>
                  <a:pt x="12878" y="-190"/>
                  <a:pt x="11125" y="-190"/>
                  <a:pt x="9474" y="0"/>
                </a:cubicBezTo>
                <a:cubicBezTo>
                  <a:pt x="7785" y="254"/>
                  <a:pt x="6287" y="698"/>
                  <a:pt x="4953" y="1384"/>
                </a:cubicBezTo>
                <a:cubicBezTo>
                  <a:pt x="3645" y="2057"/>
                  <a:pt x="2514" y="3060"/>
                  <a:pt x="1626" y="4267"/>
                </a:cubicBezTo>
                <a:cubicBezTo>
                  <a:pt x="761" y="5511"/>
                  <a:pt x="203" y="7023"/>
                  <a:pt x="0" y="8801"/>
                </a:cubicBezTo>
                <a:cubicBezTo>
                  <a:pt x="-215" y="10591"/>
                  <a:pt x="-62" y="12179"/>
                  <a:pt x="534" y="13614"/>
                </a:cubicBezTo>
                <a:cubicBezTo>
                  <a:pt x="1092" y="14998"/>
                  <a:pt x="1917" y="16217"/>
                  <a:pt x="3048" y="17233"/>
                </a:cubicBezTo>
                <a:cubicBezTo>
                  <a:pt x="4204" y="18224"/>
                  <a:pt x="5537" y="19011"/>
                  <a:pt x="7150" y="19621"/>
                </a:cubicBezTo>
                <a:cubicBezTo>
                  <a:pt x="8661" y="20218"/>
                  <a:pt x="10376" y="20637"/>
                  <a:pt x="12141" y="20840"/>
                </a:cubicBezTo>
                <a:cubicBezTo>
                  <a:pt x="13919" y="21043"/>
                  <a:pt x="15621" y="21043"/>
                  <a:pt x="17272" y="20840"/>
                </a:cubicBezTo>
                <a:cubicBezTo>
                  <a:pt x="18974" y="20637"/>
                  <a:pt x="20485" y="20167"/>
                  <a:pt x="21818" y="19456"/>
                </a:cubicBezTo>
                <a:cubicBezTo>
                  <a:pt x="23152" y="18757"/>
                  <a:pt x="24283" y="17792"/>
                  <a:pt x="25146" y="16548"/>
                </a:cubicBezTo>
                <a:cubicBezTo>
                  <a:pt x="26048" y="15303"/>
                  <a:pt x="26619" y="13843"/>
                  <a:pt x="26809" y="12014"/>
                </a:cubicBezTo>
                <a:cubicBezTo>
                  <a:pt x="27038" y="10223"/>
                  <a:pt x="26847" y="8623"/>
                  <a:pt x="26289" y="7251"/>
                </a:cubicBezTo>
                <a:cubicBezTo>
                  <a:pt x="25717" y="5829"/>
                  <a:pt x="24854" y="4635"/>
                  <a:pt x="23710" y="3632"/>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p:cNvSpPr/>
          <p:nvPr/>
        </p:nvSpPr>
        <p:spPr>
          <a:xfrm>
            <a:off x="10990371" y="1006139"/>
            <a:ext cx="5918" cy="8763"/>
          </a:xfrm>
          <a:custGeom>
            <a:avLst/>
            <a:gdLst>
              <a:gd name="connsiteX0" fmla="*/ 3288 w 5918"/>
              <a:gd name="connsiteY0" fmla="*/ 8204 h 8763"/>
              <a:gd name="connsiteX1" fmla="*/ 4635 w 5918"/>
              <a:gd name="connsiteY1" fmla="*/ 6134 h 8763"/>
              <a:gd name="connsiteX2" fmla="*/ 5918 w 5918"/>
              <a:gd name="connsiteY2" fmla="*/ 4203 h 8763"/>
              <a:gd name="connsiteX3" fmla="*/ 5739 w 5918"/>
              <a:gd name="connsiteY3" fmla="*/ 1193 h 8763"/>
              <a:gd name="connsiteX4" fmla="*/ 4800 w 5918"/>
              <a:gd name="connsiteY4" fmla="*/ 431 h 8763"/>
              <a:gd name="connsiteX5" fmla="*/ 4064 w 5918"/>
              <a:gd name="connsiteY5" fmla="*/ 114 h 8763"/>
              <a:gd name="connsiteX6" fmla="*/ 4012 w 5918"/>
              <a:gd name="connsiteY6" fmla="*/ 0 h 8763"/>
              <a:gd name="connsiteX7" fmla="*/ 634 w 5918"/>
              <a:gd name="connsiteY7" fmla="*/ 1650 h 8763"/>
              <a:gd name="connsiteX8" fmla="*/ 342 w 5918"/>
              <a:gd name="connsiteY8" fmla="*/ 2730 h 8763"/>
              <a:gd name="connsiteX9" fmla="*/ 0 w 5918"/>
              <a:gd name="connsiteY9" fmla="*/ 2971 h 8763"/>
              <a:gd name="connsiteX10" fmla="*/ 2438 w 5918"/>
              <a:gd name="connsiteY10" fmla="*/ 8762 h 8763"/>
              <a:gd name="connsiteX11" fmla="*/ 3288 w 5918"/>
              <a:gd name="connsiteY11" fmla="*/ 8204 h 876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918" h="8763">
                <a:moveTo>
                  <a:pt x="3288" y="8204"/>
                </a:moveTo>
                <a:cubicBezTo>
                  <a:pt x="3288" y="8204"/>
                  <a:pt x="4457" y="6375"/>
                  <a:pt x="4635" y="6134"/>
                </a:cubicBezTo>
                <a:cubicBezTo>
                  <a:pt x="4851" y="5867"/>
                  <a:pt x="5727" y="4889"/>
                  <a:pt x="5918" y="4203"/>
                </a:cubicBezTo>
                <a:cubicBezTo>
                  <a:pt x="6146" y="3543"/>
                  <a:pt x="6477" y="2374"/>
                  <a:pt x="5739" y="1193"/>
                </a:cubicBezTo>
                <a:cubicBezTo>
                  <a:pt x="4991" y="0"/>
                  <a:pt x="5168" y="368"/>
                  <a:pt x="4800" y="431"/>
                </a:cubicBezTo>
                <a:cubicBezTo>
                  <a:pt x="4432" y="482"/>
                  <a:pt x="4089" y="139"/>
                  <a:pt x="4064" y="114"/>
                </a:cubicBezTo>
                <a:cubicBezTo>
                  <a:pt x="4050" y="114"/>
                  <a:pt x="4012" y="0"/>
                  <a:pt x="4012" y="0"/>
                </a:cubicBezTo>
                <a:lnTo>
                  <a:pt x="634" y="1650"/>
                </a:lnTo>
                <a:cubicBezTo>
                  <a:pt x="634" y="1650"/>
                  <a:pt x="533" y="2476"/>
                  <a:pt x="342" y="2730"/>
                </a:cubicBezTo>
                <a:cubicBezTo>
                  <a:pt x="113" y="2933"/>
                  <a:pt x="0" y="2971"/>
                  <a:pt x="0" y="2971"/>
                </a:cubicBezTo>
                <a:lnTo>
                  <a:pt x="2438" y="8762"/>
                </a:lnTo>
                <a:lnTo>
                  <a:pt x="3288" y="8204"/>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p:cNvSpPr/>
          <p:nvPr/>
        </p:nvSpPr>
        <p:spPr>
          <a:xfrm>
            <a:off x="11071048" y="981082"/>
            <a:ext cx="6629" cy="14757"/>
          </a:xfrm>
          <a:custGeom>
            <a:avLst/>
            <a:gdLst>
              <a:gd name="connsiteX0" fmla="*/ 2756 w 6629"/>
              <a:gd name="connsiteY0" fmla="*/ 4406 h 14757"/>
              <a:gd name="connsiteX1" fmla="*/ 1168 w 6629"/>
              <a:gd name="connsiteY1" fmla="*/ 8521 h 14757"/>
              <a:gd name="connsiteX2" fmla="*/ 0 w 6629"/>
              <a:gd name="connsiteY2" fmla="*/ 12725 h 14757"/>
              <a:gd name="connsiteX3" fmla="*/ 1600 w 6629"/>
              <a:gd name="connsiteY3" fmla="*/ 14757 h 14757"/>
              <a:gd name="connsiteX4" fmla="*/ 4102 w 6629"/>
              <a:gd name="connsiteY4" fmla="*/ 13360 h 14757"/>
              <a:gd name="connsiteX5" fmla="*/ 6629 w 6629"/>
              <a:gd name="connsiteY5" fmla="*/ 11277 h 14757"/>
              <a:gd name="connsiteX6" fmla="*/ 4813 w 6629"/>
              <a:gd name="connsiteY6" fmla="*/ 0 h 14757"/>
              <a:gd name="connsiteX7" fmla="*/ 2756 w 6629"/>
              <a:gd name="connsiteY7" fmla="*/ 4406 h 1475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6629" h="14757">
                <a:moveTo>
                  <a:pt x="2756" y="4406"/>
                </a:moveTo>
                <a:cubicBezTo>
                  <a:pt x="2349" y="5333"/>
                  <a:pt x="1270" y="8267"/>
                  <a:pt x="1168" y="8521"/>
                </a:cubicBezTo>
                <a:cubicBezTo>
                  <a:pt x="1079" y="8737"/>
                  <a:pt x="584" y="10248"/>
                  <a:pt x="0" y="12725"/>
                </a:cubicBezTo>
                <a:cubicBezTo>
                  <a:pt x="-545" y="15151"/>
                  <a:pt x="889" y="14986"/>
                  <a:pt x="1600" y="14757"/>
                </a:cubicBezTo>
                <a:cubicBezTo>
                  <a:pt x="2349" y="14554"/>
                  <a:pt x="3695" y="13652"/>
                  <a:pt x="4102" y="13360"/>
                </a:cubicBezTo>
                <a:cubicBezTo>
                  <a:pt x="4483" y="13068"/>
                  <a:pt x="6629" y="11277"/>
                  <a:pt x="6629" y="11277"/>
                </a:cubicBezTo>
                <a:lnTo>
                  <a:pt x="4813" y="0"/>
                </a:lnTo>
                <a:cubicBezTo>
                  <a:pt x="4813" y="0"/>
                  <a:pt x="3149" y="3454"/>
                  <a:pt x="2756" y="440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p:cNvSpPr/>
          <p:nvPr/>
        </p:nvSpPr>
        <p:spPr>
          <a:xfrm>
            <a:off x="11105628" y="940758"/>
            <a:ext cx="10985" cy="26758"/>
          </a:xfrm>
          <a:custGeom>
            <a:avLst/>
            <a:gdLst>
              <a:gd name="connsiteX0" fmla="*/ 1116 w 10985"/>
              <a:gd name="connsiteY0" fmla="*/ 16217 h 26758"/>
              <a:gd name="connsiteX1" fmla="*/ 2806 w 10985"/>
              <a:gd name="connsiteY1" fmla="*/ 26758 h 26758"/>
              <a:gd name="connsiteX2" fmla="*/ 3885 w 10985"/>
              <a:gd name="connsiteY2" fmla="*/ 26568 h 26758"/>
              <a:gd name="connsiteX3" fmla="*/ 5257 w 10985"/>
              <a:gd name="connsiteY3" fmla="*/ 25095 h 26758"/>
              <a:gd name="connsiteX4" fmla="*/ 8013 w 10985"/>
              <a:gd name="connsiteY4" fmla="*/ 22072 h 26758"/>
              <a:gd name="connsiteX5" fmla="*/ 9728 w 10985"/>
              <a:gd name="connsiteY5" fmla="*/ 19824 h 26758"/>
              <a:gd name="connsiteX6" fmla="*/ 10985 w 10985"/>
              <a:gd name="connsiteY6" fmla="*/ 16243 h 26758"/>
              <a:gd name="connsiteX7" fmla="*/ 10197 w 10985"/>
              <a:gd name="connsiteY7" fmla="*/ 11125 h 26758"/>
              <a:gd name="connsiteX8" fmla="*/ 6946 w 10985"/>
              <a:gd name="connsiteY8" fmla="*/ 4368 h 26758"/>
              <a:gd name="connsiteX9" fmla="*/ 4330 w 10985"/>
              <a:gd name="connsiteY9" fmla="*/ 1181 h 26758"/>
              <a:gd name="connsiteX10" fmla="*/ 2285 w 10985"/>
              <a:gd name="connsiteY10" fmla="*/ 0 h 26758"/>
              <a:gd name="connsiteX11" fmla="*/ 1460 w 10985"/>
              <a:gd name="connsiteY11" fmla="*/ 304 h 26758"/>
              <a:gd name="connsiteX12" fmla="*/ 825 w 10985"/>
              <a:gd name="connsiteY12" fmla="*/ 927 h 26758"/>
              <a:gd name="connsiteX13" fmla="*/ 431 w 10985"/>
              <a:gd name="connsiteY13" fmla="*/ 1473 h 26758"/>
              <a:gd name="connsiteX14" fmla="*/ 0 w 10985"/>
              <a:gd name="connsiteY14" fmla="*/ 4241 h 26758"/>
              <a:gd name="connsiteX15" fmla="*/ 189 w 10985"/>
              <a:gd name="connsiteY15" fmla="*/ 9677 h 26758"/>
              <a:gd name="connsiteX16" fmla="*/ 1116 w 10985"/>
              <a:gd name="connsiteY16" fmla="*/ 16217 h 2675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10985" h="26758">
                <a:moveTo>
                  <a:pt x="1116" y="16217"/>
                </a:moveTo>
                <a:lnTo>
                  <a:pt x="2806" y="26758"/>
                </a:lnTo>
                <a:lnTo>
                  <a:pt x="3885" y="26568"/>
                </a:lnTo>
                <a:cubicBezTo>
                  <a:pt x="3885" y="26568"/>
                  <a:pt x="4864" y="25552"/>
                  <a:pt x="5257" y="25095"/>
                </a:cubicBezTo>
                <a:cubicBezTo>
                  <a:pt x="5650" y="24612"/>
                  <a:pt x="7873" y="22212"/>
                  <a:pt x="8013" y="22072"/>
                </a:cubicBezTo>
                <a:cubicBezTo>
                  <a:pt x="8089" y="21958"/>
                  <a:pt x="9397" y="20459"/>
                  <a:pt x="9728" y="19824"/>
                </a:cubicBezTo>
                <a:cubicBezTo>
                  <a:pt x="10032" y="19164"/>
                  <a:pt x="10870" y="17500"/>
                  <a:pt x="10985" y="16243"/>
                </a:cubicBezTo>
                <a:cubicBezTo>
                  <a:pt x="11124" y="15011"/>
                  <a:pt x="11290" y="13893"/>
                  <a:pt x="10197" y="11125"/>
                </a:cubicBezTo>
                <a:cubicBezTo>
                  <a:pt x="9131" y="8331"/>
                  <a:pt x="7924" y="5702"/>
                  <a:pt x="6946" y="4368"/>
                </a:cubicBezTo>
                <a:cubicBezTo>
                  <a:pt x="5943" y="3035"/>
                  <a:pt x="4902" y="1663"/>
                  <a:pt x="4330" y="1181"/>
                </a:cubicBezTo>
                <a:cubicBezTo>
                  <a:pt x="3746" y="711"/>
                  <a:pt x="2920" y="-63"/>
                  <a:pt x="2285" y="0"/>
                </a:cubicBezTo>
                <a:cubicBezTo>
                  <a:pt x="1663" y="88"/>
                  <a:pt x="1561" y="190"/>
                  <a:pt x="1460" y="304"/>
                </a:cubicBezTo>
                <a:cubicBezTo>
                  <a:pt x="1358" y="406"/>
                  <a:pt x="927" y="812"/>
                  <a:pt x="825" y="927"/>
                </a:cubicBezTo>
                <a:cubicBezTo>
                  <a:pt x="748" y="1079"/>
                  <a:pt x="520" y="1219"/>
                  <a:pt x="431" y="1473"/>
                </a:cubicBezTo>
                <a:cubicBezTo>
                  <a:pt x="330" y="1752"/>
                  <a:pt x="-25" y="2527"/>
                  <a:pt x="0" y="4241"/>
                </a:cubicBezTo>
                <a:cubicBezTo>
                  <a:pt x="0" y="5943"/>
                  <a:pt x="113" y="8902"/>
                  <a:pt x="189" y="9677"/>
                </a:cubicBezTo>
                <a:cubicBezTo>
                  <a:pt x="215" y="10515"/>
                  <a:pt x="1116" y="16217"/>
                  <a:pt x="1116" y="16217"/>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p:cNvSpPr/>
          <p:nvPr/>
        </p:nvSpPr>
        <p:spPr>
          <a:xfrm>
            <a:off x="11393131" y="1560347"/>
            <a:ext cx="26174" cy="24599"/>
          </a:xfrm>
          <a:custGeom>
            <a:avLst/>
            <a:gdLst>
              <a:gd name="connsiteX0" fmla="*/ 21526 w 26174"/>
              <a:gd name="connsiteY0" fmla="*/ 4343 h 24599"/>
              <a:gd name="connsiteX1" fmla="*/ 17056 w 26174"/>
              <a:gd name="connsiteY1" fmla="*/ 1193 h 24599"/>
              <a:gd name="connsiteX2" fmla="*/ 12268 w 26174"/>
              <a:gd name="connsiteY2" fmla="*/ 0 h 24599"/>
              <a:gd name="connsiteX3" fmla="*/ 7505 w 26174"/>
              <a:gd name="connsiteY3" fmla="*/ 876 h 24599"/>
              <a:gd name="connsiteX4" fmla="*/ 3073 w 26174"/>
              <a:gd name="connsiteY4" fmla="*/ 3987 h 24599"/>
              <a:gd name="connsiteX5" fmla="*/ 1409 w 26174"/>
              <a:gd name="connsiteY5" fmla="*/ 5943 h 24599"/>
              <a:gd name="connsiteX6" fmla="*/ 0 w 26174"/>
              <a:gd name="connsiteY6" fmla="*/ 8115 h 24599"/>
              <a:gd name="connsiteX7" fmla="*/ 16598 w 26174"/>
              <a:gd name="connsiteY7" fmla="*/ 24269 h 24599"/>
              <a:gd name="connsiteX8" fmla="*/ 17691 w 26174"/>
              <a:gd name="connsiteY8" fmla="*/ 24599 h 24599"/>
              <a:gd name="connsiteX9" fmla="*/ 19164 w 26174"/>
              <a:gd name="connsiteY9" fmla="*/ 24079 h 24599"/>
              <a:gd name="connsiteX10" fmla="*/ 20866 w 26174"/>
              <a:gd name="connsiteY10" fmla="*/ 22872 h 24599"/>
              <a:gd name="connsiteX11" fmla="*/ 22618 w 26174"/>
              <a:gd name="connsiteY11" fmla="*/ 21221 h 24599"/>
              <a:gd name="connsiteX12" fmla="*/ 25336 w 26174"/>
              <a:gd name="connsiteY12" fmla="*/ 17322 h 24599"/>
              <a:gd name="connsiteX13" fmla="*/ 26175 w 26174"/>
              <a:gd name="connsiteY13" fmla="*/ 13144 h 24599"/>
              <a:gd name="connsiteX14" fmla="*/ 24968 w 26174"/>
              <a:gd name="connsiteY14" fmla="*/ 8788 h 24599"/>
              <a:gd name="connsiteX15" fmla="*/ 21526 w 26174"/>
              <a:gd name="connsiteY15" fmla="*/ 4343 h 245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26174" h="24599">
                <a:moveTo>
                  <a:pt x="21526" y="4343"/>
                </a:moveTo>
                <a:cubicBezTo>
                  <a:pt x="20142" y="2997"/>
                  <a:pt x="18631" y="1930"/>
                  <a:pt x="17056" y="1193"/>
                </a:cubicBezTo>
                <a:cubicBezTo>
                  <a:pt x="15456" y="444"/>
                  <a:pt x="13881" y="63"/>
                  <a:pt x="12268" y="0"/>
                </a:cubicBezTo>
                <a:cubicBezTo>
                  <a:pt x="10680" y="-76"/>
                  <a:pt x="9055" y="215"/>
                  <a:pt x="7505" y="876"/>
                </a:cubicBezTo>
                <a:cubicBezTo>
                  <a:pt x="5918" y="1498"/>
                  <a:pt x="4445" y="2539"/>
                  <a:pt x="3073" y="3987"/>
                </a:cubicBezTo>
                <a:cubicBezTo>
                  <a:pt x="2464" y="4572"/>
                  <a:pt x="1892" y="5245"/>
                  <a:pt x="1409" y="5943"/>
                </a:cubicBezTo>
                <a:cubicBezTo>
                  <a:pt x="876" y="6642"/>
                  <a:pt x="406" y="7327"/>
                  <a:pt x="0" y="8115"/>
                </a:cubicBezTo>
                <a:lnTo>
                  <a:pt x="16598" y="24269"/>
                </a:lnTo>
                <a:cubicBezTo>
                  <a:pt x="16929" y="24549"/>
                  <a:pt x="17284" y="24650"/>
                  <a:pt x="17691" y="24599"/>
                </a:cubicBezTo>
                <a:cubicBezTo>
                  <a:pt x="18148" y="24549"/>
                  <a:pt x="18631" y="24396"/>
                  <a:pt x="19164" y="24079"/>
                </a:cubicBezTo>
                <a:cubicBezTo>
                  <a:pt x="19684" y="23799"/>
                  <a:pt x="20256" y="23368"/>
                  <a:pt x="20866" y="22872"/>
                </a:cubicBezTo>
                <a:cubicBezTo>
                  <a:pt x="21412" y="22364"/>
                  <a:pt x="22059" y="21805"/>
                  <a:pt x="22618" y="21221"/>
                </a:cubicBezTo>
                <a:cubicBezTo>
                  <a:pt x="23812" y="19977"/>
                  <a:pt x="24727" y="18694"/>
                  <a:pt x="25336" y="17322"/>
                </a:cubicBezTo>
                <a:cubicBezTo>
                  <a:pt x="25958" y="15951"/>
                  <a:pt x="26238" y="14566"/>
                  <a:pt x="26175" y="13144"/>
                </a:cubicBezTo>
                <a:cubicBezTo>
                  <a:pt x="26123" y="11709"/>
                  <a:pt x="25730" y="10248"/>
                  <a:pt x="24968" y="8788"/>
                </a:cubicBezTo>
                <a:cubicBezTo>
                  <a:pt x="24168" y="7302"/>
                  <a:pt x="23038" y="5829"/>
                  <a:pt x="21526" y="434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p:cNvSpPr/>
          <p:nvPr/>
        </p:nvSpPr>
        <p:spPr>
          <a:xfrm>
            <a:off x="11304474" y="1039957"/>
            <a:ext cx="8242" cy="5562"/>
          </a:xfrm>
          <a:custGeom>
            <a:avLst/>
            <a:gdLst>
              <a:gd name="connsiteX0" fmla="*/ 7988 w 8242"/>
              <a:gd name="connsiteY0" fmla="*/ 380 h 5562"/>
              <a:gd name="connsiteX1" fmla="*/ 7911 w 8242"/>
              <a:gd name="connsiteY1" fmla="*/ 241 h 5562"/>
              <a:gd name="connsiteX2" fmla="*/ 6096 w 8242"/>
              <a:gd name="connsiteY2" fmla="*/ 292 h 5562"/>
              <a:gd name="connsiteX3" fmla="*/ 3695 w 8242"/>
              <a:gd name="connsiteY3" fmla="*/ 152 h 5562"/>
              <a:gd name="connsiteX4" fmla="*/ 1460 w 8242"/>
              <a:gd name="connsiteY4" fmla="*/ 0 h 5562"/>
              <a:gd name="connsiteX5" fmla="*/ 178 w 8242"/>
              <a:gd name="connsiteY5" fmla="*/ 380 h 5562"/>
              <a:gd name="connsiteX6" fmla="*/ 0 w 8242"/>
              <a:gd name="connsiteY6" fmla="*/ 1435 h 5562"/>
              <a:gd name="connsiteX7" fmla="*/ 393 w 8242"/>
              <a:gd name="connsiteY7" fmla="*/ 2400 h 5562"/>
              <a:gd name="connsiteX8" fmla="*/ 1447 w 8242"/>
              <a:gd name="connsiteY8" fmla="*/ 3175 h 5562"/>
              <a:gd name="connsiteX9" fmla="*/ 3009 w 8242"/>
              <a:gd name="connsiteY9" fmla="*/ 3911 h 5562"/>
              <a:gd name="connsiteX10" fmla="*/ 4775 w 8242"/>
              <a:gd name="connsiteY10" fmla="*/ 4610 h 5562"/>
              <a:gd name="connsiteX11" fmla="*/ 6718 w 8242"/>
              <a:gd name="connsiteY11" fmla="*/ 5270 h 5562"/>
              <a:gd name="connsiteX12" fmla="*/ 7645 w 8242"/>
              <a:gd name="connsiteY12" fmla="*/ 5562 h 5562"/>
              <a:gd name="connsiteX13" fmla="*/ 8013 w 8242"/>
              <a:gd name="connsiteY13" fmla="*/ 4495 h 5562"/>
              <a:gd name="connsiteX14" fmla="*/ 8242 w 8242"/>
              <a:gd name="connsiteY14" fmla="*/ 2819 h 5562"/>
              <a:gd name="connsiteX15" fmla="*/ 8178 w 8242"/>
              <a:gd name="connsiteY15" fmla="*/ 1397 h 5562"/>
              <a:gd name="connsiteX16" fmla="*/ 7988 w 8242"/>
              <a:gd name="connsiteY16" fmla="*/ 380 h 556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8242" h="5562">
                <a:moveTo>
                  <a:pt x="7988" y="380"/>
                </a:moveTo>
                <a:cubicBezTo>
                  <a:pt x="7988" y="342"/>
                  <a:pt x="7911" y="241"/>
                  <a:pt x="7911" y="241"/>
                </a:cubicBezTo>
                <a:cubicBezTo>
                  <a:pt x="7911" y="241"/>
                  <a:pt x="6387" y="292"/>
                  <a:pt x="6096" y="292"/>
                </a:cubicBezTo>
                <a:cubicBezTo>
                  <a:pt x="5791" y="292"/>
                  <a:pt x="4102" y="152"/>
                  <a:pt x="3695" y="152"/>
                </a:cubicBezTo>
                <a:cubicBezTo>
                  <a:pt x="3250" y="114"/>
                  <a:pt x="1917" y="-63"/>
                  <a:pt x="1460" y="0"/>
                </a:cubicBezTo>
                <a:cubicBezTo>
                  <a:pt x="1003" y="12"/>
                  <a:pt x="431" y="127"/>
                  <a:pt x="178" y="380"/>
                </a:cubicBezTo>
                <a:cubicBezTo>
                  <a:pt x="-12" y="660"/>
                  <a:pt x="-63" y="1155"/>
                  <a:pt x="0" y="1435"/>
                </a:cubicBezTo>
                <a:cubicBezTo>
                  <a:pt x="37" y="1714"/>
                  <a:pt x="178" y="2158"/>
                  <a:pt x="393" y="2400"/>
                </a:cubicBezTo>
                <a:cubicBezTo>
                  <a:pt x="596" y="2641"/>
                  <a:pt x="761" y="2857"/>
                  <a:pt x="1447" y="3175"/>
                </a:cubicBezTo>
                <a:cubicBezTo>
                  <a:pt x="2120" y="3492"/>
                  <a:pt x="2908" y="3873"/>
                  <a:pt x="3009" y="3911"/>
                </a:cubicBezTo>
                <a:cubicBezTo>
                  <a:pt x="3099" y="3949"/>
                  <a:pt x="4521" y="4508"/>
                  <a:pt x="4775" y="4610"/>
                </a:cubicBezTo>
                <a:cubicBezTo>
                  <a:pt x="4978" y="4648"/>
                  <a:pt x="6528" y="5245"/>
                  <a:pt x="6718" y="5270"/>
                </a:cubicBezTo>
                <a:cubicBezTo>
                  <a:pt x="6960" y="5333"/>
                  <a:pt x="7645" y="5562"/>
                  <a:pt x="7645" y="5562"/>
                </a:cubicBezTo>
                <a:cubicBezTo>
                  <a:pt x="7645" y="5562"/>
                  <a:pt x="7911" y="4927"/>
                  <a:pt x="8013" y="4495"/>
                </a:cubicBezTo>
                <a:cubicBezTo>
                  <a:pt x="8115" y="4051"/>
                  <a:pt x="8229" y="3022"/>
                  <a:pt x="8242" y="2819"/>
                </a:cubicBezTo>
                <a:cubicBezTo>
                  <a:pt x="8242" y="2628"/>
                  <a:pt x="8229" y="1689"/>
                  <a:pt x="8178" y="1397"/>
                </a:cubicBezTo>
                <a:cubicBezTo>
                  <a:pt x="8153" y="1117"/>
                  <a:pt x="8013" y="431"/>
                  <a:pt x="7988" y="38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p:cNvSpPr/>
          <p:nvPr/>
        </p:nvSpPr>
        <p:spPr>
          <a:xfrm>
            <a:off x="11326417" y="991036"/>
            <a:ext cx="3175" cy="1485"/>
          </a:xfrm>
          <a:custGeom>
            <a:avLst/>
            <a:gdLst>
              <a:gd name="connsiteX0" fmla="*/ 3112 w 3175"/>
              <a:gd name="connsiteY0" fmla="*/ 634 h 1485"/>
              <a:gd name="connsiteX1" fmla="*/ 3175 w 3175"/>
              <a:gd name="connsiteY1" fmla="*/ 609 h 1485"/>
              <a:gd name="connsiteX2" fmla="*/ 1879 w 3175"/>
              <a:gd name="connsiteY2" fmla="*/ 0 h 1485"/>
              <a:gd name="connsiteX3" fmla="*/ 13 w 3175"/>
              <a:gd name="connsiteY3" fmla="*/ 1346 h 1485"/>
              <a:gd name="connsiteX4" fmla="*/ 0 w 3175"/>
              <a:gd name="connsiteY4" fmla="*/ 1397 h 1485"/>
              <a:gd name="connsiteX5" fmla="*/ 292 w 3175"/>
              <a:gd name="connsiteY5" fmla="*/ 1485 h 1485"/>
              <a:gd name="connsiteX6" fmla="*/ 3112 w 3175"/>
              <a:gd name="connsiteY6" fmla="*/ 634 h 14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175" h="1485">
                <a:moveTo>
                  <a:pt x="3112" y="634"/>
                </a:moveTo>
                <a:cubicBezTo>
                  <a:pt x="3251" y="622"/>
                  <a:pt x="3175" y="609"/>
                  <a:pt x="3175" y="609"/>
                </a:cubicBezTo>
                <a:lnTo>
                  <a:pt x="1879" y="0"/>
                </a:lnTo>
                <a:lnTo>
                  <a:pt x="13" y="1346"/>
                </a:lnTo>
                <a:lnTo>
                  <a:pt x="0" y="1397"/>
                </a:lnTo>
                <a:lnTo>
                  <a:pt x="292" y="1485"/>
                </a:lnTo>
                <a:cubicBezTo>
                  <a:pt x="292" y="1485"/>
                  <a:pt x="3048" y="647"/>
                  <a:pt x="3112" y="634"/>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p:cNvSpPr/>
          <p:nvPr/>
        </p:nvSpPr>
        <p:spPr>
          <a:xfrm>
            <a:off x="11338653" y="990434"/>
            <a:ext cx="15430" cy="13881"/>
          </a:xfrm>
          <a:custGeom>
            <a:avLst/>
            <a:gdLst>
              <a:gd name="connsiteX0" fmla="*/ 622 w 15430"/>
              <a:gd name="connsiteY0" fmla="*/ 1993 h 13881"/>
              <a:gd name="connsiteX1" fmla="*/ 1092 w 15430"/>
              <a:gd name="connsiteY1" fmla="*/ 1752 h 13881"/>
              <a:gd name="connsiteX2" fmla="*/ 2159 w 15430"/>
              <a:gd name="connsiteY2" fmla="*/ 2095 h 13881"/>
              <a:gd name="connsiteX3" fmla="*/ 3035 w 15430"/>
              <a:gd name="connsiteY3" fmla="*/ 2959 h 13881"/>
              <a:gd name="connsiteX4" fmla="*/ 3530 w 15430"/>
              <a:gd name="connsiteY4" fmla="*/ 5168 h 13881"/>
              <a:gd name="connsiteX5" fmla="*/ 3530 w 15430"/>
              <a:gd name="connsiteY5" fmla="*/ 7683 h 13881"/>
              <a:gd name="connsiteX6" fmla="*/ 3162 w 15430"/>
              <a:gd name="connsiteY6" fmla="*/ 9982 h 13881"/>
              <a:gd name="connsiteX7" fmla="*/ 2476 w 15430"/>
              <a:gd name="connsiteY7" fmla="*/ 12458 h 13881"/>
              <a:gd name="connsiteX8" fmla="*/ 2070 w 15430"/>
              <a:gd name="connsiteY8" fmla="*/ 13411 h 13881"/>
              <a:gd name="connsiteX9" fmla="*/ 2108 w 15430"/>
              <a:gd name="connsiteY9" fmla="*/ 13779 h 13881"/>
              <a:gd name="connsiteX10" fmla="*/ 2362 w 15430"/>
              <a:gd name="connsiteY10" fmla="*/ 13881 h 13881"/>
              <a:gd name="connsiteX11" fmla="*/ 2959 w 15430"/>
              <a:gd name="connsiteY11" fmla="*/ 13741 h 13881"/>
              <a:gd name="connsiteX12" fmla="*/ 4127 w 15430"/>
              <a:gd name="connsiteY12" fmla="*/ 13068 h 13881"/>
              <a:gd name="connsiteX13" fmla="*/ 5867 w 15430"/>
              <a:gd name="connsiteY13" fmla="*/ 11569 h 13881"/>
              <a:gd name="connsiteX14" fmla="*/ 7201 w 15430"/>
              <a:gd name="connsiteY14" fmla="*/ 10286 h 13881"/>
              <a:gd name="connsiteX15" fmla="*/ 8776 w 15430"/>
              <a:gd name="connsiteY15" fmla="*/ 8699 h 13881"/>
              <a:gd name="connsiteX16" fmla="*/ 10135 w 15430"/>
              <a:gd name="connsiteY16" fmla="*/ 7264 h 13881"/>
              <a:gd name="connsiteX17" fmla="*/ 11696 w 15430"/>
              <a:gd name="connsiteY17" fmla="*/ 5575 h 13881"/>
              <a:gd name="connsiteX18" fmla="*/ 13131 w 15430"/>
              <a:gd name="connsiteY18" fmla="*/ 4013 h 13881"/>
              <a:gd name="connsiteX19" fmla="*/ 14402 w 15430"/>
              <a:gd name="connsiteY19" fmla="*/ 2628 h 13881"/>
              <a:gd name="connsiteX20" fmla="*/ 14999 w 15430"/>
              <a:gd name="connsiteY20" fmla="*/ 1981 h 13881"/>
              <a:gd name="connsiteX21" fmla="*/ 15430 w 15430"/>
              <a:gd name="connsiteY21" fmla="*/ 1143 h 13881"/>
              <a:gd name="connsiteX22" fmla="*/ 15418 w 15430"/>
              <a:gd name="connsiteY22" fmla="*/ 431 h 13881"/>
              <a:gd name="connsiteX23" fmla="*/ 14821 w 15430"/>
              <a:gd name="connsiteY23" fmla="*/ 12 h 13881"/>
              <a:gd name="connsiteX24" fmla="*/ 14059 w 15430"/>
              <a:gd name="connsiteY24" fmla="*/ 0 h 13881"/>
              <a:gd name="connsiteX25" fmla="*/ 13005 w 15430"/>
              <a:gd name="connsiteY25" fmla="*/ 76 h 13881"/>
              <a:gd name="connsiteX26" fmla="*/ 11684 w 15430"/>
              <a:gd name="connsiteY26" fmla="*/ 165 h 13881"/>
              <a:gd name="connsiteX27" fmla="*/ 9830 w 15430"/>
              <a:gd name="connsiteY27" fmla="*/ 304 h 13881"/>
              <a:gd name="connsiteX28" fmla="*/ 7505 w 15430"/>
              <a:gd name="connsiteY28" fmla="*/ 444 h 13881"/>
              <a:gd name="connsiteX29" fmla="*/ 5474 w 15430"/>
              <a:gd name="connsiteY29" fmla="*/ 596 h 13881"/>
              <a:gd name="connsiteX30" fmla="*/ 3442 w 15430"/>
              <a:gd name="connsiteY30" fmla="*/ 673 h 13881"/>
              <a:gd name="connsiteX31" fmla="*/ 1524 w 15430"/>
              <a:gd name="connsiteY31" fmla="*/ 774 h 13881"/>
              <a:gd name="connsiteX32" fmla="*/ 610 w 15430"/>
              <a:gd name="connsiteY32" fmla="*/ 901 h 13881"/>
              <a:gd name="connsiteX33" fmla="*/ 393 w 15430"/>
              <a:gd name="connsiteY33" fmla="*/ 977 h 13881"/>
              <a:gd name="connsiteX34" fmla="*/ 0 w 15430"/>
              <a:gd name="connsiteY34" fmla="*/ 1485 h 13881"/>
              <a:gd name="connsiteX35" fmla="*/ 203 w 15430"/>
              <a:gd name="connsiteY35" fmla="*/ 1917 h 13881"/>
              <a:gd name="connsiteX36" fmla="*/ 622 w 15430"/>
              <a:gd name="connsiteY36" fmla="*/ 1993 h 1388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Lst>
            <a:rect l="l" t="t" r="r" b="b"/>
            <a:pathLst>
              <a:path w="15430" h="13881">
                <a:moveTo>
                  <a:pt x="622" y="1993"/>
                </a:moveTo>
                <a:cubicBezTo>
                  <a:pt x="673" y="1955"/>
                  <a:pt x="889" y="1752"/>
                  <a:pt x="1092" y="1752"/>
                </a:cubicBezTo>
                <a:cubicBezTo>
                  <a:pt x="1334" y="1752"/>
                  <a:pt x="1626" y="1752"/>
                  <a:pt x="2159" y="2095"/>
                </a:cubicBezTo>
                <a:cubicBezTo>
                  <a:pt x="2718" y="2425"/>
                  <a:pt x="2921" y="2552"/>
                  <a:pt x="3035" y="2959"/>
                </a:cubicBezTo>
                <a:cubicBezTo>
                  <a:pt x="3188" y="3365"/>
                  <a:pt x="3530" y="4178"/>
                  <a:pt x="3530" y="5168"/>
                </a:cubicBezTo>
                <a:cubicBezTo>
                  <a:pt x="3568" y="6172"/>
                  <a:pt x="3568" y="7086"/>
                  <a:pt x="3530" y="7683"/>
                </a:cubicBezTo>
                <a:cubicBezTo>
                  <a:pt x="3442" y="8305"/>
                  <a:pt x="3391" y="8966"/>
                  <a:pt x="3162" y="9982"/>
                </a:cubicBezTo>
                <a:cubicBezTo>
                  <a:pt x="2959" y="10985"/>
                  <a:pt x="2629" y="12141"/>
                  <a:pt x="2476" y="12458"/>
                </a:cubicBezTo>
                <a:cubicBezTo>
                  <a:pt x="2476" y="12458"/>
                  <a:pt x="2070" y="13373"/>
                  <a:pt x="2070" y="13411"/>
                </a:cubicBezTo>
                <a:cubicBezTo>
                  <a:pt x="2032" y="13461"/>
                  <a:pt x="2070" y="13741"/>
                  <a:pt x="2108" y="13779"/>
                </a:cubicBezTo>
                <a:cubicBezTo>
                  <a:pt x="2159" y="13843"/>
                  <a:pt x="2324" y="13881"/>
                  <a:pt x="2362" y="13881"/>
                </a:cubicBezTo>
                <a:cubicBezTo>
                  <a:pt x="2426" y="13881"/>
                  <a:pt x="2629" y="13881"/>
                  <a:pt x="2959" y="13741"/>
                </a:cubicBezTo>
                <a:cubicBezTo>
                  <a:pt x="3289" y="13639"/>
                  <a:pt x="3695" y="13411"/>
                  <a:pt x="4127" y="13068"/>
                </a:cubicBezTo>
                <a:cubicBezTo>
                  <a:pt x="4534" y="12738"/>
                  <a:pt x="5664" y="11760"/>
                  <a:pt x="5867" y="11569"/>
                </a:cubicBezTo>
                <a:cubicBezTo>
                  <a:pt x="6083" y="11353"/>
                  <a:pt x="7049" y="10439"/>
                  <a:pt x="7201" y="10286"/>
                </a:cubicBezTo>
                <a:cubicBezTo>
                  <a:pt x="7379" y="10109"/>
                  <a:pt x="8623" y="8839"/>
                  <a:pt x="8776" y="8699"/>
                </a:cubicBezTo>
                <a:cubicBezTo>
                  <a:pt x="8839" y="8585"/>
                  <a:pt x="9931" y="7467"/>
                  <a:pt x="10135" y="7264"/>
                </a:cubicBezTo>
                <a:cubicBezTo>
                  <a:pt x="10286" y="7061"/>
                  <a:pt x="11569" y="5689"/>
                  <a:pt x="11696" y="5575"/>
                </a:cubicBezTo>
                <a:cubicBezTo>
                  <a:pt x="11760" y="5486"/>
                  <a:pt x="13043" y="4140"/>
                  <a:pt x="13131" y="4013"/>
                </a:cubicBezTo>
                <a:cubicBezTo>
                  <a:pt x="13234" y="3911"/>
                  <a:pt x="14300" y="2730"/>
                  <a:pt x="14402" y="2628"/>
                </a:cubicBezTo>
                <a:cubicBezTo>
                  <a:pt x="14529" y="2527"/>
                  <a:pt x="14846" y="2158"/>
                  <a:pt x="14999" y="1981"/>
                </a:cubicBezTo>
                <a:cubicBezTo>
                  <a:pt x="15113" y="1790"/>
                  <a:pt x="15405" y="1320"/>
                  <a:pt x="15430" y="1143"/>
                </a:cubicBezTo>
                <a:cubicBezTo>
                  <a:pt x="15482" y="939"/>
                  <a:pt x="15557" y="609"/>
                  <a:pt x="15418" y="431"/>
                </a:cubicBezTo>
                <a:cubicBezTo>
                  <a:pt x="15278" y="215"/>
                  <a:pt x="15126" y="38"/>
                  <a:pt x="14821" y="12"/>
                </a:cubicBezTo>
                <a:cubicBezTo>
                  <a:pt x="14541" y="-50"/>
                  <a:pt x="14338" y="-63"/>
                  <a:pt x="14059" y="0"/>
                </a:cubicBezTo>
                <a:cubicBezTo>
                  <a:pt x="13767" y="38"/>
                  <a:pt x="13157" y="63"/>
                  <a:pt x="13005" y="76"/>
                </a:cubicBezTo>
                <a:cubicBezTo>
                  <a:pt x="12827" y="101"/>
                  <a:pt x="11887" y="165"/>
                  <a:pt x="11684" y="165"/>
                </a:cubicBezTo>
                <a:cubicBezTo>
                  <a:pt x="11455" y="203"/>
                  <a:pt x="10007" y="304"/>
                  <a:pt x="9830" y="304"/>
                </a:cubicBezTo>
                <a:cubicBezTo>
                  <a:pt x="9601" y="330"/>
                  <a:pt x="7874" y="444"/>
                  <a:pt x="7505" y="444"/>
                </a:cubicBezTo>
                <a:cubicBezTo>
                  <a:pt x="7201" y="469"/>
                  <a:pt x="5702" y="596"/>
                  <a:pt x="5474" y="596"/>
                </a:cubicBezTo>
                <a:cubicBezTo>
                  <a:pt x="5257" y="609"/>
                  <a:pt x="3645" y="673"/>
                  <a:pt x="3442" y="673"/>
                </a:cubicBezTo>
                <a:cubicBezTo>
                  <a:pt x="3238" y="673"/>
                  <a:pt x="1714" y="761"/>
                  <a:pt x="1524" y="774"/>
                </a:cubicBezTo>
                <a:cubicBezTo>
                  <a:pt x="1359" y="812"/>
                  <a:pt x="761" y="876"/>
                  <a:pt x="610" y="901"/>
                </a:cubicBezTo>
                <a:cubicBezTo>
                  <a:pt x="419" y="939"/>
                  <a:pt x="393" y="977"/>
                  <a:pt x="393" y="977"/>
                </a:cubicBezTo>
                <a:cubicBezTo>
                  <a:pt x="393" y="977"/>
                  <a:pt x="38" y="1244"/>
                  <a:pt x="0" y="1485"/>
                </a:cubicBezTo>
                <a:cubicBezTo>
                  <a:pt x="-12" y="1676"/>
                  <a:pt x="38" y="1816"/>
                  <a:pt x="203" y="1917"/>
                </a:cubicBezTo>
                <a:cubicBezTo>
                  <a:pt x="419" y="1993"/>
                  <a:pt x="610" y="2057"/>
                  <a:pt x="622" y="199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622300" y="2755900"/>
            <a:ext cx="2679700" cy="2870200"/>
          </a:xfrm>
          <a:prstGeom prst="rect">
            <a:avLst/>
          </a:prstGeom>
          <a:noFill/>
        </p:spPr>
      </p:pic>
      <p:pic>
        <p:nvPicPr>
          <p:cNvPr id="39" name="Picture 3"/>
          <p:cNvPicPr>
            <a:picLocks noChangeAspect="1" noChangeArrowheads="1"/>
          </p:cNvPicPr>
          <p:nvPr/>
        </p:nvPicPr>
        <p:blipFill>
          <a:blip r:embed="rId3" cstate="print"/>
          <a:srcRect/>
          <a:stretch>
            <a:fillRect/>
          </a:stretch>
        </p:blipFill>
        <p:spPr bwMode="auto">
          <a:xfrm>
            <a:off x="10706100" y="863600"/>
            <a:ext cx="901700" cy="901700"/>
          </a:xfrm>
          <a:prstGeom prst="rect">
            <a:avLst/>
          </a:prstGeom>
          <a:noFill/>
        </p:spPr>
      </p:pic>
      <p:pic>
        <p:nvPicPr>
          <p:cNvPr id="40" name="Picture 3"/>
          <p:cNvPicPr>
            <a:picLocks noChangeAspect="1" noChangeArrowheads="1"/>
          </p:cNvPicPr>
          <p:nvPr/>
        </p:nvPicPr>
        <p:blipFill>
          <a:blip r:embed="rId4" cstate="print"/>
          <a:srcRect/>
          <a:stretch>
            <a:fillRect/>
          </a:stretch>
        </p:blipFill>
        <p:spPr bwMode="auto">
          <a:xfrm>
            <a:off x="10236200" y="1892300"/>
            <a:ext cx="139700" cy="279400"/>
          </a:xfrm>
          <a:prstGeom prst="rect">
            <a:avLst/>
          </a:prstGeom>
          <a:noFill/>
        </p:spPr>
      </p:pic>
      <p:pic>
        <p:nvPicPr>
          <p:cNvPr id="41" name="Picture 3"/>
          <p:cNvPicPr>
            <a:picLocks noChangeAspect="1" noChangeArrowheads="1"/>
          </p:cNvPicPr>
          <p:nvPr/>
        </p:nvPicPr>
        <p:blipFill>
          <a:blip r:embed="rId5" cstate="print"/>
          <a:srcRect/>
          <a:stretch>
            <a:fillRect/>
          </a:stretch>
        </p:blipFill>
        <p:spPr bwMode="auto">
          <a:xfrm>
            <a:off x="10464800" y="1905000"/>
            <a:ext cx="254000" cy="317500"/>
          </a:xfrm>
          <a:prstGeom prst="rect">
            <a:avLst/>
          </a:prstGeom>
          <a:noFill/>
        </p:spPr>
      </p:pic>
      <p:pic>
        <p:nvPicPr>
          <p:cNvPr id="42" name="Picture 3"/>
          <p:cNvPicPr>
            <a:picLocks noChangeAspect="1" noChangeArrowheads="1"/>
          </p:cNvPicPr>
          <p:nvPr/>
        </p:nvPicPr>
        <p:blipFill>
          <a:blip r:embed="rId6" cstate="print"/>
          <a:srcRect/>
          <a:stretch>
            <a:fillRect/>
          </a:stretch>
        </p:blipFill>
        <p:spPr bwMode="auto">
          <a:xfrm>
            <a:off x="10744200" y="1905000"/>
            <a:ext cx="241300" cy="304800"/>
          </a:xfrm>
          <a:prstGeom prst="rect">
            <a:avLst/>
          </a:prstGeom>
          <a:noFill/>
        </p:spPr>
      </p:pic>
      <p:pic>
        <p:nvPicPr>
          <p:cNvPr id="43" name="Picture 3"/>
          <p:cNvPicPr>
            <a:picLocks noChangeAspect="1" noChangeArrowheads="1"/>
          </p:cNvPicPr>
          <p:nvPr/>
        </p:nvPicPr>
        <p:blipFill>
          <a:blip r:embed="rId7" cstate="print"/>
          <a:srcRect/>
          <a:stretch>
            <a:fillRect/>
          </a:stretch>
        </p:blipFill>
        <p:spPr bwMode="auto">
          <a:xfrm>
            <a:off x="11023600" y="1905000"/>
            <a:ext cx="266700" cy="304800"/>
          </a:xfrm>
          <a:prstGeom prst="rect">
            <a:avLst/>
          </a:prstGeom>
          <a:noFill/>
        </p:spPr>
      </p:pic>
      <p:pic>
        <p:nvPicPr>
          <p:cNvPr id="44" name="Picture 3"/>
          <p:cNvPicPr>
            <a:picLocks noChangeAspect="1" noChangeArrowheads="1"/>
          </p:cNvPicPr>
          <p:nvPr/>
        </p:nvPicPr>
        <p:blipFill>
          <a:blip r:embed="rId8" cstate="print"/>
          <a:srcRect/>
          <a:stretch>
            <a:fillRect/>
          </a:stretch>
        </p:blipFill>
        <p:spPr bwMode="auto">
          <a:xfrm>
            <a:off x="3403600" y="2705100"/>
            <a:ext cx="8229600" cy="2908300"/>
          </a:xfrm>
          <a:prstGeom prst="rect">
            <a:avLst/>
          </a:prstGeom>
          <a:noFill/>
        </p:spPr>
      </p:pic>
      <p:pic>
        <p:nvPicPr>
          <p:cNvPr id="45" name="Picture 3"/>
          <p:cNvPicPr>
            <a:picLocks noChangeAspect="1" noChangeArrowheads="1"/>
          </p:cNvPicPr>
          <p:nvPr/>
        </p:nvPicPr>
        <p:blipFill>
          <a:blip r:embed="rId9" cstate="print"/>
          <a:srcRect/>
          <a:stretch>
            <a:fillRect/>
          </a:stretch>
        </p:blipFill>
        <p:spPr bwMode="auto">
          <a:xfrm>
            <a:off x="192" y="-1442"/>
            <a:ext cx="12167996" cy="6839966"/>
          </a:xfrm>
          <a:prstGeom prst="rect">
            <a:avLst/>
          </a:prstGeom>
          <a:noFill/>
        </p:spPr>
      </p:pic>
      <p:sp>
        <p:nvSpPr>
          <p:cNvPr id="48" name="TextBox 1"/>
          <p:cNvSpPr txBox="1"/>
          <p:nvPr/>
        </p:nvSpPr>
        <p:spPr>
          <a:xfrm>
            <a:off x="329564" y="1609725"/>
            <a:ext cx="5906929" cy="815608"/>
          </a:xfrm>
          <a:prstGeom prst="rect">
            <a:avLst/>
          </a:prstGeom>
          <a:solidFill>
            <a:schemeClr val="bg1"/>
          </a:solidFill>
          <a:effectLst>
            <a:glow rad="63500">
              <a:schemeClr val="accent3">
                <a:satMod val="175000"/>
              </a:schemeClr>
            </a:glow>
          </a:effectLst>
        </p:spPr>
        <p:txBody>
          <a:bodyPr wrap="square" lIns="0" tIns="0" rIns="0" rtlCol="0">
            <a:spAutoFit/>
          </a:bodyPr>
          <a:lstStyle/>
          <a:p>
            <a:pPr algn="ctr" defTabSz="0">
              <a:lnSpc>
                <a:spcPts val="6000"/>
              </a:lnSpc>
            </a:pPr>
            <a:r>
              <a:rPr lang="zh-CN" altLang="en-US" sz="5400" dirty="0">
                <a:solidFill>
                  <a:srgbClr val="FF0000"/>
                </a:solidFill>
                <a:latin typeface="隶书" panose="02010509060101010101" pitchFamily="49" charset="-122"/>
                <a:ea typeface="隶书" panose="02010509060101010101" pitchFamily="49" charset="-122"/>
                <a:cs typeface="MicrosoftYaHei" pitchFamily="18" charset="0"/>
              </a:rPr>
              <a:t>如何开展教育研究</a:t>
            </a:r>
            <a:endParaRPr lang="en-US" altLang="zh-CN" sz="5400" dirty="0">
              <a:solidFill>
                <a:srgbClr val="FF0000"/>
              </a:solidFill>
              <a:latin typeface="隶书" panose="02010509060101010101" pitchFamily="49" charset="-122"/>
              <a:ea typeface="隶书" panose="02010509060101010101" pitchFamily="49" charset="-122"/>
              <a:cs typeface="MicrosoftYaHei" pitchFamily="18" charset="0"/>
            </a:endParaRPr>
          </a:p>
        </p:txBody>
      </p:sp>
      <p:sp>
        <p:nvSpPr>
          <p:cNvPr id="47" name="TextBox 1"/>
          <p:cNvSpPr txBox="1"/>
          <p:nvPr/>
        </p:nvSpPr>
        <p:spPr>
          <a:xfrm>
            <a:off x="6388894" y="5870674"/>
            <a:ext cx="5257800" cy="723275"/>
          </a:xfrm>
          <a:prstGeom prst="rect">
            <a:avLst/>
          </a:prstGeom>
          <a:solidFill>
            <a:schemeClr val="bg1"/>
          </a:solidFill>
        </p:spPr>
        <p:txBody>
          <a:bodyPr wrap="square" lIns="0" tIns="0" rIns="0" rtlCol="0">
            <a:spAutoFit/>
          </a:bodyPr>
          <a:lstStyle/>
          <a:p>
            <a:pPr algn="ctr" defTabSz="0"/>
            <a:r>
              <a:rPr lang="zh-CN" altLang="en-US" sz="4400" dirty="0" smtClean="0">
                <a:solidFill>
                  <a:srgbClr val="00B0F0"/>
                </a:solidFill>
                <a:latin typeface="隶书" panose="02010509060101010101" pitchFamily="49" charset="-122"/>
                <a:ea typeface="隶书" panose="02010509060101010101" pitchFamily="49" charset="-122"/>
                <a:cs typeface="MicrosoftYaHei" pitchFamily="18" charset="0"/>
              </a:rPr>
              <a:t>贾金平 </a:t>
            </a:r>
            <a:r>
              <a:rPr lang="zh-CN" altLang="en-US" sz="2400" dirty="0" smtClean="0">
                <a:solidFill>
                  <a:srgbClr val="00B0F0"/>
                </a:solidFill>
                <a:latin typeface="隶书" panose="02010509060101010101" pitchFamily="49" charset="-122"/>
                <a:ea typeface="隶书" panose="02010509060101010101" pitchFamily="49" charset="-122"/>
                <a:cs typeface="MicrosoftYaHei" pitchFamily="18" charset="0"/>
              </a:rPr>
              <a:t>（</a:t>
            </a:r>
            <a:r>
              <a:rPr lang="en-US" altLang="zh-CN" sz="2400" dirty="0" smtClean="0">
                <a:solidFill>
                  <a:srgbClr val="00B0F0"/>
                </a:solidFill>
                <a:latin typeface="隶书" panose="02010509060101010101" pitchFamily="49" charset="-122"/>
                <a:ea typeface="隶书" panose="02010509060101010101" pitchFamily="49" charset="-122"/>
                <a:cs typeface="MicrosoftYaHei" pitchFamily="18" charset="0"/>
              </a:rPr>
              <a:t>15042450970 </a:t>
            </a:r>
            <a:r>
              <a:rPr lang="zh-CN" altLang="en-US" sz="2400" dirty="0" smtClean="0">
                <a:solidFill>
                  <a:srgbClr val="00B0F0"/>
                </a:solidFill>
                <a:latin typeface="隶书" panose="02010509060101010101" pitchFamily="49" charset="-122"/>
                <a:ea typeface="隶书" panose="02010509060101010101" pitchFamily="49" charset="-122"/>
                <a:cs typeface="MicrosoftYaHei" pitchFamily="18" charset="0"/>
              </a:rPr>
              <a:t>微信号</a:t>
            </a:r>
            <a:r>
              <a:rPr lang="zh-CN" altLang="en-US" sz="2800" dirty="0" smtClean="0">
                <a:solidFill>
                  <a:srgbClr val="00B0F0"/>
                </a:solidFill>
                <a:latin typeface="隶书" panose="02010509060101010101" pitchFamily="49" charset="-122"/>
                <a:ea typeface="隶书" panose="02010509060101010101" pitchFamily="49" charset="-122"/>
                <a:cs typeface="MicrosoftYaHei" pitchFamily="18" charset="0"/>
              </a:rPr>
              <a:t>）</a:t>
            </a:r>
            <a:endParaRPr lang="en-US" altLang="zh-CN" sz="2800" dirty="0" smtClean="0">
              <a:solidFill>
                <a:srgbClr val="00B0F0"/>
              </a:solidFill>
              <a:latin typeface="隶书" panose="02010509060101010101" pitchFamily="49" charset="-122"/>
              <a:ea typeface="隶书" panose="02010509060101010101" pitchFamily="49" charset="-122"/>
              <a:cs typeface="MicrosoftYaHei"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4835146" y="3766930"/>
            <a:ext cx="551954" cy="256948"/>
          </a:xfrm>
          <a:custGeom>
            <a:avLst/>
            <a:gdLst>
              <a:gd name="connsiteX0" fmla="*/ 484466 w 551954"/>
              <a:gd name="connsiteY0" fmla="*/ 244271 h 256948"/>
              <a:gd name="connsiteX1" fmla="*/ 443039 w 551954"/>
              <a:gd name="connsiteY1" fmla="*/ 253568 h 256948"/>
              <a:gd name="connsiteX2" fmla="*/ 406400 w 551954"/>
              <a:gd name="connsiteY2" fmla="*/ 256946 h 256948"/>
              <a:gd name="connsiteX3" fmla="*/ 364375 w 551954"/>
              <a:gd name="connsiteY3" fmla="*/ 256425 h 256948"/>
              <a:gd name="connsiteX4" fmla="*/ 325386 w 551954"/>
              <a:gd name="connsiteY4" fmla="*/ 252450 h 256948"/>
              <a:gd name="connsiteX5" fmla="*/ 287832 w 551954"/>
              <a:gd name="connsiteY5" fmla="*/ 245490 h 256948"/>
              <a:gd name="connsiteX6" fmla="*/ 260641 w 551954"/>
              <a:gd name="connsiteY6" fmla="*/ 238188 h 256948"/>
              <a:gd name="connsiteX7" fmla="*/ 220065 w 551954"/>
              <a:gd name="connsiteY7" fmla="*/ 233349 h 256948"/>
              <a:gd name="connsiteX8" fmla="*/ 174700 w 551954"/>
              <a:gd name="connsiteY8" fmla="*/ 230974 h 256948"/>
              <a:gd name="connsiteX9" fmla="*/ 136042 w 551954"/>
              <a:gd name="connsiteY9" fmla="*/ 232244 h 256948"/>
              <a:gd name="connsiteX10" fmla="*/ 89344 w 551954"/>
              <a:gd name="connsiteY10" fmla="*/ 236651 h 256948"/>
              <a:gd name="connsiteX11" fmla="*/ 59283 w 551954"/>
              <a:gd name="connsiteY11" fmla="*/ 241007 h 256948"/>
              <a:gd name="connsiteX12" fmla="*/ 28701 w 551954"/>
              <a:gd name="connsiteY12" fmla="*/ 241084 h 256948"/>
              <a:gd name="connsiteX13" fmla="*/ 4203 w 551954"/>
              <a:gd name="connsiteY13" fmla="*/ 228536 h 256948"/>
              <a:gd name="connsiteX14" fmla="*/ 0 w 551954"/>
              <a:gd name="connsiteY14" fmla="*/ 210184 h 256948"/>
              <a:gd name="connsiteX15" fmla="*/ 9321 w 551954"/>
              <a:gd name="connsiteY15" fmla="*/ 189229 h 256948"/>
              <a:gd name="connsiteX16" fmla="*/ 30949 w 551954"/>
              <a:gd name="connsiteY16" fmla="*/ 175463 h 256948"/>
              <a:gd name="connsiteX17" fmla="*/ 43878 w 551954"/>
              <a:gd name="connsiteY17" fmla="*/ 175514 h 256948"/>
              <a:gd name="connsiteX18" fmla="*/ 51866 w 551954"/>
              <a:gd name="connsiteY18" fmla="*/ 176517 h 256948"/>
              <a:gd name="connsiteX19" fmla="*/ 55968 w 551954"/>
              <a:gd name="connsiteY19" fmla="*/ 171970 h 256948"/>
              <a:gd name="connsiteX20" fmla="*/ 55968 w 551954"/>
              <a:gd name="connsiteY20" fmla="*/ 174383 h 256948"/>
              <a:gd name="connsiteX21" fmla="*/ 57759 w 551954"/>
              <a:gd name="connsiteY21" fmla="*/ 168097 h 256948"/>
              <a:gd name="connsiteX22" fmla="*/ 60388 w 551954"/>
              <a:gd name="connsiteY22" fmla="*/ 153619 h 256948"/>
              <a:gd name="connsiteX23" fmla="*/ 62941 w 551954"/>
              <a:gd name="connsiteY23" fmla="*/ 127025 h 256948"/>
              <a:gd name="connsiteX24" fmla="*/ 59054 w 551954"/>
              <a:gd name="connsiteY24" fmla="*/ 108470 h 256948"/>
              <a:gd name="connsiteX25" fmla="*/ 51079 w 551954"/>
              <a:gd name="connsiteY25" fmla="*/ 80594 h 256948"/>
              <a:gd name="connsiteX26" fmla="*/ 42709 w 551954"/>
              <a:gd name="connsiteY26" fmla="*/ 40474 h 256948"/>
              <a:gd name="connsiteX27" fmla="*/ 39268 w 551954"/>
              <a:gd name="connsiteY27" fmla="*/ 17145 h 256948"/>
              <a:gd name="connsiteX28" fmla="*/ 39547 w 551954"/>
              <a:gd name="connsiteY28" fmla="*/ 965 h 256948"/>
              <a:gd name="connsiteX29" fmla="*/ 47129 w 551954"/>
              <a:gd name="connsiteY29" fmla="*/ 0 h 256948"/>
              <a:gd name="connsiteX30" fmla="*/ 59004 w 551954"/>
              <a:gd name="connsiteY30" fmla="*/ 14122 h 256948"/>
              <a:gd name="connsiteX31" fmla="*/ 79666 w 551954"/>
              <a:gd name="connsiteY31" fmla="*/ 36258 h 256948"/>
              <a:gd name="connsiteX32" fmla="*/ 88442 w 551954"/>
              <a:gd name="connsiteY32" fmla="*/ 45542 h 256948"/>
              <a:gd name="connsiteX33" fmla="*/ 90931 w 551954"/>
              <a:gd name="connsiteY33" fmla="*/ 48171 h 256948"/>
              <a:gd name="connsiteX34" fmla="*/ 83946 w 551954"/>
              <a:gd name="connsiteY34" fmla="*/ 45948 h 256948"/>
              <a:gd name="connsiteX35" fmla="*/ 78155 w 551954"/>
              <a:gd name="connsiteY35" fmla="*/ 46101 h 256948"/>
              <a:gd name="connsiteX36" fmla="*/ 76911 w 551954"/>
              <a:gd name="connsiteY36" fmla="*/ 54622 h 256948"/>
              <a:gd name="connsiteX37" fmla="*/ 72821 w 551954"/>
              <a:gd name="connsiteY37" fmla="*/ 63017 h 256948"/>
              <a:gd name="connsiteX38" fmla="*/ 70802 w 551954"/>
              <a:gd name="connsiteY38" fmla="*/ 63512 h 256948"/>
              <a:gd name="connsiteX39" fmla="*/ 68490 w 551954"/>
              <a:gd name="connsiteY39" fmla="*/ 72618 h 256948"/>
              <a:gd name="connsiteX40" fmla="*/ 64452 w 551954"/>
              <a:gd name="connsiteY40" fmla="*/ 75946 h 256948"/>
              <a:gd name="connsiteX41" fmla="*/ 63537 w 551954"/>
              <a:gd name="connsiteY41" fmla="*/ 76669 h 256948"/>
              <a:gd name="connsiteX42" fmla="*/ 61455 w 551954"/>
              <a:gd name="connsiteY42" fmla="*/ 85597 h 256948"/>
              <a:gd name="connsiteX43" fmla="*/ 61810 w 551954"/>
              <a:gd name="connsiteY43" fmla="*/ 101053 h 256948"/>
              <a:gd name="connsiteX44" fmla="*/ 64960 w 551954"/>
              <a:gd name="connsiteY44" fmla="*/ 111671 h 256948"/>
              <a:gd name="connsiteX45" fmla="*/ 75298 w 551954"/>
              <a:gd name="connsiteY45" fmla="*/ 126669 h 256948"/>
              <a:gd name="connsiteX46" fmla="*/ 90690 w 551954"/>
              <a:gd name="connsiteY46" fmla="*/ 142443 h 256948"/>
              <a:gd name="connsiteX47" fmla="*/ 101091 w 551954"/>
              <a:gd name="connsiteY47" fmla="*/ 161569 h 256948"/>
              <a:gd name="connsiteX48" fmla="*/ 106032 w 551954"/>
              <a:gd name="connsiteY48" fmla="*/ 179019 h 256948"/>
              <a:gd name="connsiteX49" fmla="*/ 108051 w 551954"/>
              <a:gd name="connsiteY49" fmla="*/ 194271 h 256948"/>
              <a:gd name="connsiteX50" fmla="*/ 108051 w 551954"/>
              <a:gd name="connsiteY50" fmla="*/ 196303 h 256948"/>
              <a:gd name="connsiteX51" fmla="*/ 129971 w 551954"/>
              <a:gd name="connsiteY51" fmla="*/ 197091 h 256948"/>
              <a:gd name="connsiteX52" fmla="*/ 162343 w 551954"/>
              <a:gd name="connsiteY52" fmla="*/ 198539 h 256948"/>
              <a:gd name="connsiteX53" fmla="*/ 214147 w 551954"/>
              <a:gd name="connsiteY53" fmla="*/ 200888 h 256948"/>
              <a:gd name="connsiteX54" fmla="*/ 277431 w 551954"/>
              <a:gd name="connsiteY54" fmla="*/ 203047 h 256948"/>
              <a:gd name="connsiteX55" fmla="*/ 347002 w 551954"/>
              <a:gd name="connsiteY55" fmla="*/ 205358 h 256948"/>
              <a:gd name="connsiteX56" fmla="*/ 446303 w 551954"/>
              <a:gd name="connsiteY56" fmla="*/ 208305 h 256948"/>
              <a:gd name="connsiteX57" fmla="*/ 508736 w 551954"/>
              <a:gd name="connsiteY57" fmla="*/ 204761 h 256948"/>
              <a:gd name="connsiteX58" fmla="*/ 551954 w 551954"/>
              <a:gd name="connsiteY58" fmla="*/ 197446 h 256948"/>
              <a:gd name="connsiteX59" fmla="*/ 543864 w 551954"/>
              <a:gd name="connsiteY59" fmla="*/ 207594 h 256948"/>
              <a:gd name="connsiteX60" fmla="*/ 525335 w 551954"/>
              <a:gd name="connsiteY60" fmla="*/ 224408 h 256948"/>
              <a:gd name="connsiteX61" fmla="*/ 499287 w 551954"/>
              <a:gd name="connsiteY61" fmla="*/ 238645 h 256948"/>
              <a:gd name="connsiteX62" fmla="*/ 484466 w 551954"/>
              <a:gd name="connsiteY62" fmla="*/ 244271 h 2569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Lst>
            <a:rect l="l" t="t" r="r" b="b"/>
            <a:pathLst>
              <a:path w="551954" h="256948">
                <a:moveTo>
                  <a:pt x="484466" y="244271"/>
                </a:moveTo>
                <a:cubicBezTo>
                  <a:pt x="484466" y="244271"/>
                  <a:pt x="458444" y="251663"/>
                  <a:pt x="443039" y="253568"/>
                </a:cubicBezTo>
                <a:cubicBezTo>
                  <a:pt x="427710" y="255511"/>
                  <a:pt x="413778" y="256869"/>
                  <a:pt x="406400" y="256946"/>
                </a:cubicBezTo>
                <a:cubicBezTo>
                  <a:pt x="399148" y="257124"/>
                  <a:pt x="373303" y="256946"/>
                  <a:pt x="364375" y="256425"/>
                </a:cubicBezTo>
                <a:cubicBezTo>
                  <a:pt x="355434" y="255930"/>
                  <a:pt x="332955" y="253517"/>
                  <a:pt x="325386" y="252450"/>
                </a:cubicBezTo>
                <a:cubicBezTo>
                  <a:pt x="317842" y="251383"/>
                  <a:pt x="295414" y="247446"/>
                  <a:pt x="287832" y="245490"/>
                </a:cubicBezTo>
                <a:cubicBezTo>
                  <a:pt x="280187" y="243497"/>
                  <a:pt x="269798" y="239344"/>
                  <a:pt x="260641" y="238188"/>
                </a:cubicBezTo>
                <a:cubicBezTo>
                  <a:pt x="251510" y="236994"/>
                  <a:pt x="233717" y="233933"/>
                  <a:pt x="220065" y="233349"/>
                </a:cubicBezTo>
                <a:cubicBezTo>
                  <a:pt x="206400" y="232765"/>
                  <a:pt x="180035" y="230593"/>
                  <a:pt x="174700" y="230974"/>
                </a:cubicBezTo>
                <a:cubicBezTo>
                  <a:pt x="169354" y="231394"/>
                  <a:pt x="149021" y="231546"/>
                  <a:pt x="136042" y="232244"/>
                </a:cubicBezTo>
                <a:cubicBezTo>
                  <a:pt x="123113" y="232955"/>
                  <a:pt x="90309" y="236601"/>
                  <a:pt x="89344" y="236651"/>
                </a:cubicBezTo>
                <a:cubicBezTo>
                  <a:pt x="88391" y="236702"/>
                  <a:pt x="65735" y="240309"/>
                  <a:pt x="59283" y="241007"/>
                </a:cubicBezTo>
                <a:cubicBezTo>
                  <a:pt x="52819" y="241706"/>
                  <a:pt x="32410" y="241960"/>
                  <a:pt x="28701" y="241084"/>
                </a:cubicBezTo>
                <a:cubicBezTo>
                  <a:pt x="24942" y="240233"/>
                  <a:pt x="8813" y="234975"/>
                  <a:pt x="4203" y="228536"/>
                </a:cubicBezTo>
                <a:cubicBezTo>
                  <a:pt x="-470" y="222097"/>
                  <a:pt x="-1194" y="216585"/>
                  <a:pt x="0" y="210184"/>
                </a:cubicBezTo>
                <a:cubicBezTo>
                  <a:pt x="1155" y="203720"/>
                  <a:pt x="3733" y="194665"/>
                  <a:pt x="9321" y="189229"/>
                </a:cubicBezTo>
                <a:cubicBezTo>
                  <a:pt x="14935" y="183769"/>
                  <a:pt x="23824" y="177419"/>
                  <a:pt x="30949" y="175463"/>
                </a:cubicBezTo>
                <a:cubicBezTo>
                  <a:pt x="37985" y="173431"/>
                  <a:pt x="41516" y="174447"/>
                  <a:pt x="43878" y="175514"/>
                </a:cubicBezTo>
                <a:cubicBezTo>
                  <a:pt x="46304" y="176580"/>
                  <a:pt x="49618" y="177977"/>
                  <a:pt x="51866" y="176517"/>
                </a:cubicBezTo>
                <a:cubicBezTo>
                  <a:pt x="54101" y="174942"/>
                  <a:pt x="55740" y="173278"/>
                  <a:pt x="55968" y="171970"/>
                </a:cubicBezTo>
                <a:cubicBezTo>
                  <a:pt x="56184" y="170700"/>
                  <a:pt x="55511" y="174332"/>
                  <a:pt x="55968" y="174383"/>
                </a:cubicBezTo>
                <a:cubicBezTo>
                  <a:pt x="56413" y="174447"/>
                  <a:pt x="57479" y="170408"/>
                  <a:pt x="57759" y="168097"/>
                </a:cubicBezTo>
                <a:cubicBezTo>
                  <a:pt x="58102" y="165836"/>
                  <a:pt x="59054" y="161975"/>
                  <a:pt x="60388" y="153619"/>
                </a:cubicBezTo>
                <a:cubicBezTo>
                  <a:pt x="61633" y="145300"/>
                  <a:pt x="62941" y="132079"/>
                  <a:pt x="62941" y="127025"/>
                </a:cubicBezTo>
                <a:cubicBezTo>
                  <a:pt x="62941" y="121958"/>
                  <a:pt x="60743" y="111912"/>
                  <a:pt x="59054" y="108470"/>
                </a:cubicBezTo>
                <a:cubicBezTo>
                  <a:pt x="57302" y="104990"/>
                  <a:pt x="52768" y="87604"/>
                  <a:pt x="51079" y="80594"/>
                </a:cubicBezTo>
                <a:cubicBezTo>
                  <a:pt x="49440" y="73647"/>
                  <a:pt x="43598" y="46329"/>
                  <a:pt x="42709" y="40474"/>
                </a:cubicBezTo>
                <a:cubicBezTo>
                  <a:pt x="42709" y="40474"/>
                  <a:pt x="39547" y="19723"/>
                  <a:pt x="39268" y="17145"/>
                </a:cubicBezTo>
                <a:cubicBezTo>
                  <a:pt x="38925" y="14566"/>
                  <a:pt x="38201" y="4610"/>
                  <a:pt x="39547" y="965"/>
                </a:cubicBezTo>
                <a:cubicBezTo>
                  <a:pt x="40957" y="-2679"/>
                  <a:pt x="43535" y="-3200"/>
                  <a:pt x="47129" y="0"/>
                </a:cubicBezTo>
                <a:cubicBezTo>
                  <a:pt x="50622" y="3162"/>
                  <a:pt x="55613" y="10845"/>
                  <a:pt x="59004" y="14122"/>
                </a:cubicBezTo>
                <a:cubicBezTo>
                  <a:pt x="62382" y="17373"/>
                  <a:pt x="78790" y="35559"/>
                  <a:pt x="79666" y="36258"/>
                </a:cubicBezTo>
                <a:cubicBezTo>
                  <a:pt x="80454" y="36931"/>
                  <a:pt x="87604" y="44703"/>
                  <a:pt x="88442" y="45542"/>
                </a:cubicBezTo>
                <a:cubicBezTo>
                  <a:pt x="89229" y="46380"/>
                  <a:pt x="90931" y="48171"/>
                  <a:pt x="90931" y="48171"/>
                </a:cubicBezTo>
                <a:cubicBezTo>
                  <a:pt x="90931" y="48171"/>
                  <a:pt x="86296" y="46101"/>
                  <a:pt x="83946" y="45948"/>
                </a:cubicBezTo>
                <a:cubicBezTo>
                  <a:pt x="81483" y="45808"/>
                  <a:pt x="78155" y="46101"/>
                  <a:pt x="78155" y="46101"/>
                </a:cubicBezTo>
                <a:cubicBezTo>
                  <a:pt x="78155" y="46101"/>
                  <a:pt x="77368" y="53111"/>
                  <a:pt x="76911" y="54622"/>
                </a:cubicBezTo>
                <a:cubicBezTo>
                  <a:pt x="76479" y="56108"/>
                  <a:pt x="74624" y="61937"/>
                  <a:pt x="72821" y="63017"/>
                </a:cubicBezTo>
                <a:cubicBezTo>
                  <a:pt x="70967" y="64084"/>
                  <a:pt x="70802" y="63512"/>
                  <a:pt x="70802" y="63512"/>
                </a:cubicBezTo>
                <a:cubicBezTo>
                  <a:pt x="70802" y="63512"/>
                  <a:pt x="69798" y="70751"/>
                  <a:pt x="68490" y="72618"/>
                </a:cubicBezTo>
                <a:cubicBezTo>
                  <a:pt x="67246" y="74536"/>
                  <a:pt x="65112" y="75920"/>
                  <a:pt x="64452" y="75946"/>
                </a:cubicBezTo>
                <a:cubicBezTo>
                  <a:pt x="63728" y="76047"/>
                  <a:pt x="63537" y="76669"/>
                  <a:pt x="63537" y="76669"/>
                </a:cubicBezTo>
                <a:cubicBezTo>
                  <a:pt x="63537" y="76669"/>
                  <a:pt x="61810" y="80454"/>
                  <a:pt x="61455" y="85597"/>
                </a:cubicBezTo>
                <a:cubicBezTo>
                  <a:pt x="61074" y="90766"/>
                  <a:pt x="61315" y="98145"/>
                  <a:pt x="61810" y="101053"/>
                </a:cubicBezTo>
                <a:cubicBezTo>
                  <a:pt x="62382" y="103898"/>
                  <a:pt x="63994" y="110083"/>
                  <a:pt x="64960" y="111671"/>
                </a:cubicBezTo>
                <a:cubicBezTo>
                  <a:pt x="65849" y="113233"/>
                  <a:pt x="69329" y="121449"/>
                  <a:pt x="75298" y="126669"/>
                </a:cubicBezTo>
                <a:cubicBezTo>
                  <a:pt x="81254" y="131876"/>
                  <a:pt x="87147" y="137833"/>
                  <a:pt x="90690" y="142443"/>
                </a:cubicBezTo>
                <a:cubicBezTo>
                  <a:pt x="94233" y="147053"/>
                  <a:pt x="99682" y="156692"/>
                  <a:pt x="101091" y="161569"/>
                </a:cubicBezTo>
                <a:cubicBezTo>
                  <a:pt x="102488" y="166408"/>
                  <a:pt x="104952" y="173824"/>
                  <a:pt x="106032" y="179019"/>
                </a:cubicBezTo>
                <a:cubicBezTo>
                  <a:pt x="107048" y="184238"/>
                  <a:pt x="108051" y="191858"/>
                  <a:pt x="108051" y="194271"/>
                </a:cubicBezTo>
                <a:lnTo>
                  <a:pt x="108051" y="196303"/>
                </a:lnTo>
                <a:cubicBezTo>
                  <a:pt x="108051" y="196303"/>
                  <a:pt x="128460" y="197002"/>
                  <a:pt x="129971" y="197091"/>
                </a:cubicBezTo>
                <a:cubicBezTo>
                  <a:pt x="131432" y="197142"/>
                  <a:pt x="162343" y="198539"/>
                  <a:pt x="162343" y="198539"/>
                </a:cubicBezTo>
                <a:lnTo>
                  <a:pt x="214147" y="200888"/>
                </a:lnTo>
                <a:lnTo>
                  <a:pt x="277431" y="203047"/>
                </a:lnTo>
                <a:lnTo>
                  <a:pt x="347002" y="205358"/>
                </a:lnTo>
                <a:lnTo>
                  <a:pt x="446303" y="208305"/>
                </a:lnTo>
                <a:cubicBezTo>
                  <a:pt x="446303" y="208305"/>
                  <a:pt x="481088" y="208902"/>
                  <a:pt x="508736" y="204761"/>
                </a:cubicBezTo>
                <a:cubicBezTo>
                  <a:pt x="536447" y="200685"/>
                  <a:pt x="551954" y="197446"/>
                  <a:pt x="551954" y="197446"/>
                </a:cubicBezTo>
                <a:cubicBezTo>
                  <a:pt x="551954" y="197446"/>
                  <a:pt x="547573" y="203618"/>
                  <a:pt x="543864" y="207594"/>
                </a:cubicBezTo>
                <a:cubicBezTo>
                  <a:pt x="540219" y="211531"/>
                  <a:pt x="531164" y="220357"/>
                  <a:pt x="525335" y="224408"/>
                </a:cubicBezTo>
                <a:cubicBezTo>
                  <a:pt x="519480" y="228447"/>
                  <a:pt x="506272" y="235813"/>
                  <a:pt x="499287" y="238645"/>
                </a:cubicBezTo>
                <a:cubicBezTo>
                  <a:pt x="492340" y="241490"/>
                  <a:pt x="484466" y="244271"/>
                  <a:pt x="484466" y="24427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3"/>
          <p:cNvSpPr/>
          <p:nvPr/>
        </p:nvSpPr>
        <p:spPr>
          <a:xfrm>
            <a:off x="5583904" y="3382248"/>
            <a:ext cx="113639" cy="100266"/>
          </a:xfrm>
          <a:custGeom>
            <a:avLst/>
            <a:gdLst>
              <a:gd name="connsiteX0" fmla="*/ 85877 w 113639"/>
              <a:gd name="connsiteY0" fmla="*/ 4495 h 100266"/>
              <a:gd name="connsiteX1" fmla="*/ 72174 w 113639"/>
              <a:gd name="connsiteY1" fmla="*/ 17221 h 100266"/>
              <a:gd name="connsiteX2" fmla="*/ 54064 w 113639"/>
              <a:gd name="connsiteY2" fmla="*/ 34759 h 100266"/>
              <a:gd name="connsiteX3" fmla="*/ 42164 w 113639"/>
              <a:gd name="connsiteY3" fmla="*/ 48171 h 100266"/>
              <a:gd name="connsiteX4" fmla="*/ 31254 w 113639"/>
              <a:gd name="connsiteY4" fmla="*/ 61785 h 100266"/>
              <a:gd name="connsiteX5" fmla="*/ 16141 w 113639"/>
              <a:gd name="connsiteY5" fmla="*/ 75336 h 100266"/>
              <a:gd name="connsiteX6" fmla="*/ 3822 w 113639"/>
              <a:gd name="connsiteY6" fmla="*/ 80988 h 100266"/>
              <a:gd name="connsiteX7" fmla="*/ 0 w 113639"/>
              <a:gd name="connsiteY7" fmla="*/ 84594 h 100266"/>
              <a:gd name="connsiteX8" fmla="*/ 1194 w 113639"/>
              <a:gd name="connsiteY8" fmla="*/ 93662 h 100266"/>
              <a:gd name="connsiteX9" fmla="*/ 4724 w 113639"/>
              <a:gd name="connsiteY9" fmla="*/ 100266 h 100266"/>
              <a:gd name="connsiteX10" fmla="*/ 21539 w 113639"/>
              <a:gd name="connsiteY10" fmla="*/ 100012 h 100266"/>
              <a:gd name="connsiteX11" fmla="*/ 69202 w 113639"/>
              <a:gd name="connsiteY11" fmla="*/ 81788 h 100266"/>
              <a:gd name="connsiteX12" fmla="*/ 103581 w 113639"/>
              <a:gd name="connsiteY12" fmla="*/ 57455 h 100266"/>
              <a:gd name="connsiteX13" fmla="*/ 113639 w 113639"/>
              <a:gd name="connsiteY13" fmla="*/ 25819 h 100266"/>
              <a:gd name="connsiteX14" fmla="*/ 109588 w 113639"/>
              <a:gd name="connsiteY14" fmla="*/ 11100 h 100266"/>
              <a:gd name="connsiteX15" fmla="*/ 105092 w 113639"/>
              <a:gd name="connsiteY15" fmla="*/ 4064 h 100266"/>
              <a:gd name="connsiteX16" fmla="*/ 95707 w 113639"/>
              <a:gd name="connsiteY16" fmla="*/ 0 h 100266"/>
              <a:gd name="connsiteX17" fmla="*/ 85877 w 113639"/>
              <a:gd name="connsiteY17" fmla="*/ 4495 h 1002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113639" h="100266">
                <a:moveTo>
                  <a:pt x="85877" y="4495"/>
                </a:moveTo>
                <a:cubicBezTo>
                  <a:pt x="85877" y="4495"/>
                  <a:pt x="73736" y="15583"/>
                  <a:pt x="72174" y="17221"/>
                </a:cubicBezTo>
                <a:cubicBezTo>
                  <a:pt x="70764" y="18783"/>
                  <a:pt x="56134" y="32779"/>
                  <a:pt x="54064" y="34759"/>
                </a:cubicBezTo>
                <a:cubicBezTo>
                  <a:pt x="51981" y="36690"/>
                  <a:pt x="43954" y="46215"/>
                  <a:pt x="42164" y="48171"/>
                </a:cubicBezTo>
                <a:cubicBezTo>
                  <a:pt x="40411" y="50139"/>
                  <a:pt x="35128" y="58128"/>
                  <a:pt x="31254" y="61785"/>
                </a:cubicBezTo>
                <a:cubicBezTo>
                  <a:pt x="27330" y="65494"/>
                  <a:pt x="19685" y="72568"/>
                  <a:pt x="16141" y="75336"/>
                </a:cubicBezTo>
                <a:cubicBezTo>
                  <a:pt x="12484" y="78143"/>
                  <a:pt x="7201" y="80594"/>
                  <a:pt x="3822" y="80988"/>
                </a:cubicBezTo>
                <a:cubicBezTo>
                  <a:pt x="444" y="81445"/>
                  <a:pt x="444" y="81953"/>
                  <a:pt x="0" y="84594"/>
                </a:cubicBezTo>
                <a:cubicBezTo>
                  <a:pt x="-444" y="87312"/>
                  <a:pt x="-114" y="91706"/>
                  <a:pt x="1194" y="93662"/>
                </a:cubicBezTo>
                <a:cubicBezTo>
                  <a:pt x="2540" y="95669"/>
                  <a:pt x="2933" y="99301"/>
                  <a:pt x="4724" y="100266"/>
                </a:cubicBezTo>
                <a:cubicBezTo>
                  <a:pt x="6578" y="101257"/>
                  <a:pt x="11074" y="103543"/>
                  <a:pt x="21539" y="100012"/>
                </a:cubicBezTo>
                <a:cubicBezTo>
                  <a:pt x="31927" y="96507"/>
                  <a:pt x="61772" y="85826"/>
                  <a:pt x="69202" y="81788"/>
                </a:cubicBezTo>
                <a:cubicBezTo>
                  <a:pt x="76606" y="77762"/>
                  <a:pt x="94031" y="70548"/>
                  <a:pt x="103581" y="57455"/>
                </a:cubicBezTo>
                <a:cubicBezTo>
                  <a:pt x="113182" y="44323"/>
                  <a:pt x="113919" y="29718"/>
                  <a:pt x="113639" y="25819"/>
                </a:cubicBezTo>
                <a:cubicBezTo>
                  <a:pt x="113360" y="21856"/>
                  <a:pt x="111963" y="14046"/>
                  <a:pt x="109588" y="11100"/>
                </a:cubicBezTo>
                <a:cubicBezTo>
                  <a:pt x="107340" y="8178"/>
                  <a:pt x="105486" y="4788"/>
                  <a:pt x="105092" y="4064"/>
                </a:cubicBezTo>
                <a:cubicBezTo>
                  <a:pt x="104699" y="3352"/>
                  <a:pt x="101485" y="-888"/>
                  <a:pt x="95707" y="0"/>
                </a:cubicBezTo>
                <a:cubicBezTo>
                  <a:pt x="89852" y="1029"/>
                  <a:pt x="85877" y="4495"/>
                  <a:pt x="85877" y="4495"/>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5709742" y="3497756"/>
            <a:ext cx="58267" cy="58826"/>
          </a:xfrm>
          <a:custGeom>
            <a:avLst/>
            <a:gdLst>
              <a:gd name="connsiteX0" fmla="*/ 9994 w 58267"/>
              <a:gd name="connsiteY0" fmla="*/ 1625 h 58826"/>
              <a:gd name="connsiteX1" fmla="*/ 2133 w 58267"/>
              <a:gd name="connsiteY1" fmla="*/ 9829 h 58826"/>
              <a:gd name="connsiteX2" fmla="*/ 0 w 58267"/>
              <a:gd name="connsiteY2" fmla="*/ 25844 h 58826"/>
              <a:gd name="connsiteX3" fmla="*/ 9207 w 58267"/>
              <a:gd name="connsiteY3" fmla="*/ 47409 h 58826"/>
              <a:gd name="connsiteX4" fmla="*/ 22250 w 58267"/>
              <a:gd name="connsiteY4" fmla="*/ 58826 h 58826"/>
              <a:gd name="connsiteX5" fmla="*/ 37096 w 58267"/>
              <a:gd name="connsiteY5" fmla="*/ 57530 h 58826"/>
              <a:gd name="connsiteX6" fmla="*/ 42367 w 58267"/>
              <a:gd name="connsiteY6" fmla="*/ 54787 h 58826"/>
              <a:gd name="connsiteX7" fmla="*/ 51930 w 58267"/>
              <a:gd name="connsiteY7" fmla="*/ 42773 h 58826"/>
              <a:gd name="connsiteX8" fmla="*/ 58267 w 58267"/>
              <a:gd name="connsiteY8" fmla="*/ 33604 h 58826"/>
              <a:gd name="connsiteX9" fmla="*/ 57429 w 58267"/>
              <a:gd name="connsiteY9" fmla="*/ 23380 h 58826"/>
              <a:gd name="connsiteX10" fmla="*/ 36347 w 58267"/>
              <a:gd name="connsiteY10" fmla="*/ 4571 h 58826"/>
              <a:gd name="connsiteX11" fmla="*/ 17919 w 58267"/>
              <a:gd name="connsiteY11" fmla="*/ 0 h 58826"/>
              <a:gd name="connsiteX12" fmla="*/ 9994 w 58267"/>
              <a:gd name="connsiteY12" fmla="*/ 1625 h 588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8267" h="58826">
                <a:moveTo>
                  <a:pt x="9994" y="1625"/>
                </a:moveTo>
                <a:cubicBezTo>
                  <a:pt x="9994" y="1625"/>
                  <a:pt x="6222" y="3289"/>
                  <a:pt x="2133" y="9829"/>
                </a:cubicBezTo>
                <a:cubicBezTo>
                  <a:pt x="-1968" y="16408"/>
                  <a:pt x="-1409" y="21704"/>
                  <a:pt x="0" y="25844"/>
                </a:cubicBezTo>
                <a:cubicBezTo>
                  <a:pt x="1511" y="29946"/>
                  <a:pt x="5791" y="42303"/>
                  <a:pt x="9207" y="47409"/>
                </a:cubicBezTo>
                <a:cubicBezTo>
                  <a:pt x="12700" y="52654"/>
                  <a:pt x="16395" y="57264"/>
                  <a:pt x="22250" y="58826"/>
                </a:cubicBezTo>
                <a:cubicBezTo>
                  <a:pt x="28206" y="60464"/>
                  <a:pt x="34277" y="58521"/>
                  <a:pt x="37096" y="57530"/>
                </a:cubicBezTo>
                <a:cubicBezTo>
                  <a:pt x="39941" y="56463"/>
                  <a:pt x="42367" y="54787"/>
                  <a:pt x="42367" y="54787"/>
                </a:cubicBezTo>
                <a:cubicBezTo>
                  <a:pt x="42367" y="54787"/>
                  <a:pt x="50850" y="43992"/>
                  <a:pt x="51930" y="42773"/>
                </a:cubicBezTo>
                <a:cubicBezTo>
                  <a:pt x="52870" y="41579"/>
                  <a:pt x="57480" y="36702"/>
                  <a:pt x="58267" y="33604"/>
                </a:cubicBezTo>
                <a:cubicBezTo>
                  <a:pt x="59004" y="30568"/>
                  <a:pt x="59728" y="27520"/>
                  <a:pt x="57429" y="23380"/>
                </a:cubicBezTo>
                <a:cubicBezTo>
                  <a:pt x="55117" y="19215"/>
                  <a:pt x="42760" y="9245"/>
                  <a:pt x="36347" y="4571"/>
                </a:cubicBezTo>
                <a:cubicBezTo>
                  <a:pt x="29883" y="-63"/>
                  <a:pt x="20230" y="-127"/>
                  <a:pt x="17919" y="0"/>
                </a:cubicBezTo>
                <a:cubicBezTo>
                  <a:pt x="14097" y="-203"/>
                  <a:pt x="9994" y="1625"/>
                  <a:pt x="9994" y="1625"/>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7659727" y="3385404"/>
            <a:ext cx="128409" cy="96672"/>
          </a:xfrm>
          <a:custGeom>
            <a:avLst/>
            <a:gdLst>
              <a:gd name="connsiteX0" fmla="*/ 19443 w 128409"/>
              <a:gd name="connsiteY0" fmla="*/ 0 h 96672"/>
              <a:gd name="connsiteX1" fmla="*/ 19278 w 128409"/>
              <a:gd name="connsiteY1" fmla="*/ 11836 h 96672"/>
              <a:gd name="connsiteX2" fmla="*/ 26759 w 128409"/>
              <a:gd name="connsiteY2" fmla="*/ 26479 h 96672"/>
              <a:gd name="connsiteX3" fmla="*/ 37554 w 128409"/>
              <a:gd name="connsiteY3" fmla="*/ 35521 h 96672"/>
              <a:gd name="connsiteX4" fmla="*/ 41529 w 128409"/>
              <a:gd name="connsiteY4" fmla="*/ 38493 h 96672"/>
              <a:gd name="connsiteX5" fmla="*/ 53441 w 128409"/>
              <a:gd name="connsiteY5" fmla="*/ 50304 h 96672"/>
              <a:gd name="connsiteX6" fmla="*/ 50914 w 128409"/>
              <a:gd name="connsiteY6" fmla="*/ 59537 h 96672"/>
              <a:gd name="connsiteX7" fmla="*/ 22530 w 128409"/>
              <a:gd name="connsiteY7" fmla="*/ 78778 h 96672"/>
              <a:gd name="connsiteX8" fmla="*/ 14389 w 128409"/>
              <a:gd name="connsiteY8" fmla="*/ 86842 h 96672"/>
              <a:gd name="connsiteX9" fmla="*/ 5957 w 128409"/>
              <a:gd name="connsiteY9" fmla="*/ 94081 h 96672"/>
              <a:gd name="connsiteX10" fmla="*/ 0 w 128409"/>
              <a:gd name="connsiteY10" fmla="*/ 96050 h 96672"/>
              <a:gd name="connsiteX11" fmla="*/ 4889 w 128409"/>
              <a:gd name="connsiteY11" fmla="*/ 96672 h 96672"/>
              <a:gd name="connsiteX12" fmla="*/ 25781 w 128409"/>
              <a:gd name="connsiteY12" fmla="*/ 94031 h 96672"/>
              <a:gd name="connsiteX13" fmla="*/ 55080 w 128409"/>
              <a:gd name="connsiteY13" fmla="*/ 83908 h 96672"/>
              <a:gd name="connsiteX14" fmla="*/ 77102 w 128409"/>
              <a:gd name="connsiteY14" fmla="*/ 75425 h 96672"/>
              <a:gd name="connsiteX15" fmla="*/ 97612 w 128409"/>
              <a:gd name="connsiteY15" fmla="*/ 74523 h 96672"/>
              <a:gd name="connsiteX16" fmla="*/ 116217 w 128409"/>
              <a:gd name="connsiteY16" fmla="*/ 68910 h 96672"/>
              <a:gd name="connsiteX17" fmla="*/ 125996 w 128409"/>
              <a:gd name="connsiteY17" fmla="*/ 60426 h 96672"/>
              <a:gd name="connsiteX18" fmla="*/ 128409 w 128409"/>
              <a:gd name="connsiteY18" fmla="*/ 47663 h 96672"/>
              <a:gd name="connsiteX19" fmla="*/ 109982 w 128409"/>
              <a:gd name="connsiteY19" fmla="*/ 24015 h 96672"/>
              <a:gd name="connsiteX20" fmla="*/ 92951 w 128409"/>
              <a:gd name="connsiteY20" fmla="*/ 12357 h 96672"/>
              <a:gd name="connsiteX21" fmla="*/ 84074 w 128409"/>
              <a:gd name="connsiteY21" fmla="*/ 8204 h 96672"/>
              <a:gd name="connsiteX22" fmla="*/ 68669 w 128409"/>
              <a:gd name="connsiteY22" fmla="*/ 3797 h 96672"/>
              <a:gd name="connsiteX23" fmla="*/ 60121 w 128409"/>
              <a:gd name="connsiteY23" fmla="*/ 3276 h 96672"/>
              <a:gd name="connsiteX24" fmla="*/ 40399 w 128409"/>
              <a:gd name="connsiteY24" fmla="*/ 3073 h 96672"/>
              <a:gd name="connsiteX25" fmla="*/ 22136 w 128409"/>
              <a:gd name="connsiteY25" fmla="*/ 571 h 96672"/>
              <a:gd name="connsiteX26" fmla="*/ 19443 w 128409"/>
              <a:gd name="connsiteY26" fmla="*/ 0 h 966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Lst>
            <a:rect l="l" t="t" r="r" b="b"/>
            <a:pathLst>
              <a:path w="128409" h="96672">
                <a:moveTo>
                  <a:pt x="19443" y="0"/>
                </a:moveTo>
                <a:cubicBezTo>
                  <a:pt x="19443" y="0"/>
                  <a:pt x="18377" y="8204"/>
                  <a:pt x="19278" y="11836"/>
                </a:cubicBezTo>
                <a:cubicBezTo>
                  <a:pt x="20231" y="15405"/>
                  <a:pt x="22035" y="21577"/>
                  <a:pt x="26759" y="26479"/>
                </a:cubicBezTo>
                <a:cubicBezTo>
                  <a:pt x="31343" y="31343"/>
                  <a:pt x="36589" y="34798"/>
                  <a:pt x="37554" y="35521"/>
                </a:cubicBezTo>
                <a:cubicBezTo>
                  <a:pt x="38608" y="36220"/>
                  <a:pt x="39903" y="36639"/>
                  <a:pt x="41529" y="38493"/>
                </a:cubicBezTo>
                <a:cubicBezTo>
                  <a:pt x="43269" y="40309"/>
                  <a:pt x="52997" y="49911"/>
                  <a:pt x="53441" y="50304"/>
                </a:cubicBezTo>
                <a:cubicBezTo>
                  <a:pt x="53899" y="50673"/>
                  <a:pt x="60350" y="55016"/>
                  <a:pt x="50914" y="59537"/>
                </a:cubicBezTo>
                <a:cubicBezTo>
                  <a:pt x="41402" y="64071"/>
                  <a:pt x="26581" y="75082"/>
                  <a:pt x="22530" y="78778"/>
                </a:cubicBezTo>
                <a:cubicBezTo>
                  <a:pt x="18542" y="82448"/>
                  <a:pt x="15570" y="85433"/>
                  <a:pt x="14389" y="86842"/>
                </a:cubicBezTo>
                <a:cubicBezTo>
                  <a:pt x="13322" y="88239"/>
                  <a:pt x="7023" y="93611"/>
                  <a:pt x="5957" y="94081"/>
                </a:cubicBezTo>
                <a:cubicBezTo>
                  <a:pt x="4889" y="94462"/>
                  <a:pt x="1016" y="95999"/>
                  <a:pt x="0" y="96050"/>
                </a:cubicBezTo>
                <a:cubicBezTo>
                  <a:pt x="-939" y="96113"/>
                  <a:pt x="3302" y="96786"/>
                  <a:pt x="4889" y="96672"/>
                </a:cubicBezTo>
                <a:cubicBezTo>
                  <a:pt x="6566" y="96558"/>
                  <a:pt x="18212" y="96050"/>
                  <a:pt x="25781" y="94031"/>
                </a:cubicBezTo>
                <a:cubicBezTo>
                  <a:pt x="33490" y="91973"/>
                  <a:pt x="50813" y="85712"/>
                  <a:pt x="55080" y="83908"/>
                </a:cubicBezTo>
                <a:cubicBezTo>
                  <a:pt x="59397" y="82181"/>
                  <a:pt x="71755" y="76212"/>
                  <a:pt x="77102" y="75425"/>
                </a:cubicBezTo>
                <a:cubicBezTo>
                  <a:pt x="82499" y="74663"/>
                  <a:pt x="91326" y="73444"/>
                  <a:pt x="97612" y="74523"/>
                </a:cubicBezTo>
                <a:cubicBezTo>
                  <a:pt x="103962" y="75628"/>
                  <a:pt x="112954" y="71018"/>
                  <a:pt x="116217" y="68910"/>
                </a:cubicBezTo>
                <a:cubicBezTo>
                  <a:pt x="119354" y="66827"/>
                  <a:pt x="125539" y="61264"/>
                  <a:pt x="125996" y="60426"/>
                </a:cubicBezTo>
                <a:cubicBezTo>
                  <a:pt x="126428" y="59575"/>
                  <a:pt x="129032" y="55981"/>
                  <a:pt x="128409" y="47663"/>
                </a:cubicBezTo>
                <a:cubicBezTo>
                  <a:pt x="127902" y="39420"/>
                  <a:pt x="117564" y="29616"/>
                  <a:pt x="109982" y="24015"/>
                </a:cubicBezTo>
                <a:cubicBezTo>
                  <a:pt x="102387" y="18415"/>
                  <a:pt x="94857" y="13525"/>
                  <a:pt x="92951" y="12357"/>
                </a:cubicBezTo>
                <a:cubicBezTo>
                  <a:pt x="91097" y="11138"/>
                  <a:pt x="87668" y="9194"/>
                  <a:pt x="84074" y="8204"/>
                </a:cubicBezTo>
                <a:cubicBezTo>
                  <a:pt x="80480" y="7201"/>
                  <a:pt x="69177" y="3949"/>
                  <a:pt x="68669" y="3797"/>
                </a:cubicBezTo>
                <a:cubicBezTo>
                  <a:pt x="68174" y="3657"/>
                  <a:pt x="65291" y="3035"/>
                  <a:pt x="60121" y="3276"/>
                </a:cubicBezTo>
                <a:cubicBezTo>
                  <a:pt x="54953" y="3543"/>
                  <a:pt x="42760" y="3276"/>
                  <a:pt x="40399" y="3073"/>
                </a:cubicBezTo>
                <a:cubicBezTo>
                  <a:pt x="38100" y="2870"/>
                  <a:pt x="22759" y="787"/>
                  <a:pt x="22136" y="571"/>
                </a:cubicBezTo>
                <a:cubicBezTo>
                  <a:pt x="21463" y="368"/>
                  <a:pt x="19443" y="0"/>
                  <a:pt x="19443"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7385873" y="3475821"/>
            <a:ext cx="176809" cy="499110"/>
          </a:xfrm>
          <a:custGeom>
            <a:avLst/>
            <a:gdLst>
              <a:gd name="connsiteX0" fmla="*/ 106717 w 176809"/>
              <a:gd name="connsiteY0" fmla="*/ 98297 h 499110"/>
              <a:gd name="connsiteX1" fmla="*/ 73164 w 176809"/>
              <a:gd name="connsiteY1" fmla="*/ 124662 h 499110"/>
              <a:gd name="connsiteX2" fmla="*/ 53898 w 176809"/>
              <a:gd name="connsiteY2" fmla="*/ 130225 h 499110"/>
              <a:gd name="connsiteX3" fmla="*/ 17703 w 176809"/>
              <a:gd name="connsiteY3" fmla="*/ 118490 h 499110"/>
              <a:gd name="connsiteX4" fmla="*/ 0 w 176809"/>
              <a:gd name="connsiteY4" fmla="*/ 99707 h 499110"/>
              <a:gd name="connsiteX5" fmla="*/ 5295 w 176809"/>
              <a:gd name="connsiteY5" fmla="*/ 79692 h 499110"/>
              <a:gd name="connsiteX6" fmla="*/ 12204 w 176809"/>
              <a:gd name="connsiteY6" fmla="*/ 73266 h 499110"/>
              <a:gd name="connsiteX7" fmla="*/ 26428 w 176809"/>
              <a:gd name="connsiteY7" fmla="*/ 65747 h 499110"/>
              <a:gd name="connsiteX8" fmla="*/ 39572 w 176809"/>
              <a:gd name="connsiteY8" fmla="*/ 58902 h 499110"/>
              <a:gd name="connsiteX9" fmla="*/ 65023 w 176809"/>
              <a:gd name="connsiteY9" fmla="*/ 44805 h 499110"/>
              <a:gd name="connsiteX10" fmla="*/ 83908 w 176809"/>
              <a:gd name="connsiteY10" fmla="*/ 33553 h 499110"/>
              <a:gd name="connsiteX11" fmla="*/ 106667 w 176809"/>
              <a:gd name="connsiteY11" fmla="*/ 20586 h 499110"/>
              <a:gd name="connsiteX12" fmla="*/ 125945 w 176809"/>
              <a:gd name="connsiteY12" fmla="*/ 9639 h 499110"/>
              <a:gd name="connsiteX13" fmla="*/ 130784 w 176809"/>
              <a:gd name="connsiteY13" fmla="*/ 6515 h 499110"/>
              <a:gd name="connsiteX14" fmla="*/ 148716 w 176809"/>
              <a:gd name="connsiteY14" fmla="*/ 0 h 499110"/>
              <a:gd name="connsiteX15" fmla="*/ 162928 w 176809"/>
              <a:gd name="connsiteY15" fmla="*/ 1955 h 499110"/>
              <a:gd name="connsiteX16" fmla="*/ 169100 w 176809"/>
              <a:gd name="connsiteY16" fmla="*/ 6921 h 499110"/>
              <a:gd name="connsiteX17" fmla="*/ 173431 w 176809"/>
              <a:gd name="connsiteY17" fmla="*/ 11925 h 499110"/>
              <a:gd name="connsiteX18" fmla="*/ 176809 w 176809"/>
              <a:gd name="connsiteY18" fmla="*/ 21932 h 499110"/>
              <a:gd name="connsiteX19" fmla="*/ 172021 w 176809"/>
              <a:gd name="connsiteY19" fmla="*/ 34848 h 499110"/>
              <a:gd name="connsiteX20" fmla="*/ 166077 w 176809"/>
              <a:gd name="connsiteY20" fmla="*/ 42455 h 499110"/>
              <a:gd name="connsiteX21" fmla="*/ 148652 w 176809"/>
              <a:gd name="connsiteY21" fmla="*/ 60261 h 499110"/>
              <a:gd name="connsiteX22" fmla="*/ 138645 w 176809"/>
              <a:gd name="connsiteY22" fmla="*/ 69253 h 499110"/>
              <a:gd name="connsiteX23" fmla="*/ 130606 w 176809"/>
              <a:gd name="connsiteY23" fmla="*/ 76047 h 499110"/>
              <a:gd name="connsiteX24" fmla="*/ 125094 w 176809"/>
              <a:gd name="connsiteY24" fmla="*/ 97231 h 499110"/>
              <a:gd name="connsiteX25" fmla="*/ 118795 w 176809"/>
              <a:gd name="connsiteY25" fmla="*/ 132651 h 499110"/>
              <a:gd name="connsiteX26" fmla="*/ 112623 w 176809"/>
              <a:gd name="connsiteY26" fmla="*/ 179628 h 499110"/>
              <a:gd name="connsiteX27" fmla="*/ 108356 w 176809"/>
              <a:gd name="connsiteY27" fmla="*/ 221259 h 499110"/>
              <a:gd name="connsiteX28" fmla="*/ 104863 w 176809"/>
              <a:gd name="connsiteY28" fmla="*/ 261416 h 499110"/>
              <a:gd name="connsiteX29" fmla="*/ 100202 w 176809"/>
              <a:gd name="connsiteY29" fmla="*/ 325488 h 499110"/>
              <a:gd name="connsiteX30" fmla="*/ 110705 w 176809"/>
              <a:gd name="connsiteY30" fmla="*/ 299135 h 499110"/>
              <a:gd name="connsiteX31" fmla="*/ 121335 w 176809"/>
              <a:gd name="connsiteY31" fmla="*/ 275742 h 499110"/>
              <a:gd name="connsiteX32" fmla="*/ 128739 w 176809"/>
              <a:gd name="connsiteY32" fmla="*/ 262064 h 499110"/>
              <a:gd name="connsiteX33" fmla="*/ 133312 w 176809"/>
              <a:gd name="connsiteY33" fmla="*/ 256082 h 499110"/>
              <a:gd name="connsiteX34" fmla="*/ 138200 w 176809"/>
              <a:gd name="connsiteY34" fmla="*/ 253110 h 499110"/>
              <a:gd name="connsiteX35" fmla="*/ 139039 w 176809"/>
              <a:gd name="connsiteY35" fmla="*/ 257073 h 499110"/>
              <a:gd name="connsiteX36" fmla="*/ 136346 w 176809"/>
              <a:gd name="connsiteY36" fmla="*/ 268630 h 499110"/>
              <a:gd name="connsiteX37" fmla="*/ 128739 w 176809"/>
              <a:gd name="connsiteY37" fmla="*/ 288480 h 499110"/>
              <a:gd name="connsiteX38" fmla="*/ 122122 w 176809"/>
              <a:gd name="connsiteY38" fmla="*/ 307720 h 499110"/>
              <a:gd name="connsiteX39" fmla="*/ 116788 w 176809"/>
              <a:gd name="connsiteY39" fmla="*/ 329920 h 499110"/>
              <a:gd name="connsiteX40" fmla="*/ 112331 w 176809"/>
              <a:gd name="connsiteY40" fmla="*/ 351815 h 499110"/>
              <a:gd name="connsiteX41" fmla="*/ 107619 w 176809"/>
              <a:gd name="connsiteY41" fmla="*/ 378104 h 499110"/>
              <a:gd name="connsiteX42" fmla="*/ 102958 w 176809"/>
              <a:gd name="connsiteY42" fmla="*/ 406323 h 499110"/>
              <a:gd name="connsiteX43" fmla="*/ 93191 w 176809"/>
              <a:gd name="connsiteY43" fmla="*/ 474357 h 499110"/>
              <a:gd name="connsiteX44" fmla="*/ 86600 w 176809"/>
              <a:gd name="connsiteY44" fmla="*/ 484898 h 499110"/>
              <a:gd name="connsiteX45" fmla="*/ 73291 w 176809"/>
              <a:gd name="connsiteY45" fmla="*/ 496735 h 499110"/>
              <a:gd name="connsiteX46" fmla="*/ 60070 w 176809"/>
              <a:gd name="connsiteY46" fmla="*/ 499109 h 499110"/>
              <a:gd name="connsiteX47" fmla="*/ 48564 w 176809"/>
              <a:gd name="connsiteY47" fmla="*/ 492645 h 499110"/>
              <a:gd name="connsiteX48" fmla="*/ 42379 w 176809"/>
              <a:gd name="connsiteY48" fmla="*/ 479399 h 499110"/>
              <a:gd name="connsiteX49" fmla="*/ 42329 w 176809"/>
              <a:gd name="connsiteY49" fmla="*/ 443407 h 499110"/>
              <a:gd name="connsiteX50" fmla="*/ 46202 w 176809"/>
              <a:gd name="connsiteY50" fmla="*/ 408482 h 499110"/>
              <a:gd name="connsiteX51" fmla="*/ 50863 w 176809"/>
              <a:gd name="connsiteY51" fmla="*/ 370014 h 499110"/>
              <a:gd name="connsiteX52" fmla="*/ 58000 w 176809"/>
              <a:gd name="connsiteY52" fmla="*/ 318935 h 499110"/>
              <a:gd name="connsiteX53" fmla="*/ 66611 w 176809"/>
              <a:gd name="connsiteY53" fmla="*/ 268630 h 499110"/>
              <a:gd name="connsiteX54" fmla="*/ 74853 w 176809"/>
              <a:gd name="connsiteY54" fmla="*/ 232346 h 499110"/>
              <a:gd name="connsiteX55" fmla="*/ 91376 w 176809"/>
              <a:gd name="connsiteY55" fmla="*/ 176695 h 499110"/>
              <a:gd name="connsiteX56" fmla="*/ 103187 w 176809"/>
              <a:gd name="connsiteY56" fmla="*/ 119735 h 499110"/>
              <a:gd name="connsiteX57" fmla="*/ 106717 w 176809"/>
              <a:gd name="connsiteY57" fmla="*/ 98297 h 49911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Lst>
            <a:rect l="l" t="t" r="r" b="b"/>
            <a:pathLst>
              <a:path w="176809" h="499110">
                <a:moveTo>
                  <a:pt x="106717" y="98297"/>
                </a:moveTo>
                <a:cubicBezTo>
                  <a:pt x="106717" y="98297"/>
                  <a:pt x="74802" y="123367"/>
                  <a:pt x="73164" y="124662"/>
                </a:cubicBezTo>
                <a:cubicBezTo>
                  <a:pt x="71716" y="125895"/>
                  <a:pt x="66928" y="130225"/>
                  <a:pt x="53898" y="130225"/>
                </a:cubicBezTo>
                <a:cubicBezTo>
                  <a:pt x="40855" y="130162"/>
                  <a:pt x="29691" y="126034"/>
                  <a:pt x="17703" y="118490"/>
                </a:cubicBezTo>
                <a:cubicBezTo>
                  <a:pt x="5676" y="110883"/>
                  <a:pt x="2717" y="105168"/>
                  <a:pt x="0" y="99707"/>
                </a:cubicBezTo>
                <a:cubicBezTo>
                  <a:pt x="-2629" y="94259"/>
                  <a:pt x="-101" y="84607"/>
                  <a:pt x="5295" y="79692"/>
                </a:cubicBezTo>
                <a:cubicBezTo>
                  <a:pt x="10680" y="74815"/>
                  <a:pt x="11531" y="73799"/>
                  <a:pt x="12204" y="73266"/>
                </a:cubicBezTo>
                <a:cubicBezTo>
                  <a:pt x="12928" y="72719"/>
                  <a:pt x="24167" y="66814"/>
                  <a:pt x="26428" y="65747"/>
                </a:cubicBezTo>
                <a:cubicBezTo>
                  <a:pt x="28714" y="64706"/>
                  <a:pt x="36867" y="60325"/>
                  <a:pt x="39572" y="58902"/>
                </a:cubicBezTo>
                <a:cubicBezTo>
                  <a:pt x="42329" y="57416"/>
                  <a:pt x="62953" y="45986"/>
                  <a:pt x="65023" y="44805"/>
                </a:cubicBezTo>
                <a:cubicBezTo>
                  <a:pt x="67157" y="43586"/>
                  <a:pt x="82333" y="34442"/>
                  <a:pt x="83908" y="33553"/>
                </a:cubicBezTo>
                <a:cubicBezTo>
                  <a:pt x="85584" y="32600"/>
                  <a:pt x="104419" y="21780"/>
                  <a:pt x="106667" y="20586"/>
                </a:cubicBezTo>
                <a:cubicBezTo>
                  <a:pt x="108965" y="19393"/>
                  <a:pt x="125602" y="9791"/>
                  <a:pt x="125945" y="9639"/>
                </a:cubicBezTo>
                <a:cubicBezTo>
                  <a:pt x="126224" y="9448"/>
                  <a:pt x="129933" y="6896"/>
                  <a:pt x="130784" y="6515"/>
                </a:cubicBezTo>
                <a:cubicBezTo>
                  <a:pt x="131622" y="6197"/>
                  <a:pt x="141452" y="-50"/>
                  <a:pt x="148716" y="0"/>
                </a:cubicBezTo>
                <a:cubicBezTo>
                  <a:pt x="156006" y="0"/>
                  <a:pt x="159765" y="-177"/>
                  <a:pt x="162928" y="1955"/>
                </a:cubicBezTo>
                <a:cubicBezTo>
                  <a:pt x="166192" y="4000"/>
                  <a:pt x="168706" y="6667"/>
                  <a:pt x="169100" y="6921"/>
                </a:cubicBezTo>
                <a:cubicBezTo>
                  <a:pt x="169417" y="7137"/>
                  <a:pt x="173101" y="11010"/>
                  <a:pt x="173431" y="11925"/>
                </a:cubicBezTo>
                <a:cubicBezTo>
                  <a:pt x="173875" y="12775"/>
                  <a:pt x="176974" y="16789"/>
                  <a:pt x="176809" y="21932"/>
                </a:cubicBezTo>
                <a:cubicBezTo>
                  <a:pt x="176745" y="26987"/>
                  <a:pt x="174383" y="31686"/>
                  <a:pt x="172021" y="34848"/>
                </a:cubicBezTo>
                <a:cubicBezTo>
                  <a:pt x="169608" y="38074"/>
                  <a:pt x="167195" y="41097"/>
                  <a:pt x="166077" y="42455"/>
                </a:cubicBezTo>
                <a:cubicBezTo>
                  <a:pt x="164947" y="43751"/>
                  <a:pt x="151065" y="57949"/>
                  <a:pt x="148652" y="60261"/>
                </a:cubicBezTo>
                <a:cubicBezTo>
                  <a:pt x="146227" y="62509"/>
                  <a:pt x="140944" y="67043"/>
                  <a:pt x="138645" y="69253"/>
                </a:cubicBezTo>
                <a:cubicBezTo>
                  <a:pt x="136219" y="71513"/>
                  <a:pt x="130606" y="76047"/>
                  <a:pt x="130606" y="76047"/>
                </a:cubicBezTo>
                <a:cubicBezTo>
                  <a:pt x="130606" y="76047"/>
                  <a:pt x="126720" y="88696"/>
                  <a:pt x="125094" y="97231"/>
                </a:cubicBezTo>
                <a:cubicBezTo>
                  <a:pt x="123519" y="105727"/>
                  <a:pt x="119760" y="127241"/>
                  <a:pt x="118795" y="132651"/>
                </a:cubicBezTo>
                <a:cubicBezTo>
                  <a:pt x="117919" y="137985"/>
                  <a:pt x="113067" y="173824"/>
                  <a:pt x="112623" y="179628"/>
                </a:cubicBezTo>
                <a:cubicBezTo>
                  <a:pt x="112166" y="185407"/>
                  <a:pt x="108863" y="215874"/>
                  <a:pt x="108356" y="221259"/>
                </a:cubicBezTo>
                <a:cubicBezTo>
                  <a:pt x="107848" y="226593"/>
                  <a:pt x="105219" y="258838"/>
                  <a:pt x="104863" y="261416"/>
                </a:cubicBezTo>
                <a:cubicBezTo>
                  <a:pt x="104533" y="264033"/>
                  <a:pt x="100202" y="325488"/>
                  <a:pt x="100202" y="325488"/>
                </a:cubicBezTo>
                <a:cubicBezTo>
                  <a:pt x="100202" y="325488"/>
                  <a:pt x="109639" y="302069"/>
                  <a:pt x="110705" y="299135"/>
                </a:cubicBezTo>
                <a:cubicBezTo>
                  <a:pt x="111772" y="296164"/>
                  <a:pt x="120205" y="278358"/>
                  <a:pt x="121335" y="275742"/>
                </a:cubicBezTo>
                <a:cubicBezTo>
                  <a:pt x="122567" y="273164"/>
                  <a:pt x="128142" y="263105"/>
                  <a:pt x="128739" y="262064"/>
                </a:cubicBezTo>
                <a:cubicBezTo>
                  <a:pt x="129437" y="261048"/>
                  <a:pt x="131673" y="257530"/>
                  <a:pt x="133312" y="256082"/>
                </a:cubicBezTo>
                <a:cubicBezTo>
                  <a:pt x="135039" y="254596"/>
                  <a:pt x="137591" y="252857"/>
                  <a:pt x="138200" y="253110"/>
                </a:cubicBezTo>
                <a:cubicBezTo>
                  <a:pt x="138810" y="253453"/>
                  <a:pt x="139103" y="255092"/>
                  <a:pt x="139039" y="257073"/>
                </a:cubicBezTo>
                <a:cubicBezTo>
                  <a:pt x="138810" y="259054"/>
                  <a:pt x="138582" y="262877"/>
                  <a:pt x="136346" y="268630"/>
                </a:cubicBezTo>
                <a:cubicBezTo>
                  <a:pt x="134073" y="274358"/>
                  <a:pt x="129361" y="286740"/>
                  <a:pt x="128739" y="288480"/>
                </a:cubicBezTo>
                <a:cubicBezTo>
                  <a:pt x="128079" y="290220"/>
                  <a:pt x="123646" y="301790"/>
                  <a:pt x="122122" y="307720"/>
                </a:cubicBezTo>
                <a:cubicBezTo>
                  <a:pt x="120433" y="313766"/>
                  <a:pt x="117233" y="327596"/>
                  <a:pt x="116788" y="329920"/>
                </a:cubicBezTo>
                <a:cubicBezTo>
                  <a:pt x="116331" y="332257"/>
                  <a:pt x="113017" y="348449"/>
                  <a:pt x="112331" y="351815"/>
                </a:cubicBezTo>
                <a:cubicBezTo>
                  <a:pt x="111670" y="355256"/>
                  <a:pt x="108025" y="375907"/>
                  <a:pt x="107619" y="378104"/>
                </a:cubicBezTo>
                <a:cubicBezTo>
                  <a:pt x="107226" y="380276"/>
                  <a:pt x="103466" y="403390"/>
                  <a:pt x="102958" y="406323"/>
                </a:cubicBezTo>
                <a:cubicBezTo>
                  <a:pt x="102501" y="409295"/>
                  <a:pt x="93191" y="474357"/>
                  <a:pt x="93191" y="474357"/>
                </a:cubicBezTo>
                <a:cubicBezTo>
                  <a:pt x="93191" y="474357"/>
                  <a:pt x="89699" y="481380"/>
                  <a:pt x="86600" y="484898"/>
                </a:cubicBezTo>
                <a:cubicBezTo>
                  <a:pt x="83578" y="488378"/>
                  <a:pt x="79120" y="493890"/>
                  <a:pt x="73291" y="496735"/>
                </a:cubicBezTo>
                <a:cubicBezTo>
                  <a:pt x="67436" y="499554"/>
                  <a:pt x="64909" y="499554"/>
                  <a:pt x="60070" y="499109"/>
                </a:cubicBezTo>
                <a:cubicBezTo>
                  <a:pt x="55346" y="498640"/>
                  <a:pt x="51866" y="495846"/>
                  <a:pt x="48564" y="492645"/>
                </a:cubicBezTo>
                <a:cubicBezTo>
                  <a:pt x="45236" y="489368"/>
                  <a:pt x="43167" y="483260"/>
                  <a:pt x="42379" y="479399"/>
                </a:cubicBezTo>
                <a:cubicBezTo>
                  <a:pt x="41757" y="475551"/>
                  <a:pt x="42100" y="444639"/>
                  <a:pt x="42329" y="443407"/>
                </a:cubicBezTo>
                <a:cubicBezTo>
                  <a:pt x="42379" y="442239"/>
                  <a:pt x="46037" y="411302"/>
                  <a:pt x="46202" y="408482"/>
                </a:cubicBezTo>
                <a:cubicBezTo>
                  <a:pt x="46481" y="405638"/>
                  <a:pt x="50710" y="371703"/>
                  <a:pt x="50863" y="370014"/>
                </a:cubicBezTo>
                <a:cubicBezTo>
                  <a:pt x="51028" y="368274"/>
                  <a:pt x="57492" y="322135"/>
                  <a:pt x="58000" y="318935"/>
                </a:cubicBezTo>
                <a:cubicBezTo>
                  <a:pt x="58495" y="315721"/>
                  <a:pt x="65189" y="275729"/>
                  <a:pt x="66611" y="268630"/>
                </a:cubicBezTo>
                <a:cubicBezTo>
                  <a:pt x="68059" y="261505"/>
                  <a:pt x="73672" y="237058"/>
                  <a:pt x="74853" y="232346"/>
                </a:cubicBezTo>
                <a:cubicBezTo>
                  <a:pt x="76047" y="227685"/>
                  <a:pt x="88176" y="192074"/>
                  <a:pt x="91376" y="176695"/>
                </a:cubicBezTo>
                <a:cubicBezTo>
                  <a:pt x="94474" y="161328"/>
                  <a:pt x="102107" y="125729"/>
                  <a:pt x="103187" y="119735"/>
                </a:cubicBezTo>
                <a:cubicBezTo>
                  <a:pt x="104241" y="113804"/>
                  <a:pt x="106717" y="98297"/>
                  <a:pt x="106717" y="98297"/>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551605" y="3498018"/>
            <a:ext cx="274637" cy="227647"/>
          </a:xfrm>
          <a:custGeom>
            <a:avLst/>
            <a:gdLst>
              <a:gd name="connsiteX0" fmla="*/ 59625 w 274637"/>
              <a:gd name="connsiteY0" fmla="*/ 105308 h 227647"/>
              <a:gd name="connsiteX1" fmla="*/ 62382 w 274637"/>
              <a:gd name="connsiteY1" fmla="*/ 53009 h 227647"/>
              <a:gd name="connsiteX2" fmla="*/ 60921 w 274637"/>
              <a:gd name="connsiteY2" fmla="*/ 48031 h 227647"/>
              <a:gd name="connsiteX3" fmla="*/ 57429 w 274637"/>
              <a:gd name="connsiteY3" fmla="*/ 48018 h 227647"/>
              <a:gd name="connsiteX4" fmla="*/ 37756 w 274637"/>
              <a:gd name="connsiteY4" fmla="*/ 96024 h 227647"/>
              <a:gd name="connsiteX5" fmla="*/ 25615 w 274637"/>
              <a:gd name="connsiteY5" fmla="*/ 121792 h 227647"/>
              <a:gd name="connsiteX6" fmla="*/ 21183 w 274637"/>
              <a:gd name="connsiteY6" fmla="*/ 128168 h 227647"/>
              <a:gd name="connsiteX7" fmla="*/ 11010 w 274637"/>
              <a:gd name="connsiteY7" fmla="*/ 142506 h 227647"/>
              <a:gd name="connsiteX8" fmla="*/ 3085 w 274637"/>
              <a:gd name="connsiteY8" fmla="*/ 158572 h 227647"/>
              <a:gd name="connsiteX9" fmla="*/ 0 w 274637"/>
              <a:gd name="connsiteY9" fmla="*/ 174231 h 227647"/>
              <a:gd name="connsiteX10" fmla="*/ 2539 w 274637"/>
              <a:gd name="connsiteY10" fmla="*/ 190410 h 227647"/>
              <a:gd name="connsiteX11" fmla="*/ 8089 w 274637"/>
              <a:gd name="connsiteY11" fmla="*/ 201091 h 227647"/>
              <a:gd name="connsiteX12" fmla="*/ 14375 w 274637"/>
              <a:gd name="connsiteY12" fmla="*/ 207505 h 227647"/>
              <a:gd name="connsiteX13" fmla="*/ 26301 w 274637"/>
              <a:gd name="connsiteY13" fmla="*/ 203618 h 227647"/>
              <a:gd name="connsiteX14" fmla="*/ 38251 w 274637"/>
              <a:gd name="connsiteY14" fmla="*/ 185191 h 227647"/>
              <a:gd name="connsiteX15" fmla="*/ 47814 w 274637"/>
              <a:gd name="connsiteY15" fmla="*/ 162762 h 227647"/>
              <a:gd name="connsiteX16" fmla="*/ 53949 w 274637"/>
              <a:gd name="connsiteY16" fmla="*/ 138506 h 227647"/>
              <a:gd name="connsiteX17" fmla="*/ 54965 w 274637"/>
              <a:gd name="connsiteY17" fmla="*/ 128714 h 227647"/>
              <a:gd name="connsiteX18" fmla="*/ 65354 w 274637"/>
              <a:gd name="connsiteY18" fmla="*/ 122237 h 227647"/>
              <a:gd name="connsiteX19" fmla="*/ 80695 w 274637"/>
              <a:gd name="connsiteY19" fmla="*/ 112915 h 227647"/>
              <a:gd name="connsiteX20" fmla="*/ 99580 w 274637"/>
              <a:gd name="connsiteY20" fmla="*/ 102628 h 227647"/>
              <a:gd name="connsiteX21" fmla="*/ 125437 w 274637"/>
              <a:gd name="connsiteY21" fmla="*/ 90741 h 227647"/>
              <a:gd name="connsiteX22" fmla="*/ 147904 w 274637"/>
              <a:gd name="connsiteY22" fmla="*/ 82803 h 227647"/>
              <a:gd name="connsiteX23" fmla="*/ 169608 w 274637"/>
              <a:gd name="connsiteY23" fmla="*/ 74891 h 227647"/>
              <a:gd name="connsiteX24" fmla="*/ 187311 w 274637"/>
              <a:gd name="connsiteY24" fmla="*/ 73075 h 227647"/>
              <a:gd name="connsiteX25" fmla="*/ 190906 w 274637"/>
              <a:gd name="connsiteY25" fmla="*/ 80124 h 227647"/>
              <a:gd name="connsiteX26" fmla="*/ 174104 w 274637"/>
              <a:gd name="connsiteY26" fmla="*/ 97066 h 227647"/>
              <a:gd name="connsiteX27" fmla="*/ 157467 w 274637"/>
              <a:gd name="connsiteY27" fmla="*/ 113703 h 227647"/>
              <a:gd name="connsiteX28" fmla="*/ 141439 w 274637"/>
              <a:gd name="connsiteY28" fmla="*/ 129755 h 227647"/>
              <a:gd name="connsiteX29" fmla="*/ 121780 w 274637"/>
              <a:gd name="connsiteY29" fmla="*/ 149669 h 227647"/>
              <a:gd name="connsiteX30" fmla="*/ 103631 w 274637"/>
              <a:gd name="connsiteY30" fmla="*/ 167309 h 227647"/>
              <a:gd name="connsiteX31" fmla="*/ 85914 w 274637"/>
              <a:gd name="connsiteY31" fmla="*/ 187058 h 227647"/>
              <a:gd name="connsiteX32" fmla="*/ 75031 w 274637"/>
              <a:gd name="connsiteY32" fmla="*/ 210248 h 227647"/>
              <a:gd name="connsiteX33" fmla="*/ 83565 w 274637"/>
              <a:gd name="connsiteY33" fmla="*/ 225539 h 227647"/>
              <a:gd name="connsiteX34" fmla="*/ 94462 w 274637"/>
              <a:gd name="connsiteY34" fmla="*/ 227647 h 227647"/>
              <a:gd name="connsiteX35" fmla="*/ 103961 w 274637"/>
              <a:gd name="connsiteY35" fmla="*/ 226440 h 227647"/>
              <a:gd name="connsiteX36" fmla="*/ 117449 w 274637"/>
              <a:gd name="connsiteY36" fmla="*/ 219519 h 227647"/>
              <a:gd name="connsiteX37" fmla="*/ 127165 w 274637"/>
              <a:gd name="connsiteY37" fmla="*/ 213524 h 227647"/>
              <a:gd name="connsiteX38" fmla="*/ 137070 w 274637"/>
              <a:gd name="connsiteY38" fmla="*/ 206641 h 227647"/>
              <a:gd name="connsiteX39" fmla="*/ 144868 w 274637"/>
              <a:gd name="connsiteY39" fmla="*/ 199821 h 227647"/>
              <a:gd name="connsiteX40" fmla="*/ 153872 w 274637"/>
              <a:gd name="connsiteY40" fmla="*/ 190410 h 227647"/>
              <a:gd name="connsiteX41" fmla="*/ 152971 w 274637"/>
              <a:gd name="connsiteY41" fmla="*/ 177545 h 227647"/>
              <a:gd name="connsiteX42" fmla="*/ 149580 w 274637"/>
              <a:gd name="connsiteY42" fmla="*/ 168275 h 227647"/>
              <a:gd name="connsiteX43" fmla="*/ 145097 w 274637"/>
              <a:gd name="connsiteY43" fmla="*/ 166585 h 227647"/>
              <a:gd name="connsiteX44" fmla="*/ 144195 w 274637"/>
              <a:gd name="connsiteY44" fmla="*/ 166966 h 227647"/>
              <a:gd name="connsiteX45" fmla="*/ 142684 w 274637"/>
              <a:gd name="connsiteY45" fmla="*/ 166966 h 227647"/>
              <a:gd name="connsiteX46" fmla="*/ 133463 w 274637"/>
              <a:gd name="connsiteY46" fmla="*/ 175297 h 227647"/>
              <a:gd name="connsiteX47" fmla="*/ 124193 w 274637"/>
              <a:gd name="connsiteY47" fmla="*/ 175920 h 227647"/>
              <a:gd name="connsiteX48" fmla="*/ 118795 w 274637"/>
              <a:gd name="connsiteY48" fmla="*/ 168008 h 227647"/>
              <a:gd name="connsiteX49" fmla="*/ 122504 w 274637"/>
              <a:gd name="connsiteY49" fmla="*/ 158597 h 227647"/>
              <a:gd name="connsiteX50" fmla="*/ 134759 w 274637"/>
              <a:gd name="connsiteY50" fmla="*/ 144564 h 227647"/>
              <a:gd name="connsiteX51" fmla="*/ 148246 w 274637"/>
              <a:gd name="connsiteY51" fmla="*/ 133425 h 227647"/>
              <a:gd name="connsiteX52" fmla="*/ 165048 w 274637"/>
              <a:gd name="connsiteY52" fmla="*/ 121716 h 227647"/>
              <a:gd name="connsiteX53" fmla="*/ 183870 w 274637"/>
              <a:gd name="connsiteY53" fmla="*/ 108648 h 227647"/>
              <a:gd name="connsiteX54" fmla="*/ 204558 w 274637"/>
              <a:gd name="connsiteY54" fmla="*/ 94081 h 227647"/>
              <a:gd name="connsiteX55" fmla="*/ 223901 w 274637"/>
              <a:gd name="connsiteY55" fmla="*/ 79743 h 227647"/>
              <a:gd name="connsiteX56" fmla="*/ 246367 w 274637"/>
              <a:gd name="connsiteY56" fmla="*/ 62115 h 227647"/>
              <a:gd name="connsiteX57" fmla="*/ 263791 w 274637"/>
              <a:gd name="connsiteY57" fmla="*/ 46685 h 227647"/>
              <a:gd name="connsiteX58" fmla="*/ 274637 w 274637"/>
              <a:gd name="connsiteY58" fmla="*/ 30365 h 227647"/>
              <a:gd name="connsiteX59" fmla="*/ 273570 w 274637"/>
              <a:gd name="connsiteY59" fmla="*/ 13665 h 227647"/>
              <a:gd name="connsiteX60" fmla="*/ 263004 w 274637"/>
              <a:gd name="connsiteY60" fmla="*/ 1244 h 227647"/>
              <a:gd name="connsiteX61" fmla="*/ 250316 w 274637"/>
              <a:gd name="connsiteY61" fmla="*/ 0 h 227647"/>
              <a:gd name="connsiteX62" fmla="*/ 233959 w 274637"/>
              <a:gd name="connsiteY62" fmla="*/ 5092 h 227647"/>
              <a:gd name="connsiteX63" fmla="*/ 211797 w 274637"/>
              <a:gd name="connsiteY63" fmla="*/ 20065 h 227647"/>
              <a:gd name="connsiteX64" fmla="*/ 189547 w 274637"/>
              <a:gd name="connsiteY64" fmla="*/ 35242 h 227647"/>
              <a:gd name="connsiteX65" fmla="*/ 170395 w 274637"/>
              <a:gd name="connsiteY65" fmla="*/ 48348 h 227647"/>
              <a:gd name="connsiteX66" fmla="*/ 151447 w 274637"/>
              <a:gd name="connsiteY66" fmla="*/ 60794 h 227647"/>
              <a:gd name="connsiteX67" fmla="*/ 133641 w 274637"/>
              <a:gd name="connsiteY67" fmla="*/ 71831 h 227647"/>
              <a:gd name="connsiteX68" fmla="*/ 118071 w 274637"/>
              <a:gd name="connsiteY68" fmla="*/ 79997 h 227647"/>
              <a:gd name="connsiteX69" fmla="*/ 101307 w 274637"/>
              <a:gd name="connsiteY69" fmla="*/ 86893 h 227647"/>
              <a:gd name="connsiteX70" fmla="*/ 80923 w 274637"/>
              <a:gd name="connsiteY70" fmla="*/ 95948 h 227647"/>
              <a:gd name="connsiteX71" fmla="*/ 65137 w 274637"/>
              <a:gd name="connsiteY71" fmla="*/ 102806 h 227647"/>
              <a:gd name="connsiteX72" fmla="*/ 59625 w 274637"/>
              <a:gd name="connsiteY72" fmla="*/ 105308 h 2276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 ang="63">
                <a:pos x="connsiteX63" y="connsiteY63"/>
              </a:cxn>
              <a:cxn ang="64">
                <a:pos x="connsiteX64" y="connsiteY64"/>
              </a:cxn>
              <a:cxn ang="65">
                <a:pos x="connsiteX65" y="connsiteY65"/>
              </a:cxn>
              <a:cxn ang="66">
                <a:pos x="connsiteX66" y="connsiteY66"/>
              </a:cxn>
              <a:cxn ang="67">
                <a:pos x="connsiteX67" y="connsiteY67"/>
              </a:cxn>
              <a:cxn ang="68">
                <a:pos x="connsiteX68" y="connsiteY68"/>
              </a:cxn>
              <a:cxn ang="69">
                <a:pos x="connsiteX69" y="connsiteY69"/>
              </a:cxn>
              <a:cxn ang="70">
                <a:pos x="connsiteX70" y="connsiteY70"/>
              </a:cxn>
              <a:cxn ang="71">
                <a:pos x="connsiteX71" y="connsiteY71"/>
              </a:cxn>
              <a:cxn ang="72">
                <a:pos x="connsiteX72" y="connsiteY72"/>
              </a:cxn>
            </a:cxnLst>
            <a:rect l="l" t="t" r="r" b="b"/>
            <a:pathLst>
              <a:path w="274637" h="227647">
                <a:moveTo>
                  <a:pt x="59625" y="105308"/>
                </a:moveTo>
                <a:lnTo>
                  <a:pt x="62382" y="53009"/>
                </a:lnTo>
                <a:cubicBezTo>
                  <a:pt x="62382" y="53009"/>
                  <a:pt x="62217" y="49809"/>
                  <a:pt x="60921" y="48031"/>
                </a:cubicBezTo>
                <a:cubicBezTo>
                  <a:pt x="59728" y="46304"/>
                  <a:pt x="58660" y="45643"/>
                  <a:pt x="57429" y="48018"/>
                </a:cubicBezTo>
                <a:cubicBezTo>
                  <a:pt x="56197" y="50393"/>
                  <a:pt x="40296" y="90461"/>
                  <a:pt x="37756" y="96024"/>
                </a:cubicBezTo>
                <a:cubicBezTo>
                  <a:pt x="35229" y="101574"/>
                  <a:pt x="27482" y="118922"/>
                  <a:pt x="25615" y="121792"/>
                </a:cubicBezTo>
                <a:cubicBezTo>
                  <a:pt x="23824" y="124624"/>
                  <a:pt x="22770" y="126745"/>
                  <a:pt x="21183" y="128168"/>
                </a:cubicBezTo>
                <a:cubicBezTo>
                  <a:pt x="19608" y="129654"/>
                  <a:pt x="12026" y="140614"/>
                  <a:pt x="11010" y="142506"/>
                </a:cubicBezTo>
                <a:cubicBezTo>
                  <a:pt x="9893" y="144386"/>
                  <a:pt x="4330" y="153987"/>
                  <a:pt x="3085" y="158572"/>
                </a:cubicBezTo>
                <a:cubicBezTo>
                  <a:pt x="1637" y="163220"/>
                  <a:pt x="266" y="164731"/>
                  <a:pt x="0" y="174231"/>
                </a:cubicBezTo>
                <a:cubicBezTo>
                  <a:pt x="-406" y="183679"/>
                  <a:pt x="1637" y="188620"/>
                  <a:pt x="2539" y="190410"/>
                </a:cubicBezTo>
                <a:cubicBezTo>
                  <a:pt x="3543" y="192189"/>
                  <a:pt x="7365" y="200126"/>
                  <a:pt x="8089" y="201091"/>
                </a:cubicBezTo>
                <a:cubicBezTo>
                  <a:pt x="8825" y="202107"/>
                  <a:pt x="11455" y="206666"/>
                  <a:pt x="14375" y="207505"/>
                </a:cubicBezTo>
                <a:cubicBezTo>
                  <a:pt x="17182" y="208381"/>
                  <a:pt x="22084" y="208711"/>
                  <a:pt x="26301" y="203618"/>
                </a:cubicBezTo>
                <a:cubicBezTo>
                  <a:pt x="30517" y="198437"/>
                  <a:pt x="35356" y="191312"/>
                  <a:pt x="38251" y="185191"/>
                </a:cubicBezTo>
                <a:cubicBezTo>
                  <a:pt x="41198" y="179069"/>
                  <a:pt x="45516" y="169392"/>
                  <a:pt x="47814" y="162762"/>
                </a:cubicBezTo>
                <a:cubicBezTo>
                  <a:pt x="50062" y="156184"/>
                  <a:pt x="52590" y="146303"/>
                  <a:pt x="53949" y="138506"/>
                </a:cubicBezTo>
                <a:cubicBezTo>
                  <a:pt x="55130" y="130822"/>
                  <a:pt x="54965" y="128714"/>
                  <a:pt x="54965" y="128714"/>
                </a:cubicBezTo>
                <a:cubicBezTo>
                  <a:pt x="54965" y="128714"/>
                  <a:pt x="63106" y="123583"/>
                  <a:pt x="65354" y="122237"/>
                </a:cubicBezTo>
                <a:cubicBezTo>
                  <a:pt x="67602" y="120903"/>
                  <a:pt x="76542" y="115328"/>
                  <a:pt x="80695" y="112915"/>
                </a:cubicBezTo>
                <a:cubicBezTo>
                  <a:pt x="84911" y="110502"/>
                  <a:pt x="98005" y="103365"/>
                  <a:pt x="99580" y="102628"/>
                </a:cubicBezTo>
                <a:cubicBezTo>
                  <a:pt x="101307" y="101930"/>
                  <a:pt x="121615" y="92036"/>
                  <a:pt x="125437" y="90741"/>
                </a:cubicBezTo>
                <a:cubicBezTo>
                  <a:pt x="129374" y="89420"/>
                  <a:pt x="143814" y="84162"/>
                  <a:pt x="147904" y="82803"/>
                </a:cubicBezTo>
                <a:cubicBezTo>
                  <a:pt x="151904" y="81432"/>
                  <a:pt x="168871" y="74967"/>
                  <a:pt x="169608" y="74891"/>
                </a:cubicBezTo>
                <a:cubicBezTo>
                  <a:pt x="170395" y="74815"/>
                  <a:pt x="184225" y="72732"/>
                  <a:pt x="187311" y="73075"/>
                </a:cubicBezTo>
                <a:cubicBezTo>
                  <a:pt x="190448" y="73342"/>
                  <a:pt x="196011" y="75031"/>
                  <a:pt x="190906" y="80124"/>
                </a:cubicBezTo>
                <a:cubicBezTo>
                  <a:pt x="185902" y="85204"/>
                  <a:pt x="176237" y="94932"/>
                  <a:pt x="174104" y="97066"/>
                </a:cubicBezTo>
                <a:cubicBezTo>
                  <a:pt x="172021" y="99224"/>
                  <a:pt x="159371" y="111709"/>
                  <a:pt x="157467" y="113703"/>
                </a:cubicBezTo>
                <a:cubicBezTo>
                  <a:pt x="155599" y="115658"/>
                  <a:pt x="142684" y="128460"/>
                  <a:pt x="141439" y="129755"/>
                </a:cubicBezTo>
                <a:cubicBezTo>
                  <a:pt x="140144" y="131012"/>
                  <a:pt x="123748" y="147701"/>
                  <a:pt x="121780" y="149669"/>
                </a:cubicBezTo>
                <a:cubicBezTo>
                  <a:pt x="119747" y="151587"/>
                  <a:pt x="105765" y="165290"/>
                  <a:pt x="103631" y="167309"/>
                </a:cubicBezTo>
                <a:cubicBezTo>
                  <a:pt x="101675" y="169278"/>
                  <a:pt x="90982" y="179958"/>
                  <a:pt x="85914" y="187058"/>
                </a:cubicBezTo>
                <a:cubicBezTo>
                  <a:pt x="81038" y="194119"/>
                  <a:pt x="75297" y="202425"/>
                  <a:pt x="75031" y="210248"/>
                </a:cubicBezTo>
                <a:cubicBezTo>
                  <a:pt x="74790" y="218109"/>
                  <a:pt x="79298" y="223811"/>
                  <a:pt x="83565" y="225539"/>
                </a:cubicBezTo>
                <a:cubicBezTo>
                  <a:pt x="87782" y="227279"/>
                  <a:pt x="91249" y="227609"/>
                  <a:pt x="94462" y="227647"/>
                </a:cubicBezTo>
                <a:cubicBezTo>
                  <a:pt x="97560" y="227672"/>
                  <a:pt x="102437" y="227063"/>
                  <a:pt x="103961" y="226440"/>
                </a:cubicBezTo>
                <a:cubicBezTo>
                  <a:pt x="105371" y="225818"/>
                  <a:pt x="115696" y="220421"/>
                  <a:pt x="117449" y="219519"/>
                </a:cubicBezTo>
                <a:cubicBezTo>
                  <a:pt x="119087" y="218630"/>
                  <a:pt x="126047" y="214236"/>
                  <a:pt x="127165" y="213524"/>
                </a:cubicBezTo>
                <a:cubicBezTo>
                  <a:pt x="128345" y="212813"/>
                  <a:pt x="136105" y="207505"/>
                  <a:pt x="137070" y="206641"/>
                </a:cubicBezTo>
                <a:cubicBezTo>
                  <a:pt x="138124" y="205752"/>
                  <a:pt x="143928" y="200862"/>
                  <a:pt x="144868" y="199821"/>
                </a:cubicBezTo>
                <a:cubicBezTo>
                  <a:pt x="145935" y="198780"/>
                  <a:pt x="153682" y="190588"/>
                  <a:pt x="153872" y="190410"/>
                </a:cubicBezTo>
                <a:cubicBezTo>
                  <a:pt x="154037" y="190296"/>
                  <a:pt x="154482" y="184822"/>
                  <a:pt x="152971" y="177545"/>
                </a:cubicBezTo>
                <a:cubicBezTo>
                  <a:pt x="151396" y="170281"/>
                  <a:pt x="149885" y="168376"/>
                  <a:pt x="149580" y="168275"/>
                </a:cubicBezTo>
                <a:cubicBezTo>
                  <a:pt x="149313" y="168185"/>
                  <a:pt x="145439" y="166585"/>
                  <a:pt x="145097" y="166585"/>
                </a:cubicBezTo>
                <a:cubicBezTo>
                  <a:pt x="144868" y="166611"/>
                  <a:pt x="144436" y="166890"/>
                  <a:pt x="144195" y="166966"/>
                </a:cubicBezTo>
                <a:cubicBezTo>
                  <a:pt x="144030" y="166966"/>
                  <a:pt x="143128" y="166916"/>
                  <a:pt x="142684" y="166966"/>
                </a:cubicBezTo>
                <a:cubicBezTo>
                  <a:pt x="142290" y="167030"/>
                  <a:pt x="133908" y="175018"/>
                  <a:pt x="133463" y="175297"/>
                </a:cubicBezTo>
                <a:cubicBezTo>
                  <a:pt x="132968" y="175564"/>
                  <a:pt x="128752" y="176441"/>
                  <a:pt x="124193" y="175920"/>
                </a:cubicBezTo>
                <a:cubicBezTo>
                  <a:pt x="119532" y="175348"/>
                  <a:pt x="118402" y="170789"/>
                  <a:pt x="118795" y="168008"/>
                </a:cubicBezTo>
                <a:cubicBezTo>
                  <a:pt x="119252" y="165214"/>
                  <a:pt x="119417" y="163156"/>
                  <a:pt x="122504" y="158597"/>
                </a:cubicBezTo>
                <a:cubicBezTo>
                  <a:pt x="125717" y="154114"/>
                  <a:pt x="130479" y="148412"/>
                  <a:pt x="134759" y="144564"/>
                </a:cubicBezTo>
                <a:cubicBezTo>
                  <a:pt x="138924" y="140715"/>
                  <a:pt x="146951" y="134264"/>
                  <a:pt x="148246" y="133425"/>
                </a:cubicBezTo>
                <a:cubicBezTo>
                  <a:pt x="149656" y="132537"/>
                  <a:pt x="161454" y="124002"/>
                  <a:pt x="165048" y="121716"/>
                </a:cubicBezTo>
                <a:cubicBezTo>
                  <a:pt x="168643" y="119430"/>
                  <a:pt x="182358" y="109664"/>
                  <a:pt x="183870" y="108648"/>
                </a:cubicBezTo>
                <a:cubicBezTo>
                  <a:pt x="185394" y="107657"/>
                  <a:pt x="202717" y="95427"/>
                  <a:pt x="204558" y="94081"/>
                </a:cubicBezTo>
                <a:cubicBezTo>
                  <a:pt x="206361" y="92798"/>
                  <a:pt x="221195" y="81775"/>
                  <a:pt x="223901" y="79743"/>
                </a:cubicBezTo>
                <a:cubicBezTo>
                  <a:pt x="226478" y="77723"/>
                  <a:pt x="244220" y="64020"/>
                  <a:pt x="246367" y="62115"/>
                </a:cubicBezTo>
                <a:cubicBezTo>
                  <a:pt x="248436" y="60197"/>
                  <a:pt x="259854" y="50761"/>
                  <a:pt x="263791" y="46685"/>
                </a:cubicBezTo>
                <a:cubicBezTo>
                  <a:pt x="267665" y="42519"/>
                  <a:pt x="273163" y="36398"/>
                  <a:pt x="274637" y="30365"/>
                </a:cubicBezTo>
                <a:cubicBezTo>
                  <a:pt x="276046" y="24231"/>
                  <a:pt x="276491" y="20637"/>
                  <a:pt x="273570" y="13665"/>
                </a:cubicBezTo>
                <a:cubicBezTo>
                  <a:pt x="270636" y="6705"/>
                  <a:pt x="263613" y="1447"/>
                  <a:pt x="263004" y="1244"/>
                </a:cubicBezTo>
                <a:cubicBezTo>
                  <a:pt x="262432" y="1015"/>
                  <a:pt x="255523" y="-50"/>
                  <a:pt x="250316" y="0"/>
                </a:cubicBezTo>
                <a:cubicBezTo>
                  <a:pt x="244970" y="75"/>
                  <a:pt x="240017" y="1447"/>
                  <a:pt x="233959" y="5092"/>
                </a:cubicBezTo>
                <a:cubicBezTo>
                  <a:pt x="227774" y="8826"/>
                  <a:pt x="215798" y="17538"/>
                  <a:pt x="211797" y="20065"/>
                </a:cubicBezTo>
                <a:cubicBezTo>
                  <a:pt x="207923" y="22542"/>
                  <a:pt x="191401" y="33858"/>
                  <a:pt x="189547" y="35242"/>
                </a:cubicBezTo>
                <a:cubicBezTo>
                  <a:pt x="187578" y="36626"/>
                  <a:pt x="173367" y="46266"/>
                  <a:pt x="170395" y="48348"/>
                </a:cubicBezTo>
                <a:cubicBezTo>
                  <a:pt x="167347" y="50342"/>
                  <a:pt x="155714" y="57899"/>
                  <a:pt x="151447" y="60794"/>
                </a:cubicBezTo>
                <a:cubicBezTo>
                  <a:pt x="147180" y="63703"/>
                  <a:pt x="136893" y="69748"/>
                  <a:pt x="133641" y="71831"/>
                </a:cubicBezTo>
                <a:cubicBezTo>
                  <a:pt x="130428" y="73913"/>
                  <a:pt x="121335" y="78752"/>
                  <a:pt x="118071" y="79997"/>
                </a:cubicBezTo>
                <a:cubicBezTo>
                  <a:pt x="114756" y="81229"/>
                  <a:pt x="103123" y="86220"/>
                  <a:pt x="101307" y="86893"/>
                </a:cubicBezTo>
                <a:cubicBezTo>
                  <a:pt x="99580" y="87617"/>
                  <a:pt x="83501" y="94881"/>
                  <a:pt x="80923" y="95948"/>
                </a:cubicBezTo>
                <a:cubicBezTo>
                  <a:pt x="78282" y="96926"/>
                  <a:pt x="66979" y="101955"/>
                  <a:pt x="65137" y="102806"/>
                </a:cubicBezTo>
                <a:cubicBezTo>
                  <a:pt x="63156" y="103632"/>
                  <a:pt x="59625" y="105308"/>
                  <a:pt x="59625" y="105308"/>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517148" y="3753623"/>
            <a:ext cx="189166" cy="226479"/>
          </a:xfrm>
          <a:custGeom>
            <a:avLst/>
            <a:gdLst>
              <a:gd name="connsiteX0" fmla="*/ 127965 w 189166"/>
              <a:gd name="connsiteY0" fmla="*/ 115671 h 226479"/>
              <a:gd name="connsiteX1" fmla="*/ 115151 w 189166"/>
              <a:gd name="connsiteY1" fmla="*/ 135229 h 226479"/>
              <a:gd name="connsiteX2" fmla="*/ 103911 w 189166"/>
              <a:gd name="connsiteY2" fmla="*/ 152184 h 226479"/>
              <a:gd name="connsiteX3" fmla="*/ 91503 w 189166"/>
              <a:gd name="connsiteY3" fmla="*/ 169798 h 226479"/>
              <a:gd name="connsiteX4" fmla="*/ 79806 w 189166"/>
              <a:gd name="connsiteY4" fmla="*/ 185356 h 226479"/>
              <a:gd name="connsiteX5" fmla="*/ 64630 w 189166"/>
              <a:gd name="connsiteY5" fmla="*/ 203606 h 226479"/>
              <a:gd name="connsiteX6" fmla="*/ 53784 w 189166"/>
              <a:gd name="connsiteY6" fmla="*/ 214515 h 226479"/>
              <a:gd name="connsiteX7" fmla="*/ 44843 w 189166"/>
              <a:gd name="connsiteY7" fmla="*/ 220814 h 226479"/>
              <a:gd name="connsiteX8" fmla="*/ 31877 w 189166"/>
              <a:gd name="connsiteY8" fmla="*/ 226478 h 226479"/>
              <a:gd name="connsiteX9" fmla="*/ 16294 w 189166"/>
              <a:gd name="connsiteY9" fmla="*/ 226364 h 226479"/>
              <a:gd name="connsiteX10" fmla="*/ 2578 w 189166"/>
              <a:gd name="connsiteY10" fmla="*/ 223888 h 226479"/>
              <a:gd name="connsiteX11" fmla="*/ 0 w 189166"/>
              <a:gd name="connsiteY11" fmla="*/ 215963 h 226479"/>
              <a:gd name="connsiteX12" fmla="*/ 8267 w 189166"/>
              <a:gd name="connsiteY12" fmla="*/ 206603 h 226479"/>
              <a:gd name="connsiteX13" fmla="*/ 17538 w 189166"/>
              <a:gd name="connsiteY13" fmla="*/ 200151 h 226479"/>
              <a:gd name="connsiteX14" fmla="*/ 34455 w 189166"/>
              <a:gd name="connsiteY14" fmla="*/ 186511 h 226479"/>
              <a:gd name="connsiteX15" fmla="*/ 50025 w 189166"/>
              <a:gd name="connsiteY15" fmla="*/ 173418 h 226479"/>
              <a:gd name="connsiteX16" fmla="*/ 67271 w 189166"/>
              <a:gd name="connsiteY16" fmla="*/ 155320 h 226479"/>
              <a:gd name="connsiteX17" fmla="*/ 88519 w 189166"/>
              <a:gd name="connsiteY17" fmla="*/ 133324 h 226479"/>
              <a:gd name="connsiteX18" fmla="*/ 94526 w 189166"/>
              <a:gd name="connsiteY18" fmla="*/ 126987 h 226479"/>
              <a:gd name="connsiteX19" fmla="*/ 104584 w 189166"/>
              <a:gd name="connsiteY19" fmla="*/ 112674 h 226479"/>
              <a:gd name="connsiteX20" fmla="*/ 121843 w 189166"/>
              <a:gd name="connsiteY20" fmla="*/ 87782 h 226479"/>
              <a:gd name="connsiteX21" fmla="*/ 133184 w 189166"/>
              <a:gd name="connsiteY21" fmla="*/ 67093 h 226479"/>
              <a:gd name="connsiteX22" fmla="*/ 126225 w 189166"/>
              <a:gd name="connsiteY22" fmla="*/ 60019 h 226479"/>
              <a:gd name="connsiteX23" fmla="*/ 102451 w 189166"/>
              <a:gd name="connsiteY23" fmla="*/ 61467 h 226479"/>
              <a:gd name="connsiteX24" fmla="*/ 80988 w 189166"/>
              <a:gd name="connsiteY24" fmla="*/ 61975 h 226479"/>
              <a:gd name="connsiteX25" fmla="*/ 63449 w 189166"/>
              <a:gd name="connsiteY25" fmla="*/ 48996 h 226479"/>
              <a:gd name="connsiteX26" fmla="*/ 59182 w 189166"/>
              <a:gd name="connsiteY26" fmla="*/ 22580 h 226479"/>
              <a:gd name="connsiteX27" fmla="*/ 62776 w 189166"/>
              <a:gd name="connsiteY27" fmla="*/ 20815 h 226479"/>
              <a:gd name="connsiteX28" fmla="*/ 72491 w 189166"/>
              <a:gd name="connsiteY28" fmla="*/ 23748 h 226479"/>
              <a:gd name="connsiteX29" fmla="*/ 102908 w 189166"/>
              <a:gd name="connsiteY29" fmla="*/ 23177 h 226479"/>
              <a:gd name="connsiteX30" fmla="*/ 138188 w 189166"/>
              <a:gd name="connsiteY30" fmla="*/ 15188 h 226479"/>
              <a:gd name="connsiteX31" fmla="*/ 171170 w 189166"/>
              <a:gd name="connsiteY31" fmla="*/ 3035 h 226479"/>
              <a:gd name="connsiteX32" fmla="*/ 184340 w 189166"/>
              <a:gd name="connsiteY32" fmla="*/ 0 h 226479"/>
              <a:gd name="connsiteX33" fmla="*/ 189166 w 189166"/>
              <a:gd name="connsiteY33" fmla="*/ 10578 h 226479"/>
              <a:gd name="connsiteX34" fmla="*/ 187376 w 189166"/>
              <a:gd name="connsiteY34" fmla="*/ 22478 h 226479"/>
              <a:gd name="connsiteX35" fmla="*/ 181356 w 189166"/>
              <a:gd name="connsiteY35" fmla="*/ 33146 h 226479"/>
              <a:gd name="connsiteX36" fmla="*/ 173926 w 189166"/>
              <a:gd name="connsiteY36" fmla="*/ 45999 h 226479"/>
              <a:gd name="connsiteX37" fmla="*/ 163830 w 189166"/>
              <a:gd name="connsiteY37" fmla="*/ 61645 h 226479"/>
              <a:gd name="connsiteX38" fmla="*/ 142976 w 189166"/>
              <a:gd name="connsiteY38" fmla="*/ 93217 h 226479"/>
              <a:gd name="connsiteX39" fmla="*/ 127965 w 189166"/>
              <a:gd name="connsiteY39" fmla="*/ 115671 h 2264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Lst>
            <a:rect l="l" t="t" r="r" b="b"/>
            <a:pathLst>
              <a:path w="189166" h="226479">
                <a:moveTo>
                  <a:pt x="127965" y="115671"/>
                </a:moveTo>
                <a:cubicBezTo>
                  <a:pt x="127965" y="115671"/>
                  <a:pt x="116573" y="133121"/>
                  <a:pt x="115151" y="135229"/>
                </a:cubicBezTo>
                <a:cubicBezTo>
                  <a:pt x="113754" y="137350"/>
                  <a:pt x="105486" y="149758"/>
                  <a:pt x="103911" y="152184"/>
                </a:cubicBezTo>
                <a:cubicBezTo>
                  <a:pt x="102286" y="154609"/>
                  <a:pt x="92888" y="167741"/>
                  <a:pt x="91503" y="169798"/>
                </a:cubicBezTo>
                <a:cubicBezTo>
                  <a:pt x="89979" y="171906"/>
                  <a:pt x="81610" y="182994"/>
                  <a:pt x="79806" y="185356"/>
                </a:cubicBezTo>
                <a:cubicBezTo>
                  <a:pt x="78054" y="187756"/>
                  <a:pt x="66471" y="201548"/>
                  <a:pt x="64630" y="203606"/>
                </a:cubicBezTo>
                <a:cubicBezTo>
                  <a:pt x="62648" y="205688"/>
                  <a:pt x="55359" y="213232"/>
                  <a:pt x="53784" y="214515"/>
                </a:cubicBezTo>
                <a:cubicBezTo>
                  <a:pt x="52209" y="215734"/>
                  <a:pt x="48882" y="218287"/>
                  <a:pt x="44843" y="220814"/>
                </a:cubicBezTo>
                <a:cubicBezTo>
                  <a:pt x="40805" y="223329"/>
                  <a:pt x="36093" y="225907"/>
                  <a:pt x="31877" y="226478"/>
                </a:cubicBezTo>
                <a:cubicBezTo>
                  <a:pt x="27762" y="227088"/>
                  <a:pt x="20066" y="226618"/>
                  <a:pt x="16294" y="226364"/>
                </a:cubicBezTo>
                <a:cubicBezTo>
                  <a:pt x="12548" y="226009"/>
                  <a:pt x="4394" y="224662"/>
                  <a:pt x="2578" y="223888"/>
                </a:cubicBezTo>
                <a:cubicBezTo>
                  <a:pt x="965" y="223037"/>
                  <a:pt x="-2361" y="220624"/>
                  <a:pt x="0" y="215963"/>
                </a:cubicBezTo>
                <a:cubicBezTo>
                  <a:pt x="2476" y="211302"/>
                  <a:pt x="5969" y="207479"/>
                  <a:pt x="8267" y="206603"/>
                </a:cubicBezTo>
                <a:cubicBezTo>
                  <a:pt x="10630" y="205790"/>
                  <a:pt x="15976" y="201447"/>
                  <a:pt x="17538" y="200151"/>
                </a:cubicBezTo>
                <a:cubicBezTo>
                  <a:pt x="19177" y="198920"/>
                  <a:pt x="32093" y="188594"/>
                  <a:pt x="34455" y="186511"/>
                </a:cubicBezTo>
                <a:cubicBezTo>
                  <a:pt x="36804" y="184480"/>
                  <a:pt x="48844" y="174548"/>
                  <a:pt x="50025" y="173418"/>
                </a:cubicBezTo>
                <a:cubicBezTo>
                  <a:pt x="51143" y="172300"/>
                  <a:pt x="64795" y="157746"/>
                  <a:pt x="67271" y="155320"/>
                </a:cubicBezTo>
                <a:cubicBezTo>
                  <a:pt x="69684" y="152933"/>
                  <a:pt x="85699" y="136334"/>
                  <a:pt x="88519" y="133324"/>
                </a:cubicBezTo>
                <a:cubicBezTo>
                  <a:pt x="91275" y="130340"/>
                  <a:pt x="94183" y="127393"/>
                  <a:pt x="94526" y="126987"/>
                </a:cubicBezTo>
                <a:cubicBezTo>
                  <a:pt x="94919" y="126542"/>
                  <a:pt x="102616" y="115379"/>
                  <a:pt x="104584" y="112674"/>
                </a:cubicBezTo>
                <a:cubicBezTo>
                  <a:pt x="106553" y="109994"/>
                  <a:pt x="120040" y="90423"/>
                  <a:pt x="121843" y="87782"/>
                </a:cubicBezTo>
                <a:cubicBezTo>
                  <a:pt x="123634" y="85140"/>
                  <a:pt x="132740" y="71259"/>
                  <a:pt x="133184" y="67093"/>
                </a:cubicBezTo>
                <a:cubicBezTo>
                  <a:pt x="133578" y="63042"/>
                  <a:pt x="131115" y="60185"/>
                  <a:pt x="126225" y="60019"/>
                </a:cubicBezTo>
                <a:cubicBezTo>
                  <a:pt x="121437" y="59842"/>
                  <a:pt x="107899" y="61252"/>
                  <a:pt x="102451" y="61467"/>
                </a:cubicBezTo>
                <a:cubicBezTo>
                  <a:pt x="96837" y="61696"/>
                  <a:pt x="88404" y="63753"/>
                  <a:pt x="80988" y="61975"/>
                </a:cubicBezTo>
                <a:cubicBezTo>
                  <a:pt x="73685" y="60235"/>
                  <a:pt x="68618" y="57429"/>
                  <a:pt x="63449" y="48996"/>
                </a:cubicBezTo>
                <a:cubicBezTo>
                  <a:pt x="58229" y="40639"/>
                  <a:pt x="58496" y="24561"/>
                  <a:pt x="59182" y="22580"/>
                </a:cubicBezTo>
                <a:cubicBezTo>
                  <a:pt x="59741" y="20624"/>
                  <a:pt x="61252" y="19430"/>
                  <a:pt x="62776" y="20815"/>
                </a:cubicBezTo>
                <a:cubicBezTo>
                  <a:pt x="64287" y="22135"/>
                  <a:pt x="63271" y="22758"/>
                  <a:pt x="72491" y="23748"/>
                </a:cubicBezTo>
                <a:cubicBezTo>
                  <a:pt x="81775" y="24764"/>
                  <a:pt x="93459" y="24637"/>
                  <a:pt x="102908" y="23177"/>
                </a:cubicBezTo>
                <a:cubicBezTo>
                  <a:pt x="112166" y="21767"/>
                  <a:pt x="128079" y="18427"/>
                  <a:pt x="138188" y="15188"/>
                </a:cubicBezTo>
                <a:cubicBezTo>
                  <a:pt x="148196" y="11937"/>
                  <a:pt x="165392" y="5638"/>
                  <a:pt x="171170" y="3035"/>
                </a:cubicBezTo>
                <a:cubicBezTo>
                  <a:pt x="176872" y="444"/>
                  <a:pt x="181521" y="-1333"/>
                  <a:pt x="184340" y="0"/>
                </a:cubicBezTo>
                <a:cubicBezTo>
                  <a:pt x="187197" y="1320"/>
                  <a:pt x="189610" y="2260"/>
                  <a:pt x="189166" y="10578"/>
                </a:cubicBezTo>
                <a:cubicBezTo>
                  <a:pt x="188709" y="18910"/>
                  <a:pt x="187642" y="21259"/>
                  <a:pt x="187376" y="22478"/>
                </a:cubicBezTo>
                <a:cubicBezTo>
                  <a:pt x="186969" y="23647"/>
                  <a:pt x="188036" y="23647"/>
                  <a:pt x="181356" y="33146"/>
                </a:cubicBezTo>
                <a:cubicBezTo>
                  <a:pt x="174676" y="42557"/>
                  <a:pt x="174447" y="44919"/>
                  <a:pt x="173926" y="45999"/>
                </a:cubicBezTo>
                <a:cubicBezTo>
                  <a:pt x="173494" y="47040"/>
                  <a:pt x="165951" y="58330"/>
                  <a:pt x="163830" y="61645"/>
                </a:cubicBezTo>
                <a:cubicBezTo>
                  <a:pt x="161734" y="64960"/>
                  <a:pt x="146342" y="88353"/>
                  <a:pt x="142976" y="93217"/>
                </a:cubicBezTo>
                <a:cubicBezTo>
                  <a:pt x="139598" y="98107"/>
                  <a:pt x="127965" y="115671"/>
                  <a:pt x="127965" y="11567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7670243" y="3853277"/>
            <a:ext cx="295199" cy="162814"/>
          </a:xfrm>
          <a:custGeom>
            <a:avLst/>
            <a:gdLst>
              <a:gd name="connsiteX0" fmla="*/ 40119 w 295199"/>
              <a:gd name="connsiteY0" fmla="*/ 160553 h 162814"/>
              <a:gd name="connsiteX1" fmla="*/ 24206 w 295199"/>
              <a:gd name="connsiteY1" fmla="*/ 153339 h 162814"/>
              <a:gd name="connsiteX2" fmla="*/ 7125 w 295199"/>
              <a:gd name="connsiteY2" fmla="*/ 133108 h 162814"/>
              <a:gd name="connsiteX3" fmla="*/ 0 w 295199"/>
              <a:gd name="connsiteY3" fmla="*/ 110121 h 162814"/>
              <a:gd name="connsiteX4" fmla="*/ 5054 w 295199"/>
              <a:gd name="connsiteY4" fmla="*/ 0 h 162814"/>
              <a:gd name="connsiteX5" fmla="*/ 14262 w 295199"/>
              <a:gd name="connsiteY5" fmla="*/ 1599 h 162814"/>
              <a:gd name="connsiteX6" fmla="*/ 21018 w 295199"/>
              <a:gd name="connsiteY6" fmla="*/ 15366 h 162814"/>
              <a:gd name="connsiteX7" fmla="*/ 24943 w 295199"/>
              <a:gd name="connsiteY7" fmla="*/ 49377 h 162814"/>
              <a:gd name="connsiteX8" fmla="*/ 33604 w 295199"/>
              <a:gd name="connsiteY8" fmla="*/ 76936 h 162814"/>
              <a:gd name="connsiteX9" fmla="*/ 50965 w 295199"/>
              <a:gd name="connsiteY9" fmla="*/ 99504 h 162814"/>
              <a:gd name="connsiteX10" fmla="*/ 71539 w 295199"/>
              <a:gd name="connsiteY10" fmla="*/ 111162 h 162814"/>
              <a:gd name="connsiteX11" fmla="*/ 91249 w 295199"/>
              <a:gd name="connsiteY11" fmla="*/ 114617 h 162814"/>
              <a:gd name="connsiteX12" fmla="*/ 219545 w 295199"/>
              <a:gd name="connsiteY12" fmla="*/ 115849 h 162814"/>
              <a:gd name="connsiteX13" fmla="*/ 228613 w 295199"/>
              <a:gd name="connsiteY13" fmla="*/ 107022 h 162814"/>
              <a:gd name="connsiteX14" fmla="*/ 224434 w 295199"/>
              <a:gd name="connsiteY14" fmla="*/ 79844 h 162814"/>
              <a:gd name="connsiteX15" fmla="*/ 215227 w 295199"/>
              <a:gd name="connsiteY15" fmla="*/ 60489 h 162814"/>
              <a:gd name="connsiteX16" fmla="*/ 205905 w 295199"/>
              <a:gd name="connsiteY16" fmla="*/ 50367 h 162814"/>
              <a:gd name="connsiteX17" fmla="*/ 194602 w 295199"/>
              <a:gd name="connsiteY17" fmla="*/ 35839 h 162814"/>
              <a:gd name="connsiteX18" fmla="*/ 175324 w 295199"/>
              <a:gd name="connsiteY18" fmla="*/ 8229 h 162814"/>
              <a:gd name="connsiteX19" fmla="*/ 177304 w 295199"/>
              <a:gd name="connsiteY19" fmla="*/ 2641 h 162814"/>
              <a:gd name="connsiteX20" fmla="*/ 206121 w 295199"/>
              <a:gd name="connsiteY20" fmla="*/ 19748 h 162814"/>
              <a:gd name="connsiteX21" fmla="*/ 227711 w 295199"/>
              <a:gd name="connsiteY21" fmla="*/ 33756 h 162814"/>
              <a:gd name="connsiteX22" fmla="*/ 269468 w 295199"/>
              <a:gd name="connsiteY22" fmla="*/ 60070 h 162814"/>
              <a:gd name="connsiteX23" fmla="*/ 277431 w 295199"/>
              <a:gd name="connsiteY23" fmla="*/ 64211 h 162814"/>
              <a:gd name="connsiteX24" fmla="*/ 287096 w 295199"/>
              <a:gd name="connsiteY24" fmla="*/ 69608 h 162814"/>
              <a:gd name="connsiteX25" fmla="*/ 292493 w 295199"/>
              <a:gd name="connsiteY25" fmla="*/ 75501 h 162814"/>
              <a:gd name="connsiteX26" fmla="*/ 295199 w 295199"/>
              <a:gd name="connsiteY26" fmla="*/ 83032 h 162814"/>
              <a:gd name="connsiteX27" fmla="*/ 293243 w 295199"/>
              <a:gd name="connsiteY27" fmla="*/ 123380 h 162814"/>
              <a:gd name="connsiteX28" fmla="*/ 280937 w 295199"/>
              <a:gd name="connsiteY28" fmla="*/ 151574 h 162814"/>
              <a:gd name="connsiteX29" fmla="*/ 253669 w 295199"/>
              <a:gd name="connsiteY29" fmla="*/ 162813 h 162814"/>
              <a:gd name="connsiteX30" fmla="*/ 40119 w 295199"/>
              <a:gd name="connsiteY30" fmla="*/ 160553 h 1628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Lst>
            <a:rect l="l" t="t" r="r" b="b"/>
            <a:pathLst>
              <a:path w="295199" h="162814">
                <a:moveTo>
                  <a:pt x="40119" y="160553"/>
                </a:moveTo>
                <a:cubicBezTo>
                  <a:pt x="40119" y="160553"/>
                  <a:pt x="29832" y="157530"/>
                  <a:pt x="24206" y="153339"/>
                </a:cubicBezTo>
                <a:cubicBezTo>
                  <a:pt x="18605" y="149097"/>
                  <a:pt x="11392" y="141604"/>
                  <a:pt x="7125" y="133108"/>
                </a:cubicBezTo>
                <a:cubicBezTo>
                  <a:pt x="2857" y="124688"/>
                  <a:pt x="165" y="112877"/>
                  <a:pt x="0" y="110121"/>
                </a:cubicBezTo>
                <a:cubicBezTo>
                  <a:pt x="-291" y="107441"/>
                  <a:pt x="5054" y="0"/>
                  <a:pt x="5054" y="0"/>
                </a:cubicBezTo>
                <a:cubicBezTo>
                  <a:pt x="5054" y="0"/>
                  <a:pt x="11062" y="-1143"/>
                  <a:pt x="14262" y="1599"/>
                </a:cubicBezTo>
                <a:cubicBezTo>
                  <a:pt x="17360" y="4419"/>
                  <a:pt x="19773" y="6350"/>
                  <a:pt x="21018" y="15366"/>
                </a:cubicBezTo>
                <a:cubicBezTo>
                  <a:pt x="22263" y="24370"/>
                  <a:pt x="23482" y="43027"/>
                  <a:pt x="24943" y="49377"/>
                </a:cubicBezTo>
                <a:cubicBezTo>
                  <a:pt x="26467" y="55727"/>
                  <a:pt x="29324" y="69151"/>
                  <a:pt x="33604" y="76936"/>
                </a:cubicBezTo>
                <a:cubicBezTo>
                  <a:pt x="37871" y="84721"/>
                  <a:pt x="45631" y="95110"/>
                  <a:pt x="50965" y="99504"/>
                </a:cubicBezTo>
                <a:cubicBezTo>
                  <a:pt x="56363" y="103949"/>
                  <a:pt x="62383" y="108826"/>
                  <a:pt x="71539" y="111162"/>
                </a:cubicBezTo>
                <a:cubicBezTo>
                  <a:pt x="80581" y="113499"/>
                  <a:pt x="89623" y="114363"/>
                  <a:pt x="91249" y="114617"/>
                </a:cubicBezTo>
                <a:cubicBezTo>
                  <a:pt x="109067" y="117169"/>
                  <a:pt x="218161" y="116052"/>
                  <a:pt x="219545" y="115849"/>
                </a:cubicBezTo>
                <a:cubicBezTo>
                  <a:pt x="219545" y="115849"/>
                  <a:pt x="227025" y="113944"/>
                  <a:pt x="228613" y="107022"/>
                </a:cubicBezTo>
                <a:cubicBezTo>
                  <a:pt x="230289" y="100126"/>
                  <a:pt x="227419" y="87477"/>
                  <a:pt x="224434" y="79844"/>
                </a:cubicBezTo>
                <a:cubicBezTo>
                  <a:pt x="221399" y="72186"/>
                  <a:pt x="217805" y="63436"/>
                  <a:pt x="215227" y="60489"/>
                </a:cubicBezTo>
                <a:cubicBezTo>
                  <a:pt x="212535" y="57581"/>
                  <a:pt x="208204" y="52730"/>
                  <a:pt x="205905" y="50367"/>
                </a:cubicBezTo>
                <a:cubicBezTo>
                  <a:pt x="203593" y="48018"/>
                  <a:pt x="196469" y="38048"/>
                  <a:pt x="194602" y="35839"/>
                </a:cubicBezTo>
                <a:cubicBezTo>
                  <a:pt x="192646" y="33578"/>
                  <a:pt x="176225" y="10655"/>
                  <a:pt x="175324" y="8229"/>
                </a:cubicBezTo>
                <a:cubicBezTo>
                  <a:pt x="174421" y="5816"/>
                  <a:pt x="172352" y="1104"/>
                  <a:pt x="177304" y="2641"/>
                </a:cubicBezTo>
                <a:cubicBezTo>
                  <a:pt x="182295" y="4190"/>
                  <a:pt x="204482" y="18744"/>
                  <a:pt x="206121" y="19748"/>
                </a:cubicBezTo>
                <a:cubicBezTo>
                  <a:pt x="207695" y="20827"/>
                  <a:pt x="226238" y="32905"/>
                  <a:pt x="227711" y="33756"/>
                </a:cubicBezTo>
                <a:cubicBezTo>
                  <a:pt x="229158" y="34645"/>
                  <a:pt x="267322" y="58927"/>
                  <a:pt x="269468" y="60070"/>
                </a:cubicBezTo>
                <a:cubicBezTo>
                  <a:pt x="271640" y="61264"/>
                  <a:pt x="276149" y="63639"/>
                  <a:pt x="277431" y="64211"/>
                </a:cubicBezTo>
                <a:cubicBezTo>
                  <a:pt x="278663" y="64680"/>
                  <a:pt x="284404" y="67233"/>
                  <a:pt x="287096" y="69608"/>
                </a:cubicBezTo>
                <a:cubicBezTo>
                  <a:pt x="289801" y="71920"/>
                  <a:pt x="290754" y="72796"/>
                  <a:pt x="292493" y="75501"/>
                </a:cubicBezTo>
                <a:cubicBezTo>
                  <a:pt x="294246" y="78206"/>
                  <a:pt x="295021" y="80683"/>
                  <a:pt x="295199" y="83032"/>
                </a:cubicBezTo>
                <a:cubicBezTo>
                  <a:pt x="295262" y="85343"/>
                  <a:pt x="293243" y="121932"/>
                  <a:pt x="293243" y="123380"/>
                </a:cubicBezTo>
                <a:cubicBezTo>
                  <a:pt x="293052" y="124828"/>
                  <a:pt x="289242" y="143268"/>
                  <a:pt x="280937" y="151574"/>
                </a:cubicBezTo>
                <a:cubicBezTo>
                  <a:pt x="272656" y="159943"/>
                  <a:pt x="265913" y="162978"/>
                  <a:pt x="253669" y="162813"/>
                </a:cubicBezTo>
                <a:cubicBezTo>
                  <a:pt x="241528" y="162585"/>
                  <a:pt x="40119" y="160553"/>
                  <a:pt x="40119" y="16055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4436751" y="3799245"/>
            <a:ext cx="249580" cy="225945"/>
          </a:xfrm>
          <a:custGeom>
            <a:avLst/>
            <a:gdLst>
              <a:gd name="connsiteX0" fmla="*/ 51930 w 249580"/>
              <a:gd name="connsiteY0" fmla="*/ 33896 h 225945"/>
              <a:gd name="connsiteX1" fmla="*/ 104978 w 249580"/>
              <a:gd name="connsiteY1" fmla="*/ 84213 h 225945"/>
              <a:gd name="connsiteX2" fmla="*/ 135039 w 249580"/>
              <a:gd name="connsiteY2" fmla="*/ 114452 h 225945"/>
              <a:gd name="connsiteX3" fmla="*/ 161683 w 249580"/>
              <a:gd name="connsiteY3" fmla="*/ 132410 h 225945"/>
              <a:gd name="connsiteX4" fmla="*/ 204063 w 249580"/>
              <a:gd name="connsiteY4" fmla="*/ 140220 h 225945"/>
              <a:gd name="connsiteX5" fmla="*/ 241757 w 249580"/>
              <a:gd name="connsiteY5" fmla="*/ 140093 h 225945"/>
              <a:gd name="connsiteX6" fmla="*/ 248234 w 249580"/>
              <a:gd name="connsiteY6" fmla="*/ 142582 h 225945"/>
              <a:gd name="connsiteX7" fmla="*/ 249580 w 249580"/>
              <a:gd name="connsiteY7" fmla="*/ 144665 h 225945"/>
              <a:gd name="connsiteX8" fmla="*/ 246824 w 249580"/>
              <a:gd name="connsiteY8" fmla="*/ 149021 h 225945"/>
              <a:gd name="connsiteX9" fmla="*/ 227152 w 249580"/>
              <a:gd name="connsiteY9" fmla="*/ 162852 h 225945"/>
              <a:gd name="connsiteX10" fmla="*/ 203708 w 249580"/>
              <a:gd name="connsiteY10" fmla="*/ 183210 h 225945"/>
              <a:gd name="connsiteX11" fmla="*/ 178816 w 249580"/>
              <a:gd name="connsiteY11" fmla="*/ 204723 h 225945"/>
              <a:gd name="connsiteX12" fmla="*/ 150838 w 249580"/>
              <a:gd name="connsiteY12" fmla="*/ 222326 h 225945"/>
              <a:gd name="connsiteX13" fmla="*/ 135166 w 249580"/>
              <a:gd name="connsiteY13" fmla="*/ 225945 h 225945"/>
              <a:gd name="connsiteX14" fmla="*/ 115036 w 249580"/>
              <a:gd name="connsiteY14" fmla="*/ 217932 h 225945"/>
              <a:gd name="connsiteX15" fmla="*/ 95250 w 249580"/>
              <a:gd name="connsiteY15" fmla="*/ 200850 h 225945"/>
              <a:gd name="connsiteX16" fmla="*/ 74409 w 249580"/>
              <a:gd name="connsiteY16" fmla="*/ 164338 h 225945"/>
              <a:gd name="connsiteX17" fmla="*/ 50241 w 249580"/>
              <a:gd name="connsiteY17" fmla="*/ 105638 h 225945"/>
              <a:gd name="connsiteX18" fmla="*/ 22034 w 249580"/>
              <a:gd name="connsiteY18" fmla="*/ 47828 h 225945"/>
              <a:gd name="connsiteX19" fmla="*/ 0 w 249580"/>
              <a:gd name="connsiteY19" fmla="*/ 10693 h 225945"/>
              <a:gd name="connsiteX20" fmla="*/ 6908 w 249580"/>
              <a:gd name="connsiteY20" fmla="*/ 368 h 225945"/>
              <a:gd name="connsiteX21" fmla="*/ 12077 w 249580"/>
              <a:gd name="connsiteY21" fmla="*/ 0 h 225945"/>
              <a:gd name="connsiteX22" fmla="*/ 23939 w 249580"/>
              <a:gd name="connsiteY22" fmla="*/ 9283 h 225945"/>
              <a:gd name="connsiteX23" fmla="*/ 51930 w 249580"/>
              <a:gd name="connsiteY23" fmla="*/ 33896 h 22594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Lst>
            <a:rect l="l" t="t" r="r" b="b"/>
            <a:pathLst>
              <a:path w="249580" h="225945">
                <a:moveTo>
                  <a:pt x="51930" y="33896"/>
                </a:moveTo>
                <a:cubicBezTo>
                  <a:pt x="52933" y="34455"/>
                  <a:pt x="102108" y="80365"/>
                  <a:pt x="104978" y="84213"/>
                </a:cubicBezTo>
                <a:cubicBezTo>
                  <a:pt x="107835" y="88010"/>
                  <a:pt x="132727" y="112407"/>
                  <a:pt x="135039" y="114452"/>
                </a:cubicBezTo>
                <a:cubicBezTo>
                  <a:pt x="137350" y="116497"/>
                  <a:pt x="150838" y="128638"/>
                  <a:pt x="161683" y="132410"/>
                </a:cubicBezTo>
                <a:cubicBezTo>
                  <a:pt x="172529" y="136181"/>
                  <a:pt x="193027" y="141884"/>
                  <a:pt x="204063" y="140220"/>
                </a:cubicBezTo>
                <a:cubicBezTo>
                  <a:pt x="215125" y="138595"/>
                  <a:pt x="238493" y="138810"/>
                  <a:pt x="241757" y="140093"/>
                </a:cubicBezTo>
                <a:cubicBezTo>
                  <a:pt x="245135" y="141338"/>
                  <a:pt x="248234" y="142582"/>
                  <a:pt x="248234" y="142582"/>
                </a:cubicBezTo>
                <a:cubicBezTo>
                  <a:pt x="248234" y="142582"/>
                  <a:pt x="249529" y="143370"/>
                  <a:pt x="249580" y="144665"/>
                </a:cubicBezTo>
                <a:cubicBezTo>
                  <a:pt x="249580" y="145897"/>
                  <a:pt x="248513" y="147954"/>
                  <a:pt x="246824" y="149021"/>
                </a:cubicBezTo>
                <a:cubicBezTo>
                  <a:pt x="245021" y="150076"/>
                  <a:pt x="228498" y="161785"/>
                  <a:pt x="227152" y="162852"/>
                </a:cubicBezTo>
                <a:cubicBezTo>
                  <a:pt x="225755" y="163829"/>
                  <a:pt x="205625" y="180631"/>
                  <a:pt x="203708" y="183210"/>
                </a:cubicBezTo>
                <a:cubicBezTo>
                  <a:pt x="201803" y="185763"/>
                  <a:pt x="180835" y="203301"/>
                  <a:pt x="178816" y="204723"/>
                </a:cubicBezTo>
                <a:cubicBezTo>
                  <a:pt x="176796" y="206133"/>
                  <a:pt x="155499" y="220357"/>
                  <a:pt x="150838" y="222326"/>
                </a:cubicBezTo>
                <a:cubicBezTo>
                  <a:pt x="146278" y="224307"/>
                  <a:pt x="140500" y="226047"/>
                  <a:pt x="135166" y="225945"/>
                </a:cubicBezTo>
                <a:cubicBezTo>
                  <a:pt x="129692" y="225869"/>
                  <a:pt x="125044" y="226047"/>
                  <a:pt x="115036" y="217932"/>
                </a:cubicBezTo>
                <a:cubicBezTo>
                  <a:pt x="105041" y="209803"/>
                  <a:pt x="101384" y="210007"/>
                  <a:pt x="95250" y="200850"/>
                </a:cubicBezTo>
                <a:cubicBezTo>
                  <a:pt x="89077" y="191642"/>
                  <a:pt x="79006" y="174129"/>
                  <a:pt x="74409" y="164338"/>
                </a:cubicBezTo>
                <a:cubicBezTo>
                  <a:pt x="69634" y="154482"/>
                  <a:pt x="52158" y="109613"/>
                  <a:pt x="50241" y="105638"/>
                </a:cubicBezTo>
                <a:cubicBezTo>
                  <a:pt x="48501" y="101727"/>
                  <a:pt x="27089" y="56832"/>
                  <a:pt x="22034" y="47828"/>
                </a:cubicBezTo>
                <a:cubicBezTo>
                  <a:pt x="16294" y="37693"/>
                  <a:pt x="50" y="17932"/>
                  <a:pt x="0" y="10693"/>
                </a:cubicBezTo>
                <a:cubicBezTo>
                  <a:pt x="-114" y="2831"/>
                  <a:pt x="3200" y="1066"/>
                  <a:pt x="6908" y="368"/>
                </a:cubicBezTo>
                <a:cubicBezTo>
                  <a:pt x="6908" y="368"/>
                  <a:pt x="11010" y="-330"/>
                  <a:pt x="12077" y="0"/>
                </a:cubicBezTo>
                <a:cubicBezTo>
                  <a:pt x="13144" y="317"/>
                  <a:pt x="22695" y="8216"/>
                  <a:pt x="23939" y="9283"/>
                </a:cubicBezTo>
                <a:cubicBezTo>
                  <a:pt x="25285" y="10388"/>
                  <a:pt x="51930" y="33896"/>
                  <a:pt x="51930" y="3389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158679" y="3358887"/>
            <a:ext cx="451764" cy="653656"/>
          </a:xfrm>
          <a:custGeom>
            <a:avLst/>
            <a:gdLst>
              <a:gd name="connsiteX0" fmla="*/ 251878 w 451764"/>
              <a:gd name="connsiteY0" fmla="*/ 571 h 653656"/>
              <a:gd name="connsiteX1" fmla="*/ 270763 w 451764"/>
              <a:gd name="connsiteY1" fmla="*/ 12572 h 653656"/>
              <a:gd name="connsiteX2" fmla="*/ 294309 w 451764"/>
              <a:gd name="connsiteY2" fmla="*/ 35750 h 653656"/>
              <a:gd name="connsiteX3" fmla="*/ 310286 w 451764"/>
              <a:gd name="connsiteY3" fmla="*/ 62293 h 653656"/>
              <a:gd name="connsiteX4" fmla="*/ 314147 w 451764"/>
              <a:gd name="connsiteY4" fmla="*/ 89788 h 653656"/>
              <a:gd name="connsiteX5" fmla="*/ 309816 w 451764"/>
              <a:gd name="connsiteY5" fmla="*/ 106095 h 653656"/>
              <a:gd name="connsiteX6" fmla="*/ 303529 w 451764"/>
              <a:gd name="connsiteY6" fmla="*/ 138048 h 653656"/>
              <a:gd name="connsiteX7" fmla="*/ 293979 w 451764"/>
              <a:gd name="connsiteY7" fmla="*/ 199186 h 653656"/>
              <a:gd name="connsiteX8" fmla="*/ 287794 w 451764"/>
              <a:gd name="connsiteY8" fmla="*/ 243560 h 653656"/>
              <a:gd name="connsiteX9" fmla="*/ 280885 w 451764"/>
              <a:gd name="connsiteY9" fmla="*/ 297065 h 653656"/>
              <a:gd name="connsiteX10" fmla="*/ 274421 w 451764"/>
              <a:gd name="connsiteY10" fmla="*/ 346760 h 653656"/>
              <a:gd name="connsiteX11" fmla="*/ 273697 w 451764"/>
              <a:gd name="connsiteY11" fmla="*/ 354482 h 653656"/>
              <a:gd name="connsiteX12" fmla="*/ 301281 w 451764"/>
              <a:gd name="connsiteY12" fmla="*/ 342900 h 653656"/>
              <a:gd name="connsiteX13" fmla="*/ 342810 w 451764"/>
              <a:gd name="connsiteY13" fmla="*/ 320484 h 653656"/>
              <a:gd name="connsiteX14" fmla="*/ 386753 w 451764"/>
              <a:gd name="connsiteY14" fmla="*/ 293814 h 653656"/>
              <a:gd name="connsiteX15" fmla="*/ 391464 w 451764"/>
              <a:gd name="connsiteY15" fmla="*/ 282892 h 653656"/>
              <a:gd name="connsiteX16" fmla="*/ 388264 w 451764"/>
              <a:gd name="connsiteY16" fmla="*/ 271195 h 653656"/>
              <a:gd name="connsiteX17" fmla="*/ 383946 w 451764"/>
              <a:gd name="connsiteY17" fmla="*/ 260730 h 653656"/>
              <a:gd name="connsiteX18" fmla="*/ 391833 w 451764"/>
              <a:gd name="connsiteY18" fmla="*/ 266775 h 653656"/>
              <a:gd name="connsiteX19" fmla="*/ 407720 w 451764"/>
              <a:gd name="connsiteY19" fmla="*/ 271767 h 653656"/>
              <a:gd name="connsiteX20" fmla="*/ 420141 w 451764"/>
              <a:gd name="connsiteY20" fmla="*/ 270166 h 653656"/>
              <a:gd name="connsiteX21" fmla="*/ 436486 w 451764"/>
              <a:gd name="connsiteY21" fmla="*/ 271665 h 653656"/>
              <a:gd name="connsiteX22" fmla="*/ 451764 w 451764"/>
              <a:gd name="connsiteY22" fmla="*/ 290474 h 653656"/>
              <a:gd name="connsiteX23" fmla="*/ 448297 w 451764"/>
              <a:gd name="connsiteY23" fmla="*/ 321512 h 653656"/>
              <a:gd name="connsiteX24" fmla="*/ 421665 w 451764"/>
              <a:gd name="connsiteY24" fmla="*/ 336270 h 653656"/>
              <a:gd name="connsiteX25" fmla="*/ 400761 w 451764"/>
              <a:gd name="connsiteY25" fmla="*/ 340448 h 653656"/>
              <a:gd name="connsiteX26" fmla="*/ 394576 w 451764"/>
              <a:gd name="connsiteY26" fmla="*/ 340791 h 653656"/>
              <a:gd name="connsiteX27" fmla="*/ 370077 w 451764"/>
              <a:gd name="connsiteY27" fmla="*/ 352869 h 653656"/>
              <a:gd name="connsiteX28" fmla="*/ 327977 w 451764"/>
              <a:gd name="connsiteY28" fmla="*/ 372693 h 653656"/>
              <a:gd name="connsiteX29" fmla="*/ 281558 w 451764"/>
              <a:gd name="connsiteY29" fmla="*/ 394347 h 653656"/>
              <a:gd name="connsiteX30" fmla="*/ 251878 w 451764"/>
              <a:gd name="connsiteY30" fmla="*/ 407822 h 653656"/>
              <a:gd name="connsiteX31" fmla="*/ 250583 w 451764"/>
              <a:gd name="connsiteY31" fmla="*/ 413384 h 653656"/>
              <a:gd name="connsiteX32" fmla="*/ 238899 w 451764"/>
              <a:gd name="connsiteY32" fmla="*/ 453453 h 653656"/>
              <a:gd name="connsiteX33" fmla="*/ 222719 w 451764"/>
              <a:gd name="connsiteY33" fmla="*/ 497014 h 653656"/>
              <a:gd name="connsiteX34" fmla="*/ 203834 w 451764"/>
              <a:gd name="connsiteY34" fmla="*/ 537133 h 653656"/>
              <a:gd name="connsiteX35" fmla="*/ 189953 w 451764"/>
              <a:gd name="connsiteY35" fmla="*/ 561581 h 653656"/>
              <a:gd name="connsiteX36" fmla="*/ 175120 w 451764"/>
              <a:gd name="connsiteY36" fmla="*/ 584200 h 653656"/>
              <a:gd name="connsiteX37" fmla="*/ 157022 w 451764"/>
              <a:gd name="connsiteY37" fmla="*/ 606285 h 653656"/>
              <a:gd name="connsiteX38" fmla="*/ 139890 w 451764"/>
              <a:gd name="connsiteY38" fmla="*/ 622718 h 653656"/>
              <a:gd name="connsiteX39" fmla="*/ 124256 w 451764"/>
              <a:gd name="connsiteY39" fmla="*/ 634847 h 653656"/>
              <a:gd name="connsiteX40" fmla="*/ 91998 w 451764"/>
              <a:gd name="connsiteY40" fmla="*/ 651154 h 653656"/>
              <a:gd name="connsiteX41" fmla="*/ 47218 w 451764"/>
              <a:gd name="connsiteY41" fmla="*/ 653656 h 653656"/>
              <a:gd name="connsiteX42" fmla="*/ 17093 w 451764"/>
              <a:gd name="connsiteY42" fmla="*/ 639584 h 653656"/>
              <a:gd name="connsiteX43" fmla="*/ 0 w 451764"/>
              <a:gd name="connsiteY43" fmla="*/ 618909 h 653656"/>
              <a:gd name="connsiteX44" fmla="*/ 12534 w 451764"/>
              <a:gd name="connsiteY44" fmla="*/ 615505 h 653656"/>
              <a:gd name="connsiteX45" fmla="*/ 28054 w 451764"/>
              <a:gd name="connsiteY45" fmla="*/ 620585 h 653656"/>
              <a:gd name="connsiteX46" fmla="*/ 54978 w 451764"/>
              <a:gd name="connsiteY46" fmla="*/ 618858 h 653656"/>
              <a:gd name="connsiteX47" fmla="*/ 89191 w 451764"/>
              <a:gd name="connsiteY47" fmla="*/ 608685 h 653656"/>
              <a:gd name="connsiteX48" fmla="*/ 118300 w 451764"/>
              <a:gd name="connsiteY48" fmla="*/ 586752 h 653656"/>
              <a:gd name="connsiteX49" fmla="*/ 140957 w 451764"/>
              <a:gd name="connsiteY49" fmla="*/ 560781 h 653656"/>
              <a:gd name="connsiteX50" fmla="*/ 178041 w 451764"/>
              <a:gd name="connsiteY50" fmla="*/ 511340 h 653656"/>
              <a:gd name="connsiteX51" fmla="*/ 203225 w 451764"/>
              <a:gd name="connsiteY51" fmla="*/ 463892 h 653656"/>
              <a:gd name="connsiteX52" fmla="*/ 213220 w 451764"/>
              <a:gd name="connsiteY52" fmla="*/ 422325 h 653656"/>
              <a:gd name="connsiteX53" fmla="*/ 191249 w 451764"/>
              <a:gd name="connsiteY53" fmla="*/ 429171 h 653656"/>
              <a:gd name="connsiteX54" fmla="*/ 136791 w 451764"/>
              <a:gd name="connsiteY54" fmla="*/ 452411 h 653656"/>
              <a:gd name="connsiteX55" fmla="*/ 88531 w 451764"/>
              <a:gd name="connsiteY55" fmla="*/ 475881 h 653656"/>
              <a:gd name="connsiteX56" fmla="*/ 72059 w 451764"/>
              <a:gd name="connsiteY56" fmla="*/ 485152 h 653656"/>
              <a:gd name="connsiteX57" fmla="*/ 62445 w 451764"/>
              <a:gd name="connsiteY57" fmla="*/ 491654 h 653656"/>
              <a:gd name="connsiteX58" fmla="*/ 46215 w 451764"/>
              <a:gd name="connsiteY58" fmla="*/ 497357 h 653656"/>
              <a:gd name="connsiteX59" fmla="*/ 28676 w 451764"/>
              <a:gd name="connsiteY59" fmla="*/ 491731 h 653656"/>
              <a:gd name="connsiteX60" fmla="*/ 7823 w 451764"/>
              <a:gd name="connsiteY60" fmla="*/ 464820 h 653656"/>
              <a:gd name="connsiteX61" fmla="*/ 9004 w 451764"/>
              <a:gd name="connsiteY61" fmla="*/ 444055 h 653656"/>
              <a:gd name="connsiteX62" fmla="*/ 22885 w 451764"/>
              <a:gd name="connsiteY62" fmla="*/ 441375 h 653656"/>
              <a:gd name="connsiteX63" fmla="*/ 40195 w 451764"/>
              <a:gd name="connsiteY63" fmla="*/ 444245 h 653656"/>
              <a:gd name="connsiteX64" fmla="*/ 64528 w 451764"/>
              <a:gd name="connsiteY64" fmla="*/ 438772 h 653656"/>
              <a:gd name="connsiteX65" fmla="*/ 138531 w 451764"/>
              <a:gd name="connsiteY65" fmla="*/ 407123 h 653656"/>
              <a:gd name="connsiteX66" fmla="*/ 207492 w 451764"/>
              <a:gd name="connsiteY66" fmla="*/ 376910 h 653656"/>
              <a:gd name="connsiteX67" fmla="*/ 224738 w 451764"/>
              <a:gd name="connsiteY67" fmla="*/ 369214 h 653656"/>
              <a:gd name="connsiteX68" fmla="*/ 231711 w 451764"/>
              <a:gd name="connsiteY68" fmla="*/ 348081 h 653656"/>
              <a:gd name="connsiteX69" fmla="*/ 239356 w 451764"/>
              <a:gd name="connsiteY69" fmla="*/ 300545 h 653656"/>
              <a:gd name="connsiteX70" fmla="*/ 243281 w 451764"/>
              <a:gd name="connsiteY70" fmla="*/ 224954 h 653656"/>
              <a:gd name="connsiteX71" fmla="*/ 242722 w 451764"/>
              <a:gd name="connsiteY71" fmla="*/ 142862 h 653656"/>
              <a:gd name="connsiteX72" fmla="*/ 239178 w 451764"/>
              <a:gd name="connsiteY72" fmla="*/ 61861 h 653656"/>
              <a:gd name="connsiteX73" fmla="*/ 236042 w 451764"/>
              <a:gd name="connsiteY73" fmla="*/ 29438 h 653656"/>
              <a:gd name="connsiteX74" fmla="*/ 236270 w 451764"/>
              <a:gd name="connsiteY74" fmla="*/ 8547 h 653656"/>
              <a:gd name="connsiteX75" fmla="*/ 242277 w 451764"/>
              <a:gd name="connsiteY75" fmla="*/ 0 h 653656"/>
              <a:gd name="connsiteX76" fmla="*/ 251878 w 451764"/>
              <a:gd name="connsiteY76" fmla="*/ 571 h 65365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 ang="63">
                <a:pos x="connsiteX63" y="connsiteY63"/>
              </a:cxn>
              <a:cxn ang="64">
                <a:pos x="connsiteX64" y="connsiteY64"/>
              </a:cxn>
              <a:cxn ang="65">
                <a:pos x="connsiteX65" y="connsiteY65"/>
              </a:cxn>
              <a:cxn ang="66">
                <a:pos x="connsiteX66" y="connsiteY66"/>
              </a:cxn>
              <a:cxn ang="67">
                <a:pos x="connsiteX67" y="connsiteY67"/>
              </a:cxn>
              <a:cxn ang="68">
                <a:pos x="connsiteX68" y="connsiteY68"/>
              </a:cxn>
              <a:cxn ang="69">
                <a:pos x="connsiteX69" y="connsiteY69"/>
              </a:cxn>
              <a:cxn ang="70">
                <a:pos x="connsiteX70" y="connsiteY70"/>
              </a:cxn>
              <a:cxn ang="71">
                <a:pos x="connsiteX71" y="connsiteY71"/>
              </a:cxn>
              <a:cxn ang="72">
                <a:pos x="connsiteX72" y="connsiteY72"/>
              </a:cxn>
              <a:cxn ang="73">
                <a:pos x="connsiteX73" y="connsiteY73"/>
              </a:cxn>
              <a:cxn ang="74">
                <a:pos x="connsiteX74" y="connsiteY74"/>
              </a:cxn>
              <a:cxn ang="75">
                <a:pos x="connsiteX75" y="connsiteY75"/>
              </a:cxn>
              <a:cxn ang="76">
                <a:pos x="connsiteX76" y="connsiteY76"/>
              </a:cxn>
            </a:cxnLst>
            <a:rect l="l" t="t" r="r" b="b"/>
            <a:pathLst>
              <a:path w="451764" h="653656">
                <a:moveTo>
                  <a:pt x="251878" y="571"/>
                </a:moveTo>
                <a:cubicBezTo>
                  <a:pt x="251878" y="571"/>
                  <a:pt x="261772" y="4406"/>
                  <a:pt x="270763" y="12572"/>
                </a:cubicBezTo>
                <a:cubicBezTo>
                  <a:pt x="279691" y="20802"/>
                  <a:pt x="289140" y="28765"/>
                  <a:pt x="294309" y="35750"/>
                </a:cubicBezTo>
                <a:cubicBezTo>
                  <a:pt x="299554" y="42697"/>
                  <a:pt x="304710" y="47955"/>
                  <a:pt x="310286" y="62293"/>
                </a:cubicBezTo>
                <a:cubicBezTo>
                  <a:pt x="315709" y="76593"/>
                  <a:pt x="314553" y="84683"/>
                  <a:pt x="314147" y="89788"/>
                </a:cubicBezTo>
                <a:cubicBezTo>
                  <a:pt x="313867" y="94983"/>
                  <a:pt x="310095" y="103504"/>
                  <a:pt x="309816" y="106095"/>
                </a:cubicBezTo>
                <a:cubicBezTo>
                  <a:pt x="309473" y="108699"/>
                  <a:pt x="305053" y="127456"/>
                  <a:pt x="303529" y="138048"/>
                </a:cubicBezTo>
                <a:cubicBezTo>
                  <a:pt x="301955" y="148640"/>
                  <a:pt x="294588" y="193090"/>
                  <a:pt x="293979" y="199186"/>
                </a:cubicBezTo>
                <a:cubicBezTo>
                  <a:pt x="293420" y="205232"/>
                  <a:pt x="287794" y="241071"/>
                  <a:pt x="287794" y="243560"/>
                </a:cubicBezTo>
                <a:cubicBezTo>
                  <a:pt x="287845" y="246087"/>
                  <a:pt x="281051" y="294132"/>
                  <a:pt x="280885" y="297065"/>
                </a:cubicBezTo>
                <a:cubicBezTo>
                  <a:pt x="280720" y="299923"/>
                  <a:pt x="274701" y="344830"/>
                  <a:pt x="274421" y="346760"/>
                </a:cubicBezTo>
                <a:cubicBezTo>
                  <a:pt x="274320" y="348703"/>
                  <a:pt x="273697" y="354482"/>
                  <a:pt x="273697" y="354482"/>
                </a:cubicBezTo>
                <a:cubicBezTo>
                  <a:pt x="273697" y="354482"/>
                  <a:pt x="298856" y="344220"/>
                  <a:pt x="301281" y="342900"/>
                </a:cubicBezTo>
                <a:cubicBezTo>
                  <a:pt x="303644" y="341680"/>
                  <a:pt x="314820" y="337794"/>
                  <a:pt x="342810" y="320484"/>
                </a:cubicBezTo>
                <a:cubicBezTo>
                  <a:pt x="370738" y="303186"/>
                  <a:pt x="381190" y="296989"/>
                  <a:pt x="386753" y="293814"/>
                </a:cubicBezTo>
                <a:cubicBezTo>
                  <a:pt x="392264" y="290576"/>
                  <a:pt x="391528" y="285597"/>
                  <a:pt x="391464" y="282892"/>
                </a:cubicBezTo>
                <a:cubicBezTo>
                  <a:pt x="391312" y="280174"/>
                  <a:pt x="388886" y="272440"/>
                  <a:pt x="388264" y="271195"/>
                </a:cubicBezTo>
                <a:cubicBezTo>
                  <a:pt x="387705" y="269925"/>
                  <a:pt x="384162" y="261010"/>
                  <a:pt x="383946" y="260730"/>
                </a:cubicBezTo>
                <a:cubicBezTo>
                  <a:pt x="383844" y="260425"/>
                  <a:pt x="391147" y="266509"/>
                  <a:pt x="391833" y="266775"/>
                </a:cubicBezTo>
                <a:cubicBezTo>
                  <a:pt x="392493" y="267106"/>
                  <a:pt x="400354" y="271335"/>
                  <a:pt x="407720" y="271767"/>
                </a:cubicBezTo>
                <a:cubicBezTo>
                  <a:pt x="414972" y="272148"/>
                  <a:pt x="418299" y="270421"/>
                  <a:pt x="420141" y="270166"/>
                </a:cubicBezTo>
                <a:cubicBezTo>
                  <a:pt x="422097" y="269976"/>
                  <a:pt x="431494" y="268338"/>
                  <a:pt x="436486" y="271665"/>
                </a:cubicBezTo>
                <a:cubicBezTo>
                  <a:pt x="441604" y="274967"/>
                  <a:pt x="448119" y="282308"/>
                  <a:pt x="451764" y="290474"/>
                </a:cubicBezTo>
                <a:cubicBezTo>
                  <a:pt x="455536" y="298640"/>
                  <a:pt x="457555" y="309752"/>
                  <a:pt x="448297" y="321512"/>
                </a:cubicBezTo>
                <a:cubicBezTo>
                  <a:pt x="438962" y="333197"/>
                  <a:pt x="422275" y="336270"/>
                  <a:pt x="421665" y="336270"/>
                </a:cubicBezTo>
                <a:cubicBezTo>
                  <a:pt x="421030" y="336270"/>
                  <a:pt x="406209" y="339800"/>
                  <a:pt x="400761" y="340448"/>
                </a:cubicBezTo>
                <a:cubicBezTo>
                  <a:pt x="395299" y="341071"/>
                  <a:pt x="394576" y="340791"/>
                  <a:pt x="394576" y="340791"/>
                </a:cubicBezTo>
                <a:cubicBezTo>
                  <a:pt x="394576" y="340791"/>
                  <a:pt x="372541" y="351878"/>
                  <a:pt x="370077" y="352869"/>
                </a:cubicBezTo>
                <a:cubicBezTo>
                  <a:pt x="367588" y="353847"/>
                  <a:pt x="331787" y="370662"/>
                  <a:pt x="327977" y="372693"/>
                </a:cubicBezTo>
                <a:cubicBezTo>
                  <a:pt x="324154" y="374776"/>
                  <a:pt x="281558" y="394347"/>
                  <a:pt x="281558" y="394347"/>
                </a:cubicBezTo>
                <a:lnTo>
                  <a:pt x="251878" y="407822"/>
                </a:lnTo>
                <a:lnTo>
                  <a:pt x="250583" y="413384"/>
                </a:lnTo>
                <a:cubicBezTo>
                  <a:pt x="250583" y="413384"/>
                  <a:pt x="240487" y="449465"/>
                  <a:pt x="238899" y="453453"/>
                </a:cubicBezTo>
                <a:cubicBezTo>
                  <a:pt x="237324" y="457428"/>
                  <a:pt x="226301" y="488797"/>
                  <a:pt x="222719" y="497014"/>
                </a:cubicBezTo>
                <a:cubicBezTo>
                  <a:pt x="219125" y="505205"/>
                  <a:pt x="206133" y="532333"/>
                  <a:pt x="203834" y="537133"/>
                </a:cubicBezTo>
                <a:cubicBezTo>
                  <a:pt x="201523" y="541845"/>
                  <a:pt x="192417" y="557783"/>
                  <a:pt x="189953" y="561581"/>
                </a:cubicBezTo>
                <a:cubicBezTo>
                  <a:pt x="187591" y="565403"/>
                  <a:pt x="178549" y="579335"/>
                  <a:pt x="175120" y="584200"/>
                </a:cubicBezTo>
                <a:cubicBezTo>
                  <a:pt x="171576" y="589064"/>
                  <a:pt x="159829" y="603668"/>
                  <a:pt x="157022" y="606285"/>
                </a:cubicBezTo>
                <a:cubicBezTo>
                  <a:pt x="154228" y="608901"/>
                  <a:pt x="142811" y="620242"/>
                  <a:pt x="139890" y="622718"/>
                </a:cubicBezTo>
                <a:cubicBezTo>
                  <a:pt x="136905" y="625208"/>
                  <a:pt x="128638" y="631710"/>
                  <a:pt x="124256" y="634847"/>
                </a:cubicBezTo>
                <a:cubicBezTo>
                  <a:pt x="120091" y="638073"/>
                  <a:pt x="106159" y="646557"/>
                  <a:pt x="91998" y="651154"/>
                </a:cubicBezTo>
                <a:cubicBezTo>
                  <a:pt x="77901" y="655764"/>
                  <a:pt x="60413" y="656450"/>
                  <a:pt x="47218" y="653656"/>
                </a:cubicBezTo>
                <a:cubicBezTo>
                  <a:pt x="34073" y="650875"/>
                  <a:pt x="22428" y="643635"/>
                  <a:pt x="17093" y="639584"/>
                </a:cubicBezTo>
                <a:cubicBezTo>
                  <a:pt x="11696" y="635520"/>
                  <a:pt x="1308" y="625703"/>
                  <a:pt x="0" y="618909"/>
                </a:cubicBezTo>
                <a:cubicBezTo>
                  <a:pt x="-1333" y="612101"/>
                  <a:pt x="12534" y="615505"/>
                  <a:pt x="12534" y="615505"/>
                </a:cubicBezTo>
                <a:cubicBezTo>
                  <a:pt x="12534" y="615505"/>
                  <a:pt x="26542" y="620217"/>
                  <a:pt x="28054" y="620585"/>
                </a:cubicBezTo>
                <a:cubicBezTo>
                  <a:pt x="29514" y="620991"/>
                  <a:pt x="42493" y="622477"/>
                  <a:pt x="54978" y="618858"/>
                </a:cubicBezTo>
                <a:cubicBezTo>
                  <a:pt x="67335" y="615302"/>
                  <a:pt x="82334" y="611530"/>
                  <a:pt x="89191" y="608685"/>
                </a:cubicBezTo>
                <a:cubicBezTo>
                  <a:pt x="96087" y="605751"/>
                  <a:pt x="114134" y="592239"/>
                  <a:pt x="118300" y="586752"/>
                </a:cubicBezTo>
                <a:cubicBezTo>
                  <a:pt x="122415" y="581253"/>
                  <a:pt x="130949" y="574179"/>
                  <a:pt x="140957" y="560781"/>
                </a:cubicBezTo>
                <a:cubicBezTo>
                  <a:pt x="150850" y="547420"/>
                  <a:pt x="171297" y="521792"/>
                  <a:pt x="178041" y="511340"/>
                </a:cubicBezTo>
                <a:cubicBezTo>
                  <a:pt x="184797" y="500976"/>
                  <a:pt x="197256" y="482053"/>
                  <a:pt x="203225" y="463892"/>
                </a:cubicBezTo>
                <a:cubicBezTo>
                  <a:pt x="209244" y="445757"/>
                  <a:pt x="212725" y="432079"/>
                  <a:pt x="213220" y="422325"/>
                </a:cubicBezTo>
                <a:cubicBezTo>
                  <a:pt x="213220" y="422325"/>
                  <a:pt x="206540" y="422998"/>
                  <a:pt x="191249" y="429171"/>
                </a:cubicBezTo>
                <a:cubicBezTo>
                  <a:pt x="175856" y="435368"/>
                  <a:pt x="141516" y="449808"/>
                  <a:pt x="136791" y="452411"/>
                </a:cubicBezTo>
                <a:cubicBezTo>
                  <a:pt x="132067" y="455028"/>
                  <a:pt x="94538" y="472731"/>
                  <a:pt x="88531" y="475881"/>
                </a:cubicBezTo>
                <a:cubicBezTo>
                  <a:pt x="82562" y="479031"/>
                  <a:pt x="72059" y="485152"/>
                  <a:pt x="72059" y="485152"/>
                </a:cubicBezTo>
                <a:cubicBezTo>
                  <a:pt x="72059" y="485152"/>
                  <a:pt x="63741" y="490854"/>
                  <a:pt x="62445" y="491654"/>
                </a:cubicBezTo>
                <a:cubicBezTo>
                  <a:pt x="61264" y="492442"/>
                  <a:pt x="53073" y="496836"/>
                  <a:pt x="46215" y="497357"/>
                </a:cubicBezTo>
                <a:cubicBezTo>
                  <a:pt x="39230" y="497763"/>
                  <a:pt x="34073" y="494753"/>
                  <a:pt x="28676" y="491731"/>
                </a:cubicBezTo>
                <a:cubicBezTo>
                  <a:pt x="23152" y="488657"/>
                  <a:pt x="10743" y="473303"/>
                  <a:pt x="7823" y="464820"/>
                </a:cubicBezTo>
                <a:cubicBezTo>
                  <a:pt x="4952" y="456412"/>
                  <a:pt x="5346" y="446151"/>
                  <a:pt x="9004" y="444055"/>
                </a:cubicBezTo>
                <a:cubicBezTo>
                  <a:pt x="12763" y="441959"/>
                  <a:pt x="15684" y="440423"/>
                  <a:pt x="22885" y="441375"/>
                </a:cubicBezTo>
                <a:cubicBezTo>
                  <a:pt x="30073" y="442328"/>
                  <a:pt x="37045" y="444296"/>
                  <a:pt x="40195" y="444245"/>
                </a:cubicBezTo>
                <a:cubicBezTo>
                  <a:pt x="43395" y="444245"/>
                  <a:pt x="52044" y="443738"/>
                  <a:pt x="64528" y="438772"/>
                </a:cubicBezTo>
                <a:cubicBezTo>
                  <a:pt x="77050" y="433781"/>
                  <a:pt x="133806" y="409346"/>
                  <a:pt x="138531" y="407123"/>
                </a:cubicBezTo>
                <a:cubicBezTo>
                  <a:pt x="143255" y="404837"/>
                  <a:pt x="206489" y="377304"/>
                  <a:pt x="207492" y="376910"/>
                </a:cubicBezTo>
                <a:cubicBezTo>
                  <a:pt x="208572" y="376529"/>
                  <a:pt x="224738" y="369214"/>
                  <a:pt x="224738" y="369214"/>
                </a:cubicBezTo>
                <a:cubicBezTo>
                  <a:pt x="224738" y="369214"/>
                  <a:pt x="229514" y="357212"/>
                  <a:pt x="231711" y="348081"/>
                </a:cubicBezTo>
                <a:cubicBezTo>
                  <a:pt x="233959" y="338924"/>
                  <a:pt x="237375" y="321614"/>
                  <a:pt x="239356" y="300545"/>
                </a:cubicBezTo>
                <a:cubicBezTo>
                  <a:pt x="241312" y="279475"/>
                  <a:pt x="243395" y="240804"/>
                  <a:pt x="243281" y="224954"/>
                </a:cubicBezTo>
                <a:cubicBezTo>
                  <a:pt x="243128" y="209003"/>
                  <a:pt x="242836" y="165556"/>
                  <a:pt x="242722" y="142862"/>
                </a:cubicBezTo>
                <a:cubicBezTo>
                  <a:pt x="242557" y="120129"/>
                  <a:pt x="240309" y="81533"/>
                  <a:pt x="239178" y="61861"/>
                </a:cubicBezTo>
                <a:cubicBezTo>
                  <a:pt x="238175" y="42252"/>
                  <a:pt x="237045" y="35204"/>
                  <a:pt x="236042" y="29438"/>
                </a:cubicBezTo>
                <a:cubicBezTo>
                  <a:pt x="235203" y="23710"/>
                  <a:pt x="234632" y="13639"/>
                  <a:pt x="236270" y="8547"/>
                </a:cubicBezTo>
                <a:cubicBezTo>
                  <a:pt x="237845" y="3403"/>
                  <a:pt x="239864" y="571"/>
                  <a:pt x="242277" y="0"/>
                </a:cubicBezTo>
                <a:cubicBezTo>
                  <a:pt x="244741" y="-520"/>
                  <a:pt x="248500" y="-1016"/>
                  <a:pt x="251878" y="57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5653152" y="1732302"/>
            <a:ext cx="900007" cy="536816"/>
          </a:xfrm>
          <a:custGeom>
            <a:avLst/>
            <a:gdLst>
              <a:gd name="connsiteX0" fmla="*/ 706955 w 900007"/>
              <a:gd name="connsiteY0" fmla="*/ 159550 h 536816"/>
              <a:gd name="connsiteX1" fmla="*/ 660930 w 900007"/>
              <a:gd name="connsiteY1" fmla="*/ 200583 h 536816"/>
              <a:gd name="connsiteX2" fmla="*/ 871788 w 900007"/>
              <a:gd name="connsiteY2" fmla="*/ 439089 h 536816"/>
              <a:gd name="connsiteX3" fmla="*/ 392630 w 900007"/>
              <a:gd name="connsiteY3" fmla="*/ 409321 h 536816"/>
              <a:gd name="connsiteX4" fmla="*/ 28305 w 900007"/>
              <a:gd name="connsiteY4" fmla="*/ 96609 h 536816"/>
              <a:gd name="connsiteX5" fmla="*/ 159763 w 900007"/>
              <a:gd name="connsiteY5" fmla="*/ 45758 h 536816"/>
              <a:gd name="connsiteX6" fmla="*/ 178368 w 900007"/>
              <a:gd name="connsiteY6" fmla="*/ 0 h 536816"/>
              <a:gd name="connsiteX7" fmla="*/ 7413 w 900007"/>
              <a:gd name="connsiteY7" fmla="*/ 88163 h 536816"/>
              <a:gd name="connsiteX8" fmla="*/ 368754 w 900007"/>
              <a:gd name="connsiteY8" fmla="*/ 468312 h 536816"/>
              <a:gd name="connsiteX9" fmla="*/ 892756 w 900007"/>
              <a:gd name="connsiteY9" fmla="*/ 447522 h 536816"/>
              <a:gd name="connsiteX10" fmla="*/ 706955 w 900007"/>
              <a:gd name="connsiteY10" fmla="*/ 159550 h 5368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900007" h="536816">
                <a:moveTo>
                  <a:pt x="706955" y="159550"/>
                </a:moveTo>
                <a:cubicBezTo>
                  <a:pt x="690102" y="173329"/>
                  <a:pt x="674760" y="186944"/>
                  <a:pt x="660930" y="200583"/>
                </a:cubicBezTo>
                <a:cubicBezTo>
                  <a:pt x="807260" y="284403"/>
                  <a:pt x="895943" y="379615"/>
                  <a:pt x="871788" y="439089"/>
                </a:cubicBezTo>
                <a:cubicBezTo>
                  <a:pt x="840127" y="517245"/>
                  <a:pt x="625523" y="503986"/>
                  <a:pt x="392630" y="409321"/>
                </a:cubicBezTo>
                <a:cubicBezTo>
                  <a:pt x="159648" y="314833"/>
                  <a:pt x="-3381" y="174777"/>
                  <a:pt x="28305" y="96609"/>
                </a:cubicBezTo>
                <a:cubicBezTo>
                  <a:pt x="42135" y="62674"/>
                  <a:pt x="90408" y="46050"/>
                  <a:pt x="159763" y="45758"/>
                </a:cubicBezTo>
                <a:lnTo>
                  <a:pt x="178368" y="0"/>
                </a:lnTo>
                <a:cubicBezTo>
                  <a:pt x="91767" y="6375"/>
                  <a:pt x="28597" y="36080"/>
                  <a:pt x="7413" y="88163"/>
                </a:cubicBezTo>
                <a:cubicBezTo>
                  <a:pt x="-37556" y="198831"/>
                  <a:pt x="124241" y="369062"/>
                  <a:pt x="368754" y="468312"/>
                </a:cubicBezTo>
                <a:cubicBezTo>
                  <a:pt x="613267" y="567486"/>
                  <a:pt x="847785" y="558279"/>
                  <a:pt x="892756" y="447522"/>
                </a:cubicBezTo>
                <a:cubicBezTo>
                  <a:pt x="925738" y="366471"/>
                  <a:pt x="847506" y="253225"/>
                  <a:pt x="706955" y="15955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839214" y="1731068"/>
            <a:ext cx="42646" cy="49238"/>
          </a:xfrm>
          <a:custGeom>
            <a:avLst/>
            <a:gdLst>
              <a:gd name="connsiteX0" fmla="*/ 21323 w 42646"/>
              <a:gd name="connsiteY0" fmla="*/ 0 h 49238"/>
              <a:gd name="connsiteX1" fmla="*/ 21323 w 42646"/>
              <a:gd name="connsiteY1" fmla="*/ 49238 h 49238"/>
            </a:gdLst>
            <a:ahLst/>
            <a:cxnLst>
              <a:cxn ang="0">
                <a:pos x="connsiteX0" y="connsiteY0"/>
              </a:cxn>
              <a:cxn ang="1">
                <a:pos x="connsiteX1" y="connsiteY1"/>
              </a:cxn>
            </a:cxnLst>
            <a:rect l="l" t="t" r="r" b="b"/>
            <a:pathLst>
              <a:path w="42646" h="49238">
                <a:moveTo>
                  <a:pt x="21323" y="0"/>
                </a:moveTo>
                <a:lnTo>
                  <a:pt x="21323" y="49238"/>
                </a:lnTo>
              </a:path>
            </a:pathLst>
          </a:custGeom>
          <a:ln w="508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887434" y="1732376"/>
            <a:ext cx="43217" cy="53899"/>
          </a:xfrm>
          <a:custGeom>
            <a:avLst/>
            <a:gdLst>
              <a:gd name="connsiteX0" fmla="*/ 43217 w 43217"/>
              <a:gd name="connsiteY0" fmla="*/ 1854 h 53899"/>
              <a:gd name="connsiteX1" fmla="*/ 20624 w 43217"/>
              <a:gd name="connsiteY1" fmla="*/ 0 h 53899"/>
              <a:gd name="connsiteX2" fmla="*/ 0 w 43217"/>
              <a:gd name="connsiteY2" fmla="*/ 50685 h 53899"/>
              <a:gd name="connsiteX3" fmla="*/ 22072 w 43217"/>
              <a:gd name="connsiteY3" fmla="*/ 53898 h 53899"/>
              <a:gd name="connsiteX4" fmla="*/ 43217 w 43217"/>
              <a:gd name="connsiteY4" fmla="*/ 1854 h 538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3217" h="53899">
                <a:moveTo>
                  <a:pt x="43217" y="1854"/>
                </a:moveTo>
                <a:cubicBezTo>
                  <a:pt x="35559" y="1104"/>
                  <a:pt x="27990" y="533"/>
                  <a:pt x="20624" y="0"/>
                </a:cubicBezTo>
                <a:lnTo>
                  <a:pt x="0" y="50685"/>
                </a:lnTo>
                <a:cubicBezTo>
                  <a:pt x="7187" y="51638"/>
                  <a:pt x="14604" y="52705"/>
                  <a:pt x="22072" y="53898"/>
                </a:cubicBezTo>
                <a:lnTo>
                  <a:pt x="43217" y="1854"/>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5934354" y="1737255"/>
            <a:ext cx="43662" cy="57607"/>
          </a:xfrm>
          <a:custGeom>
            <a:avLst/>
            <a:gdLst>
              <a:gd name="connsiteX0" fmla="*/ 43662 w 43662"/>
              <a:gd name="connsiteY0" fmla="*/ 3251 h 57607"/>
              <a:gd name="connsiteX1" fmla="*/ 21640 w 43662"/>
              <a:gd name="connsiteY1" fmla="*/ 0 h 57607"/>
              <a:gd name="connsiteX2" fmla="*/ 0 w 43662"/>
              <a:gd name="connsiteY2" fmla="*/ 53276 h 57607"/>
              <a:gd name="connsiteX3" fmla="*/ 21640 w 43662"/>
              <a:gd name="connsiteY3" fmla="*/ 57607 h 57607"/>
              <a:gd name="connsiteX4" fmla="*/ 43662 w 43662"/>
              <a:gd name="connsiteY4" fmla="*/ 3251 h 5760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3662" h="57607">
                <a:moveTo>
                  <a:pt x="43662" y="3251"/>
                </a:moveTo>
                <a:cubicBezTo>
                  <a:pt x="36245" y="2082"/>
                  <a:pt x="28816" y="952"/>
                  <a:pt x="21640" y="0"/>
                </a:cubicBezTo>
                <a:lnTo>
                  <a:pt x="0" y="53276"/>
                </a:lnTo>
                <a:cubicBezTo>
                  <a:pt x="7073" y="54622"/>
                  <a:pt x="14325" y="56083"/>
                  <a:pt x="21640" y="57607"/>
                </a:cubicBezTo>
                <a:lnTo>
                  <a:pt x="43662" y="3251"/>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940250" y="1638978"/>
            <a:ext cx="434187" cy="488505"/>
          </a:xfrm>
          <a:custGeom>
            <a:avLst/>
            <a:gdLst>
              <a:gd name="connsiteX0" fmla="*/ 0 w 434187"/>
              <a:gd name="connsiteY0" fmla="*/ 438276 h 488505"/>
              <a:gd name="connsiteX1" fmla="*/ 108191 w 434187"/>
              <a:gd name="connsiteY1" fmla="*/ 488505 h 488505"/>
              <a:gd name="connsiteX2" fmla="*/ 434187 w 434187"/>
              <a:gd name="connsiteY2" fmla="*/ 0 h 488505"/>
              <a:gd name="connsiteX3" fmla="*/ 143929 w 434187"/>
              <a:gd name="connsiteY3" fmla="*/ 105702 h 488505"/>
              <a:gd name="connsiteX4" fmla="*/ 25082 w 434187"/>
              <a:gd name="connsiteY4" fmla="*/ 234251 h 488505"/>
              <a:gd name="connsiteX5" fmla="*/ 193662 w 434187"/>
              <a:gd name="connsiteY5" fmla="*/ 201091 h 488505"/>
              <a:gd name="connsiteX6" fmla="*/ 0 w 434187"/>
              <a:gd name="connsiteY6" fmla="*/ 438276 h 48850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34187" h="488505">
                <a:moveTo>
                  <a:pt x="0" y="438276"/>
                </a:moveTo>
                <a:cubicBezTo>
                  <a:pt x="33959" y="456082"/>
                  <a:pt x="70256" y="473075"/>
                  <a:pt x="108191" y="488505"/>
                </a:cubicBezTo>
                <a:cubicBezTo>
                  <a:pt x="211759" y="245935"/>
                  <a:pt x="434187" y="0"/>
                  <a:pt x="434187" y="0"/>
                </a:cubicBezTo>
                <a:cubicBezTo>
                  <a:pt x="253060" y="136156"/>
                  <a:pt x="143929" y="105702"/>
                  <a:pt x="143929" y="105702"/>
                </a:cubicBezTo>
                <a:cubicBezTo>
                  <a:pt x="85877" y="194843"/>
                  <a:pt x="25082" y="234251"/>
                  <a:pt x="25082" y="234251"/>
                </a:cubicBezTo>
                <a:cubicBezTo>
                  <a:pt x="134251" y="232841"/>
                  <a:pt x="193662" y="201091"/>
                  <a:pt x="193662" y="201091"/>
                </a:cubicBezTo>
                <a:cubicBezTo>
                  <a:pt x="141465" y="290639"/>
                  <a:pt x="71653" y="370560"/>
                  <a:pt x="0" y="43827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5607330" y="2140085"/>
            <a:ext cx="409638" cy="180898"/>
          </a:xfrm>
          <a:custGeom>
            <a:avLst/>
            <a:gdLst>
              <a:gd name="connsiteX0" fmla="*/ 409244 w 409638"/>
              <a:gd name="connsiteY0" fmla="*/ 73520 h 180898"/>
              <a:gd name="connsiteX1" fmla="*/ 262178 w 409638"/>
              <a:gd name="connsiteY1" fmla="*/ 0 h 180898"/>
              <a:gd name="connsiteX2" fmla="*/ 0 w 409638"/>
              <a:gd name="connsiteY2" fmla="*/ 180898 h 180898"/>
              <a:gd name="connsiteX3" fmla="*/ 389737 w 409638"/>
              <a:gd name="connsiteY3" fmla="*/ 180898 h 180898"/>
              <a:gd name="connsiteX4" fmla="*/ 409638 w 409638"/>
              <a:gd name="connsiteY4" fmla="*/ 73736 h 180898"/>
              <a:gd name="connsiteX5" fmla="*/ 409244 w 409638"/>
              <a:gd name="connsiteY5" fmla="*/ 73520 h 1808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409638" h="180898">
                <a:moveTo>
                  <a:pt x="409244" y="73520"/>
                </a:moveTo>
                <a:cubicBezTo>
                  <a:pt x="356692" y="52197"/>
                  <a:pt x="307136" y="27330"/>
                  <a:pt x="262178" y="0"/>
                </a:cubicBezTo>
                <a:cubicBezTo>
                  <a:pt x="124980" y="114566"/>
                  <a:pt x="0" y="180898"/>
                  <a:pt x="0" y="180898"/>
                </a:cubicBezTo>
                <a:lnTo>
                  <a:pt x="389737" y="180898"/>
                </a:lnTo>
                <a:cubicBezTo>
                  <a:pt x="391769" y="146672"/>
                  <a:pt x="398856" y="110591"/>
                  <a:pt x="409638" y="73736"/>
                </a:cubicBezTo>
                <a:cubicBezTo>
                  <a:pt x="409511" y="73634"/>
                  <a:pt x="409409" y="73545"/>
                  <a:pt x="409244" y="7352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036515" y="2227646"/>
            <a:ext cx="353098" cy="93345"/>
          </a:xfrm>
          <a:custGeom>
            <a:avLst/>
            <a:gdLst>
              <a:gd name="connsiteX0" fmla="*/ 16522 w 353098"/>
              <a:gd name="connsiteY0" fmla="*/ 0 h 93345"/>
              <a:gd name="connsiteX1" fmla="*/ 0 w 353098"/>
              <a:gd name="connsiteY1" fmla="*/ 93345 h 93345"/>
              <a:gd name="connsiteX2" fmla="*/ 353098 w 353098"/>
              <a:gd name="connsiteY2" fmla="*/ 93345 h 93345"/>
              <a:gd name="connsiteX3" fmla="*/ 288963 w 353098"/>
              <a:gd name="connsiteY3" fmla="*/ 55562 h 93345"/>
              <a:gd name="connsiteX4" fmla="*/ 16522 w 353098"/>
              <a:gd name="connsiteY4" fmla="*/ 0 h 933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3098" h="93345">
                <a:moveTo>
                  <a:pt x="16522" y="0"/>
                </a:moveTo>
                <a:cubicBezTo>
                  <a:pt x="9563" y="28981"/>
                  <a:pt x="3936" y="60007"/>
                  <a:pt x="0" y="93345"/>
                </a:cubicBezTo>
                <a:lnTo>
                  <a:pt x="353098" y="93345"/>
                </a:lnTo>
                <a:cubicBezTo>
                  <a:pt x="353098" y="93345"/>
                  <a:pt x="323748" y="80391"/>
                  <a:pt x="288963" y="55562"/>
                </a:cubicBezTo>
                <a:cubicBezTo>
                  <a:pt x="206095" y="53848"/>
                  <a:pt x="110985" y="34353"/>
                  <a:pt x="16522"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6080427" y="1831738"/>
            <a:ext cx="346443" cy="356108"/>
          </a:xfrm>
          <a:custGeom>
            <a:avLst/>
            <a:gdLst>
              <a:gd name="connsiteX0" fmla="*/ 155371 w 346443"/>
              <a:gd name="connsiteY0" fmla="*/ 356107 h 356108"/>
              <a:gd name="connsiteX1" fmla="*/ 346443 w 346443"/>
              <a:gd name="connsiteY1" fmla="*/ 0 h 356108"/>
              <a:gd name="connsiteX2" fmla="*/ 0 w 346443"/>
              <a:gd name="connsiteY2" fmla="*/ 308343 h 356108"/>
              <a:gd name="connsiteX3" fmla="*/ 155371 w 346443"/>
              <a:gd name="connsiteY3" fmla="*/ 356107 h 356108"/>
            </a:gdLst>
            <a:ahLst/>
            <a:cxnLst>
              <a:cxn ang="0">
                <a:pos x="connsiteX0" y="connsiteY0"/>
              </a:cxn>
              <a:cxn ang="1">
                <a:pos x="connsiteX1" y="connsiteY1"/>
              </a:cxn>
              <a:cxn ang="2">
                <a:pos x="connsiteX2" y="connsiteY2"/>
              </a:cxn>
              <a:cxn ang="3">
                <a:pos x="connsiteX3" y="connsiteY3"/>
              </a:cxn>
            </a:cxnLst>
            <a:rect l="l" t="t" r="r" b="b"/>
            <a:pathLst>
              <a:path w="346443" h="356108">
                <a:moveTo>
                  <a:pt x="155371" y="356107"/>
                </a:moveTo>
                <a:cubicBezTo>
                  <a:pt x="109397" y="271894"/>
                  <a:pt x="120751" y="150533"/>
                  <a:pt x="346443" y="0"/>
                </a:cubicBezTo>
                <a:cubicBezTo>
                  <a:pt x="346443" y="0"/>
                  <a:pt x="106984" y="35051"/>
                  <a:pt x="0" y="308343"/>
                </a:cubicBezTo>
                <a:cubicBezTo>
                  <a:pt x="53149" y="328447"/>
                  <a:pt x="105752" y="344716"/>
                  <a:pt x="155371" y="356107"/>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6171400" y="1310759"/>
            <a:ext cx="22986" cy="17538"/>
          </a:xfrm>
          <a:custGeom>
            <a:avLst/>
            <a:gdLst>
              <a:gd name="connsiteX0" fmla="*/ 15620 w 22986"/>
              <a:gd name="connsiteY0" fmla="*/ 5041 h 17538"/>
              <a:gd name="connsiteX1" fmla="*/ 7975 w 22986"/>
              <a:gd name="connsiteY1" fmla="*/ 0 h 17538"/>
              <a:gd name="connsiteX2" fmla="*/ 2171 w 22986"/>
              <a:gd name="connsiteY2" fmla="*/ 254 h 17538"/>
              <a:gd name="connsiteX3" fmla="*/ 0 w 22986"/>
              <a:gd name="connsiteY3" fmla="*/ 7658 h 17538"/>
              <a:gd name="connsiteX4" fmla="*/ 6959 w 22986"/>
              <a:gd name="connsiteY4" fmla="*/ 15633 h 17538"/>
              <a:gd name="connsiteX5" fmla="*/ 16509 w 22986"/>
              <a:gd name="connsiteY5" fmla="*/ 17538 h 17538"/>
              <a:gd name="connsiteX6" fmla="*/ 22986 w 22986"/>
              <a:gd name="connsiteY6" fmla="*/ 17272 h 17538"/>
              <a:gd name="connsiteX7" fmla="*/ 21183 w 22986"/>
              <a:gd name="connsiteY7" fmla="*/ 13792 h 17538"/>
              <a:gd name="connsiteX8" fmla="*/ 15620 w 22986"/>
              <a:gd name="connsiteY8" fmla="*/ 5041 h 1753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986" h="17538">
                <a:moveTo>
                  <a:pt x="15620" y="5041"/>
                </a:moveTo>
                <a:cubicBezTo>
                  <a:pt x="13487" y="1816"/>
                  <a:pt x="11302" y="736"/>
                  <a:pt x="7975" y="0"/>
                </a:cubicBezTo>
                <a:cubicBezTo>
                  <a:pt x="4724" y="-838"/>
                  <a:pt x="3759" y="-317"/>
                  <a:pt x="2171" y="254"/>
                </a:cubicBezTo>
                <a:cubicBezTo>
                  <a:pt x="558" y="876"/>
                  <a:pt x="-723" y="4076"/>
                  <a:pt x="0" y="7658"/>
                </a:cubicBezTo>
                <a:cubicBezTo>
                  <a:pt x="787" y="11252"/>
                  <a:pt x="2971" y="13995"/>
                  <a:pt x="6959" y="15633"/>
                </a:cubicBezTo>
                <a:cubicBezTo>
                  <a:pt x="10833" y="17399"/>
                  <a:pt x="13537" y="17322"/>
                  <a:pt x="16509" y="17538"/>
                </a:cubicBezTo>
                <a:cubicBezTo>
                  <a:pt x="19596" y="17653"/>
                  <a:pt x="22986" y="17272"/>
                  <a:pt x="22986" y="17272"/>
                </a:cubicBezTo>
                <a:cubicBezTo>
                  <a:pt x="22986" y="17272"/>
                  <a:pt x="22148" y="15379"/>
                  <a:pt x="21183" y="13792"/>
                </a:cubicBezTo>
                <a:cubicBezTo>
                  <a:pt x="20167" y="12103"/>
                  <a:pt x="17855" y="8331"/>
                  <a:pt x="15620" y="504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499959" y="2582378"/>
            <a:ext cx="28702" cy="29019"/>
          </a:xfrm>
          <a:custGeom>
            <a:avLst/>
            <a:gdLst>
              <a:gd name="connsiteX0" fmla="*/ 24155 w 28702"/>
              <a:gd name="connsiteY0" fmla="*/ 24307 h 29019"/>
              <a:gd name="connsiteX1" fmla="*/ 27419 w 28702"/>
              <a:gd name="connsiteY1" fmla="*/ 19761 h 29019"/>
              <a:gd name="connsiteX2" fmla="*/ 28702 w 28702"/>
              <a:gd name="connsiteY2" fmla="*/ 14630 h 29019"/>
              <a:gd name="connsiteX3" fmla="*/ 27863 w 28702"/>
              <a:gd name="connsiteY3" fmla="*/ 9474 h 29019"/>
              <a:gd name="connsiteX4" fmla="*/ 24765 w 28702"/>
              <a:gd name="connsiteY4" fmla="*/ 4813 h 29019"/>
              <a:gd name="connsiteX5" fmla="*/ 21894 w 28702"/>
              <a:gd name="connsiteY5" fmla="*/ 2235 h 29019"/>
              <a:gd name="connsiteX6" fmla="*/ 18529 w 28702"/>
              <a:gd name="connsiteY6" fmla="*/ 0 h 29019"/>
              <a:gd name="connsiteX7" fmla="*/ 0 w 28702"/>
              <a:gd name="connsiteY7" fmla="*/ 18414 h 29019"/>
              <a:gd name="connsiteX8" fmla="*/ 3594 w 28702"/>
              <a:gd name="connsiteY8" fmla="*/ 24129 h 29019"/>
              <a:gd name="connsiteX9" fmla="*/ 13639 w 28702"/>
              <a:gd name="connsiteY9" fmla="*/ 29019 h 29019"/>
              <a:gd name="connsiteX10" fmla="*/ 24155 w 28702"/>
              <a:gd name="connsiteY10" fmla="*/ 24307 h 2901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8702" h="29019">
                <a:moveTo>
                  <a:pt x="24155" y="24307"/>
                </a:moveTo>
                <a:cubicBezTo>
                  <a:pt x="25501" y="22961"/>
                  <a:pt x="26568" y="21437"/>
                  <a:pt x="27419" y="19761"/>
                </a:cubicBezTo>
                <a:cubicBezTo>
                  <a:pt x="28194" y="18097"/>
                  <a:pt x="28587" y="16395"/>
                  <a:pt x="28702" y="14630"/>
                </a:cubicBezTo>
                <a:cubicBezTo>
                  <a:pt x="28816" y="12903"/>
                  <a:pt x="28486" y="11112"/>
                  <a:pt x="27863" y="9474"/>
                </a:cubicBezTo>
                <a:cubicBezTo>
                  <a:pt x="27241" y="7835"/>
                  <a:pt x="26238" y="6235"/>
                  <a:pt x="24765" y="4813"/>
                </a:cubicBezTo>
                <a:cubicBezTo>
                  <a:pt x="23825" y="3860"/>
                  <a:pt x="22860" y="2946"/>
                  <a:pt x="21894" y="2235"/>
                </a:cubicBezTo>
                <a:cubicBezTo>
                  <a:pt x="20891" y="1346"/>
                  <a:pt x="19824" y="647"/>
                  <a:pt x="18529" y="0"/>
                </a:cubicBezTo>
                <a:lnTo>
                  <a:pt x="0" y="18414"/>
                </a:lnTo>
                <a:cubicBezTo>
                  <a:pt x="825" y="20561"/>
                  <a:pt x="2006" y="22453"/>
                  <a:pt x="3594" y="24129"/>
                </a:cubicBezTo>
                <a:cubicBezTo>
                  <a:pt x="6680" y="27216"/>
                  <a:pt x="10109" y="28854"/>
                  <a:pt x="13639" y="29019"/>
                </a:cubicBezTo>
                <a:cubicBezTo>
                  <a:pt x="17234" y="29197"/>
                  <a:pt x="20777" y="27584"/>
                  <a:pt x="24155" y="24307"/>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6484242" y="2690459"/>
            <a:ext cx="19837" cy="24129"/>
          </a:xfrm>
          <a:custGeom>
            <a:avLst/>
            <a:gdLst>
              <a:gd name="connsiteX0" fmla="*/ 0 w 19837"/>
              <a:gd name="connsiteY0" fmla="*/ 190 h 24129"/>
              <a:gd name="connsiteX1" fmla="*/ 5841 w 19837"/>
              <a:gd name="connsiteY1" fmla="*/ 24129 h 24129"/>
              <a:gd name="connsiteX2" fmla="*/ 19837 w 19837"/>
              <a:gd name="connsiteY2" fmla="*/ 14579 h 24129"/>
              <a:gd name="connsiteX3" fmla="*/ 177 w 19837"/>
              <a:gd name="connsiteY3" fmla="*/ 0 h 24129"/>
              <a:gd name="connsiteX4" fmla="*/ 0 w 19837"/>
              <a:gd name="connsiteY4" fmla="*/ 190 h 2412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37" h="24129">
                <a:moveTo>
                  <a:pt x="0" y="190"/>
                </a:moveTo>
                <a:lnTo>
                  <a:pt x="5841" y="24129"/>
                </a:lnTo>
                <a:lnTo>
                  <a:pt x="19837" y="14579"/>
                </a:lnTo>
                <a:lnTo>
                  <a:pt x="177" y="0"/>
                </a:lnTo>
                <a:lnTo>
                  <a:pt x="0" y="19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6441370" y="1300274"/>
            <a:ext cx="20459" cy="23291"/>
          </a:xfrm>
          <a:custGeom>
            <a:avLst/>
            <a:gdLst>
              <a:gd name="connsiteX0" fmla="*/ 15786 w 20459"/>
              <a:gd name="connsiteY0" fmla="*/ 17411 h 23291"/>
              <a:gd name="connsiteX1" fmla="*/ 16243 w 20459"/>
              <a:gd name="connsiteY1" fmla="*/ 12255 h 23291"/>
              <a:gd name="connsiteX2" fmla="*/ 18097 w 20459"/>
              <a:gd name="connsiteY2" fmla="*/ 6223 h 23291"/>
              <a:gd name="connsiteX3" fmla="*/ 20459 w 20459"/>
              <a:gd name="connsiteY3" fmla="*/ 1092 h 23291"/>
              <a:gd name="connsiteX4" fmla="*/ 17869 w 20459"/>
              <a:gd name="connsiteY4" fmla="*/ 0 h 23291"/>
              <a:gd name="connsiteX5" fmla="*/ 17424 w 20459"/>
              <a:gd name="connsiteY5" fmla="*/ 558 h 23291"/>
              <a:gd name="connsiteX6" fmla="*/ 16357 w 20459"/>
              <a:gd name="connsiteY6" fmla="*/ 1841 h 23291"/>
              <a:gd name="connsiteX7" fmla="*/ 13932 w 20459"/>
              <a:gd name="connsiteY7" fmla="*/ 3975 h 23291"/>
              <a:gd name="connsiteX8" fmla="*/ 11963 w 20459"/>
              <a:gd name="connsiteY8" fmla="*/ 5270 h 23291"/>
              <a:gd name="connsiteX9" fmla="*/ 9055 w 20459"/>
              <a:gd name="connsiteY9" fmla="*/ 7112 h 23291"/>
              <a:gd name="connsiteX10" fmla="*/ 6070 w 20459"/>
              <a:gd name="connsiteY10" fmla="*/ 9652 h 23291"/>
              <a:gd name="connsiteX11" fmla="*/ 2705 w 20459"/>
              <a:gd name="connsiteY11" fmla="*/ 14566 h 23291"/>
              <a:gd name="connsiteX12" fmla="*/ 787 w 20459"/>
              <a:gd name="connsiteY12" fmla="*/ 19875 h 23291"/>
              <a:gd name="connsiteX13" fmla="*/ 0 w 20459"/>
              <a:gd name="connsiteY13" fmla="*/ 22898 h 23291"/>
              <a:gd name="connsiteX14" fmla="*/ 444 w 20459"/>
              <a:gd name="connsiteY14" fmla="*/ 23139 h 23291"/>
              <a:gd name="connsiteX15" fmla="*/ 2032 w 20459"/>
              <a:gd name="connsiteY15" fmla="*/ 23291 h 23291"/>
              <a:gd name="connsiteX16" fmla="*/ 5461 w 20459"/>
              <a:gd name="connsiteY16" fmla="*/ 23037 h 23291"/>
              <a:gd name="connsiteX17" fmla="*/ 10274 w 20459"/>
              <a:gd name="connsiteY17" fmla="*/ 21907 h 23291"/>
              <a:gd name="connsiteX18" fmla="*/ 16243 w 20459"/>
              <a:gd name="connsiteY18" fmla="*/ 20116 h 23291"/>
              <a:gd name="connsiteX19" fmla="*/ 15786 w 20459"/>
              <a:gd name="connsiteY19" fmla="*/ 17411 h 2329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20459" h="23291">
                <a:moveTo>
                  <a:pt x="15786" y="17411"/>
                </a:moveTo>
                <a:cubicBezTo>
                  <a:pt x="15671" y="16116"/>
                  <a:pt x="16052" y="13335"/>
                  <a:pt x="16243" y="12255"/>
                </a:cubicBezTo>
                <a:cubicBezTo>
                  <a:pt x="16357" y="11036"/>
                  <a:pt x="17589" y="7238"/>
                  <a:pt x="18097" y="6223"/>
                </a:cubicBezTo>
                <a:cubicBezTo>
                  <a:pt x="18491" y="5156"/>
                  <a:pt x="20459" y="1092"/>
                  <a:pt x="20459" y="1092"/>
                </a:cubicBezTo>
                <a:lnTo>
                  <a:pt x="17869" y="0"/>
                </a:lnTo>
                <a:cubicBezTo>
                  <a:pt x="17869" y="0"/>
                  <a:pt x="17589" y="393"/>
                  <a:pt x="17424" y="558"/>
                </a:cubicBezTo>
                <a:cubicBezTo>
                  <a:pt x="17246" y="774"/>
                  <a:pt x="16967" y="1231"/>
                  <a:pt x="16357" y="1841"/>
                </a:cubicBezTo>
                <a:cubicBezTo>
                  <a:pt x="15671" y="2578"/>
                  <a:pt x="14605" y="3530"/>
                  <a:pt x="13932" y="3975"/>
                </a:cubicBezTo>
                <a:cubicBezTo>
                  <a:pt x="13258" y="4597"/>
                  <a:pt x="12204" y="5156"/>
                  <a:pt x="11963" y="5270"/>
                </a:cubicBezTo>
                <a:cubicBezTo>
                  <a:pt x="11633" y="5448"/>
                  <a:pt x="9766" y="6743"/>
                  <a:pt x="9055" y="7112"/>
                </a:cubicBezTo>
                <a:cubicBezTo>
                  <a:pt x="8534" y="7518"/>
                  <a:pt x="7759" y="8242"/>
                  <a:pt x="6070" y="9652"/>
                </a:cubicBezTo>
                <a:cubicBezTo>
                  <a:pt x="4432" y="11036"/>
                  <a:pt x="3327" y="13322"/>
                  <a:pt x="2705" y="14566"/>
                </a:cubicBezTo>
                <a:cubicBezTo>
                  <a:pt x="2032" y="15925"/>
                  <a:pt x="1232" y="18427"/>
                  <a:pt x="787" y="19875"/>
                </a:cubicBezTo>
                <a:cubicBezTo>
                  <a:pt x="330" y="21348"/>
                  <a:pt x="0" y="22898"/>
                  <a:pt x="0" y="22898"/>
                </a:cubicBezTo>
                <a:cubicBezTo>
                  <a:pt x="0" y="22898"/>
                  <a:pt x="114" y="23037"/>
                  <a:pt x="444" y="23139"/>
                </a:cubicBezTo>
                <a:cubicBezTo>
                  <a:pt x="787" y="23190"/>
                  <a:pt x="1359" y="23291"/>
                  <a:pt x="2032" y="23291"/>
                </a:cubicBezTo>
                <a:cubicBezTo>
                  <a:pt x="2756" y="23291"/>
                  <a:pt x="4889" y="23139"/>
                  <a:pt x="5461" y="23037"/>
                </a:cubicBezTo>
                <a:cubicBezTo>
                  <a:pt x="6235" y="22898"/>
                  <a:pt x="9614" y="22072"/>
                  <a:pt x="10274" y="21907"/>
                </a:cubicBezTo>
                <a:cubicBezTo>
                  <a:pt x="10960" y="21755"/>
                  <a:pt x="16243" y="20116"/>
                  <a:pt x="16243" y="20116"/>
                </a:cubicBezTo>
                <a:cubicBezTo>
                  <a:pt x="16243" y="20116"/>
                  <a:pt x="15964" y="18745"/>
                  <a:pt x="15786" y="1741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6435302" y="1292842"/>
            <a:ext cx="19278" cy="10680"/>
          </a:xfrm>
          <a:custGeom>
            <a:avLst/>
            <a:gdLst>
              <a:gd name="connsiteX0" fmla="*/ 10109 w 19278"/>
              <a:gd name="connsiteY0" fmla="*/ 10680 h 10680"/>
              <a:gd name="connsiteX1" fmla="*/ 14668 w 19278"/>
              <a:gd name="connsiteY1" fmla="*/ 7327 h 10680"/>
              <a:gd name="connsiteX2" fmla="*/ 18275 w 19278"/>
              <a:gd name="connsiteY2" fmla="*/ 3517 h 10680"/>
              <a:gd name="connsiteX3" fmla="*/ 19278 w 19278"/>
              <a:gd name="connsiteY3" fmla="*/ 1739 h 10680"/>
              <a:gd name="connsiteX4" fmla="*/ 15443 w 19278"/>
              <a:gd name="connsiteY4" fmla="*/ 0 h 10680"/>
              <a:gd name="connsiteX5" fmla="*/ 11353 w 19278"/>
              <a:gd name="connsiteY5" fmla="*/ 1181 h 10680"/>
              <a:gd name="connsiteX6" fmla="*/ 3530 w 19278"/>
              <a:gd name="connsiteY6" fmla="*/ 3136 h 10680"/>
              <a:gd name="connsiteX7" fmla="*/ 0 w 19278"/>
              <a:gd name="connsiteY7" fmla="*/ 4102 h 10680"/>
              <a:gd name="connsiteX8" fmla="*/ 444 w 19278"/>
              <a:gd name="connsiteY8" fmla="*/ 4978 h 10680"/>
              <a:gd name="connsiteX9" fmla="*/ 2806 w 19278"/>
              <a:gd name="connsiteY9" fmla="*/ 6756 h 10680"/>
              <a:gd name="connsiteX10" fmla="*/ 7023 w 19278"/>
              <a:gd name="connsiteY10" fmla="*/ 9169 h 10680"/>
              <a:gd name="connsiteX11" fmla="*/ 10109 w 19278"/>
              <a:gd name="connsiteY11" fmla="*/ 10680 h 1068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9278" h="10680">
                <a:moveTo>
                  <a:pt x="10109" y="10680"/>
                </a:moveTo>
                <a:cubicBezTo>
                  <a:pt x="10109" y="10680"/>
                  <a:pt x="12991" y="8661"/>
                  <a:pt x="14668" y="7327"/>
                </a:cubicBezTo>
                <a:cubicBezTo>
                  <a:pt x="16344" y="6070"/>
                  <a:pt x="17703" y="4305"/>
                  <a:pt x="18275" y="3517"/>
                </a:cubicBezTo>
                <a:cubicBezTo>
                  <a:pt x="18872" y="2794"/>
                  <a:pt x="19278" y="1739"/>
                  <a:pt x="19278" y="1739"/>
                </a:cubicBezTo>
                <a:lnTo>
                  <a:pt x="15443" y="0"/>
                </a:lnTo>
                <a:cubicBezTo>
                  <a:pt x="15443" y="0"/>
                  <a:pt x="11747" y="1003"/>
                  <a:pt x="11353" y="1181"/>
                </a:cubicBezTo>
                <a:cubicBezTo>
                  <a:pt x="10998" y="1231"/>
                  <a:pt x="3822" y="3124"/>
                  <a:pt x="3530" y="3136"/>
                </a:cubicBezTo>
                <a:cubicBezTo>
                  <a:pt x="3378" y="3238"/>
                  <a:pt x="0" y="4102"/>
                  <a:pt x="0" y="4102"/>
                </a:cubicBezTo>
                <a:cubicBezTo>
                  <a:pt x="-63" y="4152"/>
                  <a:pt x="-177" y="4330"/>
                  <a:pt x="444" y="4978"/>
                </a:cubicBezTo>
                <a:cubicBezTo>
                  <a:pt x="1003" y="5524"/>
                  <a:pt x="2082" y="6362"/>
                  <a:pt x="2806" y="6756"/>
                </a:cubicBezTo>
                <a:cubicBezTo>
                  <a:pt x="3530" y="7315"/>
                  <a:pt x="6286" y="8775"/>
                  <a:pt x="7023" y="9169"/>
                </a:cubicBezTo>
                <a:cubicBezTo>
                  <a:pt x="7734" y="9563"/>
                  <a:pt x="10109" y="10680"/>
                  <a:pt x="10109" y="1068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792307" y="2772313"/>
            <a:ext cx="49708" cy="60070"/>
          </a:xfrm>
          <a:custGeom>
            <a:avLst/>
            <a:gdLst>
              <a:gd name="connsiteX0" fmla="*/ 43764 w 49708"/>
              <a:gd name="connsiteY0" fmla="*/ 6616 h 60070"/>
              <a:gd name="connsiteX1" fmla="*/ 34429 w 49708"/>
              <a:gd name="connsiteY1" fmla="*/ 965 h 60070"/>
              <a:gd name="connsiteX2" fmla="*/ 23520 w 49708"/>
              <a:gd name="connsiteY2" fmla="*/ 0 h 60070"/>
              <a:gd name="connsiteX3" fmla="*/ 14427 w 49708"/>
              <a:gd name="connsiteY3" fmla="*/ 3974 h 60070"/>
              <a:gd name="connsiteX4" fmla="*/ 7226 w 49708"/>
              <a:gd name="connsiteY4" fmla="*/ 11950 h 60070"/>
              <a:gd name="connsiteX5" fmla="*/ 2273 w 49708"/>
              <a:gd name="connsiteY5" fmla="*/ 22542 h 60070"/>
              <a:gd name="connsiteX6" fmla="*/ 0 w 49708"/>
              <a:gd name="connsiteY6" fmla="*/ 33985 h 60070"/>
              <a:gd name="connsiteX7" fmla="*/ 1054 w 49708"/>
              <a:gd name="connsiteY7" fmla="*/ 44716 h 60070"/>
              <a:gd name="connsiteX8" fmla="*/ 5931 w 49708"/>
              <a:gd name="connsiteY8" fmla="*/ 53327 h 60070"/>
              <a:gd name="connsiteX9" fmla="*/ 15265 w 49708"/>
              <a:gd name="connsiteY9" fmla="*/ 58978 h 60070"/>
              <a:gd name="connsiteX10" fmla="*/ 26213 w 49708"/>
              <a:gd name="connsiteY10" fmla="*/ 60070 h 60070"/>
              <a:gd name="connsiteX11" fmla="*/ 35331 w 49708"/>
              <a:gd name="connsiteY11" fmla="*/ 55956 h 60070"/>
              <a:gd name="connsiteX12" fmla="*/ 42456 w 49708"/>
              <a:gd name="connsiteY12" fmla="*/ 47980 h 60070"/>
              <a:gd name="connsiteX13" fmla="*/ 47409 w 49708"/>
              <a:gd name="connsiteY13" fmla="*/ 37414 h 60070"/>
              <a:gd name="connsiteX14" fmla="*/ 49707 w 49708"/>
              <a:gd name="connsiteY14" fmla="*/ 25933 h 60070"/>
              <a:gd name="connsiteX15" fmla="*/ 48704 w 49708"/>
              <a:gd name="connsiteY15" fmla="*/ 15392 h 60070"/>
              <a:gd name="connsiteX16" fmla="*/ 43764 w 49708"/>
              <a:gd name="connsiteY16" fmla="*/ 6616 h 600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9708" h="60070">
                <a:moveTo>
                  <a:pt x="43764" y="6616"/>
                </a:moveTo>
                <a:cubicBezTo>
                  <a:pt x="41452" y="4114"/>
                  <a:pt x="38366" y="2196"/>
                  <a:pt x="34429" y="965"/>
                </a:cubicBezTo>
                <a:cubicBezTo>
                  <a:pt x="30607" y="-343"/>
                  <a:pt x="26949" y="-698"/>
                  <a:pt x="23520" y="0"/>
                </a:cubicBezTo>
                <a:cubicBezTo>
                  <a:pt x="20218" y="533"/>
                  <a:pt x="17119" y="1917"/>
                  <a:pt x="14427" y="3974"/>
                </a:cubicBezTo>
                <a:cubicBezTo>
                  <a:pt x="11671" y="6108"/>
                  <a:pt x="9309" y="8750"/>
                  <a:pt x="7226" y="11950"/>
                </a:cubicBezTo>
                <a:cubicBezTo>
                  <a:pt x="5207" y="15125"/>
                  <a:pt x="3581" y="18669"/>
                  <a:pt x="2273" y="22542"/>
                </a:cubicBezTo>
                <a:cubicBezTo>
                  <a:pt x="1054" y="26390"/>
                  <a:pt x="254" y="30162"/>
                  <a:pt x="0" y="33985"/>
                </a:cubicBezTo>
                <a:cubicBezTo>
                  <a:pt x="-241" y="37807"/>
                  <a:pt x="50" y="41338"/>
                  <a:pt x="1054" y="44716"/>
                </a:cubicBezTo>
                <a:cubicBezTo>
                  <a:pt x="1956" y="47980"/>
                  <a:pt x="3645" y="50863"/>
                  <a:pt x="5931" y="53327"/>
                </a:cubicBezTo>
                <a:cubicBezTo>
                  <a:pt x="8293" y="55905"/>
                  <a:pt x="11442" y="57785"/>
                  <a:pt x="15265" y="58978"/>
                </a:cubicBezTo>
                <a:cubicBezTo>
                  <a:pt x="19151" y="60337"/>
                  <a:pt x="22796" y="60693"/>
                  <a:pt x="26213" y="60070"/>
                </a:cubicBezTo>
                <a:cubicBezTo>
                  <a:pt x="29604" y="59448"/>
                  <a:pt x="32511" y="58038"/>
                  <a:pt x="35331" y="55956"/>
                </a:cubicBezTo>
                <a:cubicBezTo>
                  <a:pt x="38087" y="53886"/>
                  <a:pt x="40437" y="51244"/>
                  <a:pt x="42456" y="47980"/>
                </a:cubicBezTo>
                <a:cubicBezTo>
                  <a:pt x="44488" y="44767"/>
                  <a:pt x="46126" y="41287"/>
                  <a:pt x="47409" y="37414"/>
                </a:cubicBezTo>
                <a:cubicBezTo>
                  <a:pt x="48704" y="33591"/>
                  <a:pt x="49555" y="29730"/>
                  <a:pt x="49707" y="25933"/>
                </a:cubicBezTo>
                <a:cubicBezTo>
                  <a:pt x="50050" y="22186"/>
                  <a:pt x="49707" y="18567"/>
                  <a:pt x="48704" y="15392"/>
                </a:cubicBezTo>
                <a:cubicBezTo>
                  <a:pt x="47802" y="12001"/>
                  <a:pt x="46063" y="9169"/>
                  <a:pt x="43764" y="661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6222200" y="1219455"/>
            <a:ext cx="15951" cy="18033"/>
          </a:xfrm>
          <a:custGeom>
            <a:avLst/>
            <a:gdLst>
              <a:gd name="connsiteX0" fmla="*/ 14554 w 15951"/>
              <a:gd name="connsiteY0" fmla="*/ 177 h 18033"/>
              <a:gd name="connsiteX1" fmla="*/ 11010 w 15951"/>
              <a:gd name="connsiteY1" fmla="*/ 0 h 18033"/>
              <a:gd name="connsiteX2" fmla="*/ 6578 w 15951"/>
              <a:gd name="connsiteY2" fmla="*/ 4889 h 18033"/>
              <a:gd name="connsiteX3" fmla="*/ 2361 w 15951"/>
              <a:gd name="connsiteY3" fmla="*/ 11912 h 18033"/>
              <a:gd name="connsiteX4" fmla="*/ 0 w 15951"/>
              <a:gd name="connsiteY4" fmla="*/ 18033 h 18033"/>
              <a:gd name="connsiteX5" fmla="*/ 15950 w 15951"/>
              <a:gd name="connsiteY5" fmla="*/ 3848 h 18033"/>
              <a:gd name="connsiteX6" fmla="*/ 14554 w 15951"/>
              <a:gd name="connsiteY6" fmla="*/ 177 h 180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5951" h="18033">
                <a:moveTo>
                  <a:pt x="14554" y="177"/>
                </a:moveTo>
                <a:cubicBezTo>
                  <a:pt x="13156" y="-1320"/>
                  <a:pt x="11747" y="-342"/>
                  <a:pt x="11010" y="0"/>
                </a:cubicBezTo>
                <a:cubicBezTo>
                  <a:pt x="10337" y="304"/>
                  <a:pt x="7467" y="3606"/>
                  <a:pt x="6578" y="4889"/>
                </a:cubicBezTo>
                <a:cubicBezTo>
                  <a:pt x="5676" y="6248"/>
                  <a:pt x="4051" y="8826"/>
                  <a:pt x="2361" y="11912"/>
                </a:cubicBezTo>
                <a:cubicBezTo>
                  <a:pt x="837" y="15062"/>
                  <a:pt x="0" y="18033"/>
                  <a:pt x="0" y="18033"/>
                </a:cubicBezTo>
                <a:lnTo>
                  <a:pt x="15950" y="3848"/>
                </a:lnTo>
                <a:cubicBezTo>
                  <a:pt x="15950" y="3848"/>
                  <a:pt x="15950" y="1739"/>
                  <a:pt x="14554" y="177"/>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6810297" y="1977268"/>
            <a:ext cx="61100" cy="47371"/>
          </a:xfrm>
          <a:custGeom>
            <a:avLst/>
            <a:gdLst>
              <a:gd name="connsiteX0" fmla="*/ 28714 w 61100"/>
              <a:gd name="connsiteY0" fmla="*/ 0 h 47371"/>
              <a:gd name="connsiteX1" fmla="*/ 17208 w 61100"/>
              <a:gd name="connsiteY1" fmla="*/ 2260 h 47371"/>
              <a:gd name="connsiteX2" fmla="*/ 7823 w 61100"/>
              <a:gd name="connsiteY2" fmla="*/ 7366 h 47371"/>
              <a:gd name="connsiteX3" fmla="*/ 1689 w 61100"/>
              <a:gd name="connsiteY3" fmla="*/ 15252 h 47371"/>
              <a:gd name="connsiteX4" fmla="*/ 0 w 61100"/>
              <a:gd name="connsiteY4" fmla="*/ 26022 h 47371"/>
              <a:gd name="connsiteX5" fmla="*/ 3327 w 61100"/>
              <a:gd name="connsiteY5" fmla="*/ 36487 h 47371"/>
              <a:gd name="connsiteX6" fmla="*/ 10629 w 61100"/>
              <a:gd name="connsiteY6" fmla="*/ 43383 h 47371"/>
              <a:gd name="connsiteX7" fmla="*/ 20688 w 61100"/>
              <a:gd name="connsiteY7" fmla="*/ 46926 h 47371"/>
              <a:gd name="connsiteX8" fmla="*/ 32436 w 61100"/>
              <a:gd name="connsiteY8" fmla="*/ 47370 h 47371"/>
              <a:gd name="connsiteX9" fmla="*/ 43789 w 61100"/>
              <a:gd name="connsiteY9" fmla="*/ 45173 h 47371"/>
              <a:gd name="connsiteX10" fmla="*/ 53225 w 61100"/>
              <a:gd name="connsiteY10" fmla="*/ 40068 h 47371"/>
              <a:gd name="connsiteX11" fmla="*/ 59410 w 61100"/>
              <a:gd name="connsiteY11" fmla="*/ 32156 h 47371"/>
              <a:gd name="connsiteX12" fmla="*/ 61099 w 61100"/>
              <a:gd name="connsiteY12" fmla="*/ 21386 h 47371"/>
              <a:gd name="connsiteX13" fmla="*/ 57772 w 61100"/>
              <a:gd name="connsiteY13" fmla="*/ 10960 h 47371"/>
              <a:gd name="connsiteX14" fmla="*/ 50469 w 61100"/>
              <a:gd name="connsiteY14" fmla="*/ 3987 h 47371"/>
              <a:gd name="connsiteX15" fmla="*/ 40423 w 61100"/>
              <a:gd name="connsiteY15" fmla="*/ 444 h 47371"/>
              <a:gd name="connsiteX16" fmla="*/ 28714 w 61100"/>
              <a:gd name="connsiteY16" fmla="*/ 0 h 473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61100" h="47371">
                <a:moveTo>
                  <a:pt x="28714" y="0"/>
                </a:moveTo>
                <a:cubicBezTo>
                  <a:pt x="24676" y="330"/>
                  <a:pt x="20802" y="1104"/>
                  <a:pt x="17208" y="2260"/>
                </a:cubicBezTo>
                <a:cubicBezTo>
                  <a:pt x="13652" y="3543"/>
                  <a:pt x="10503" y="5181"/>
                  <a:pt x="7823" y="7366"/>
                </a:cubicBezTo>
                <a:cubicBezTo>
                  <a:pt x="5168" y="9525"/>
                  <a:pt x="3099" y="12103"/>
                  <a:pt x="1689" y="15252"/>
                </a:cubicBezTo>
                <a:cubicBezTo>
                  <a:pt x="292" y="18351"/>
                  <a:pt x="-266" y="21983"/>
                  <a:pt x="0" y="26022"/>
                </a:cubicBezTo>
                <a:cubicBezTo>
                  <a:pt x="292" y="30162"/>
                  <a:pt x="1422" y="33604"/>
                  <a:pt x="3327" y="36487"/>
                </a:cubicBezTo>
                <a:cubicBezTo>
                  <a:pt x="5168" y="39357"/>
                  <a:pt x="7645" y="41643"/>
                  <a:pt x="10629" y="43383"/>
                </a:cubicBezTo>
                <a:cubicBezTo>
                  <a:pt x="13614" y="45097"/>
                  <a:pt x="16967" y="46304"/>
                  <a:pt x="20688" y="46926"/>
                </a:cubicBezTo>
                <a:cubicBezTo>
                  <a:pt x="24396" y="47498"/>
                  <a:pt x="28333" y="47751"/>
                  <a:pt x="32436" y="47370"/>
                </a:cubicBezTo>
                <a:cubicBezTo>
                  <a:pt x="36385" y="47078"/>
                  <a:pt x="40119" y="46304"/>
                  <a:pt x="43789" y="45173"/>
                </a:cubicBezTo>
                <a:cubicBezTo>
                  <a:pt x="47434" y="43929"/>
                  <a:pt x="50647" y="42202"/>
                  <a:pt x="53225" y="40068"/>
                </a:cubicBezTo>
                <a:cubicBezTo>
                  <a:pt x="55930" y="37884"/>
                  <a:pt x="57949" y="35293"/>
                  <a:pt x="59410" y="32156"/>
                </a:cubicBezTo>
                <a:cubicBezTo>
                  <a:pt x="60820" y="29095"/>
                  <a:pt x="61315" y="25425"/>
                  <a:pt x="61099" y="21386"/>
                </a:cubicBezTo>
                <a:cubicBezTo>
                  <a:pt x="60756" y="17246"/>
                  <a:pt x="59575" y="13804"/>
                  <a:pt x="57772" y="10960"/>
                </a:cubicBezTo>
                <a:cubicBezTo>
                  <a:pt x="55867" y="8089"/>
                  <a:pt x="53441" y="5765"/>
                  <a:pt x="50469" y="3987"/>
                </a:cubicBezTo>
                <a:cubicBezTo>
                  <a:pt x="47497" y="2324"/>
                  <a:pt x="44234" y="1104"/>
                  <a:pt x="40423" y="444"/>
                </a:cubicBezTo>
                <a:cubicBezTo>
                  <a:pt x="36639" y="-126"/>
                  <a:pt x="32715" y="-317"/>
                  <a:pt x="28714"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6962" y="1933408"/>
            <a:ext cx="24104" cy="16726"/>
          </a:xfrm>
          <a:custGeom>
            <a:avLst/>
            <a:gdLst>
              <a:gd name="connsiteX0" fmla="*/ 24104 w 24104"/>
              <a:gd name="connsiteY0" fmla="*/ 11836 h 16726"/>
              <a:gd name="connsiteX1" fmla="*/ 2476 w 24104"/>
              <a:gd name="connsiteY1" fmla="*/ 0 h 16726"/>
              <a:gd name="connsiteX2" fmla="*/ 0 w 24104"/>
              <a:gd name="connsiteY2" fmla="*/ 16725 h 16726"/>
              <a:gd name="connsiteX3" fmla="*/ 24104 w 24104"/>
              <a:gd name="connsiteY3" fmla="*/ 12065 h 16726"/>
              <a:gd name="connsiteX4" fmla="*/ 24104 w 24104"/>
              <a:gd name="connsiteY4" fmla="*/ 11836 h 167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104" h="16726">
                <a:moveTo>
                  <a:pt x="24104" y="11836"/>
                </a:moveTo>
                <a:lnTo>
                  <a:pt x="2476" y="0"/>
                </a:lnTo>
                <a:lnTo>
                  <a:pt x="0" y="16725"/>
                </a:lnTo>
                <a:lnTo>
                  <a:pt x="24104" y="12065"/>
                </a:lnTo>
                <a:lnTo>
                  <a:pt x="24104" y="1183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74497" y="1848242"/>
            <a:ext cx="60071" cy="45783"/>
          </a:xfrm>
          <a:custGeom>
            <a:avLst/>
            <a:gdLst>
              <a:gd name="connsiteX0" fmla="*/ 10376 w 60071"/>
              <a:gd name="connsiteY0" fmla="*/ 39852 h 45783"/>
              <a:gd name="connsiteX1" fmla="*/ 22136 w 60071"/>
              <a:gd name="connsiteY1" fmla="*/ 44678 h 45783"/>
              <a:gd name="connsiteX2" fmla="*/ 34544 w 60071"/>
              <a:gd name="connsiteY2" fmla="*/ 45783 h 45783"/>
              <a:gd name="connsiteX3" fmla="*/ 45224 w 60071"/>
              <a:gd name="connsiteY3" fmla="*/ 42659 h 45783"/>
              <a:gd name="connsiteX4" fmla="*/ 53657 w 60071"/>
              <a:gd name="connsiteY4" fmla="*/ 35572 h 45783"/>
              <a:gd name="connsiteX5" fmla="*/ 58775 w 60071"/>
              <a:gd name="connsiteY5" fmla="*/ 24422 h 45783"/>
              <a:gd name="connsiteX6" fmla="*/ 59791 w 60071"/>
              <a:gd name="connsiteY6" fmla="*/ 18656 h 45783"/>
              <a:gd name="connsiteX7" fmla="*/ 60071 w 60071"/>
              <a:gd name="connsiteY7" fmla="*/ 12852 h 45783"/>
              <a:gd name="connsiteX8" fmla="*/ 9207 w 60071"/>
              <a:gd name="connsiteY8" fmla="*/ 0 h 45783"/>
              <a:gd name="connsiteX9" fmla="*/ 6680 w 60071"/>
              <a:gd name="connsiteY9" fmla="*/ 673 h 45783"/>
              <a:gd name="connsiteX10" fmla="*/ 4305 w 60071"/>
              <a:gd name="connsiteY10" fmla="*/ 3365 h 45783"/>
              <a:gd name="connsiteX11" fmla="*/ 2463 w 60071"/>
              <a:gd name="connsiteY11" fmla="*/ 7632 h 45783"/>
              <a:gd name="connsiteX12" fmla="*/ 825 w 60071"/>
              <a:gd name="connsiteY12" fmla="*/ 12928 h 45783"/>
              <a:gd name="connsiteX13" fmla="*/ 0 w 60071"/>
              <a:gd name="connsiteY13" fmla="*/ 23583 h 45783"/>
              <a:gd name="connsiteX14" fmla="*/ 3073 w 60071"/>
              <a:gd name="connsiteY14" fmla="*/ 32689 h 45783"/>
              <a:gd name="connsiteX15" fmla="*/ 10376 w 60071"/>
              <a:gd name="connsiteY15" fmla="*/ 39852 h 4578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60071" h="45783">
                <a:moveTo>
                  <a:pt x="10376" y="39852"/>
                </a:moveTo>
                <a:cubicBezTo>
                  <a:pt x="13589" y="41871"/>
                  <a:pt x="17475" y="43459"/>
                  <a:pt x="22136" y="44678"/>
                </a:cubicBezTo>
                <a:cubicBezTo>
                  <a:pt x="26466" y="45745"/>
                  <a:pt x="30556" y="46139"/>
                  <a:pt x="34544" y="45783"/>
                </a:cubicBezTo>
                <a:cubicBezTo>
                  <a:pt x="38430" y="45402"/>
                  <a:pt x="42024" y="44437"/>
                  <a:pt x="45224" y="42659"/>
                </a:cubicBezTo>
                <a:cubicBezTo>
                  <a:pt x="48488" y="41033"/>
                  <a:pt x="51358" y="38608"/>
                  <a:pt x="53657" y="35572"/>
                </a:cubicBezTo>
                <a:cubicBezTo>
                  <a:pt x="55956" y="32537"/>
                  <a:pt x="57708" y="28765"/>
                  <a:pt x="58775" y="24422"/>
                </a:cubicBezTo>
                <a:cubicBezTo>
                  <a:pt x="59169" y="22593"/>
                  <a:pt x="59626" y="20561"/>
                  <a:pt x="59791" y="18656"/>
                </a:cubicBezTo>
                <a:cubicBezTo>
                  <a:pt x="59931" y="16751"/>
                  <a:pt x="60071" y="14782"/>
                  <a:pt x="60071" y="12852"/>
                </a:cubicBezTo>
                <a:lnTo>
                  <a:pt x="9207" y="0"/>
                </a:lnTo>
                <a:cubicBezTo>
                  <a:pt x="8242" y="-165"/>
                  <a:pt x="7404" y="0"/>
                  <a:pt x="6680" y="673"/>
                </a:cubicBezTo>
                <a:cubicBezTo>
                  <a:pt x="5791" y="1295"/>
                  <a:pt x="5105" y="2133"/>
                  <a:pt x="4305" y="3365"/>
                </a:cubicBezTo>
                <a:cubicBezTo>
                  <a:pt x="3645" y="4508"/>
                  <a:pt x="2971" y="5969"/>
                  <a:pt x="2463" y="7632"/>
                </a:cubicBezTo>
                <a:cubicBezTo>
                  <a:pt x="1841" y="9309"/>
                  <a:pt x="1333" y="11023"/>
                  <a:pt x="825" y="12928"/>
                </a:cubicBezTo>
                <a:cubicBezTo>
                  <a:pt x="-63" y="16662"/>
                  <a:pt x="-418" y="20180"/>
                  <a:pt x="0" y="23583"/>
                </a:cubicBezTo>
                <a:cubicBezTo>
                  <a:pt x="254" y="26923"/>
                  <a:pt x="1333" y="29984"/>
                  <a:pt x="3073" y="32689"/>
                </a:cubicBezTo>
                <a:cubicBezTo>
                  <a:pt x="4711" y="35433"/>
                  <a:pt x="7251" y="37820"/>
                  <a:pt x="10376" y="39852"/>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5280829" y="2111250"/>
            <a:ext cx="23838" cy="16878"/>
          </a:xfrm>
          <a:custGeom>
            <a:avLst/>
            <a:gdLst>
              <a:gd name="connsiteX0" fmla="*/ 23838 w 23838"/>
              <a:gd name="connsiteY0" fmla="*/ 6857 h 16878"/>
              <a:gd name="connsiteX1" fmla="*/ 23838 w 23838"/>
              <a:gd name="connsiteY1" fmla="*/ 6629 h 16878"/>
              <a:gd name="connsiteX2" fmla="*/ 0 w 23838"/>
              <a:gd name="connsiteY2" fmla="*/ 0 h 16878"/>
              <a:gd name="connsiteX3" fmla="*/ 1409 w 23838"/>
              <a:gd name="connsiteY3" fmla="*/ 16878 h 16878"/>
              <a:gd name="connsiteX4" fmla="*/ 23838 w 23838"/>
              <a:gd name="connsiteY4" fmla="*/ 6857 h 168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38" h="16878">
                <a:moveTo>
                  <a:pt x="23838" y="6857"/>
                </a:moveTo>
                <a:lnTo>
                  <a:pt x="23838" y="6629"/>
                </a:lnTo>
                <a:lnTo>
                  <a:pt x="0" y="0"/>
                </a:lnTo>
                <a:lnTo>
                  <a:pt x="1409" y="16878"/>
                </a:lnTo>
                <a:lnTo>
                  <a:pt x="23838" y="6857"/>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6807230" y="2129376"/>
            <a:ext cx="60731" cy="47218"/>
          </a:xfrm>
          <a:custGeom>
            <a:avLst/>
            <a:gdLst>
              <a:gd name="connsiteX0" fmla="*/ 53708 w 60731"/>
              <a:gd name="connsiteY0" fmla="*/ 8229 h 47218"/>
              <a:gd name="connsiteX1" fmla="*/ 44539 w 60731"/>
              <a:gd name="connsiteY1" fmla="*/ 2717 h 47218"/>
              <a:gd name="connsiteX2" fmla="*/ 33134 w 60731"/>
              <a:gd name="connsiteY2" fmla="*/ 0 h 47218"/>
              <a:gd name="connsiteX3" fmla="*/ 21450 w 60731"/>
              <a:gd name="connsiteY3" fmla="*/ 0 h 47218"/>
              <a:gd name="connsiteX4" fmla="*/ 11214 w 60731"/>
              <a:gd name="connsiteY4" fmla="*/ 3149 h 47218"/>
              <a:gd name="connsiteX5" fmla="*/ 3695 w 60731"/>
              <a:gd name="connsiteY5" fmla="*/ 9690 h 47218"/>
              <a:gd name="connsiteX6" fmla="*/ 0 w 60731"/>
              <a:gd name="connsiteY6" fmla="*/ 19951 h 47218"/>
              <a:gd name="connsiteX7" fmla="*/ 1219 w 60731"/>
              <a:gd name="connsiteY7" fmla="*/ 30810 h 47218"/>
              <a:gd name="connsiteX8" fmla="*/ 6896 w 60731"/>
              <a:gd name="connsiteY8" fmla="*/ 39039 h 47218"/>
              <a:gd name="connsiteX9" fmla="*/ 16230 w 60731"/>
              <a:gd name="connsiteY9" fmla="*/ 44450 h 47218"/>
              <a:gd name="connsiteX10" fmla="*/ 27508 w 60731"/>
              <a:gd name="connsiteY10" fmla="*/ 47218 h 47218"/>
              <a:gd name="connsiteX11" fmla="*/ 39154 w 60731"/>
              <a:gd name="connsiteY11" fmla="*/ 47218 h 47218"/>
              <a:gd name="connsiteX12" fmla="*/ 49428 w 60731"/>
              <a:gd name="connsiteY12" fmla="*/ 44081 h 47218"/>
              <a:gd name="connsiteX13" fmla="*/ 56960 w 60731"/>
              <a:gd name="connsiteY13" fmla="*/ 37477 h 47218"/>
              <a:gd name="connsiteX14" fmla="*/ 60731 w 60731"/>
              <a:gd name="connsiteY14" fmla="*/ 27228 h 47218"/>
              <a:gd name="connsiteX15" fmla="*/ 59550 w 60731"/>
              <a:gd name="connsiteY15" fmla="*/ 16433 h 47218"/>
              <a:gd name="connsiteX16" fmla="*/ 53708 w 60731"/>
              <a:gd name="connsiteY16" fmla="*/ 8229 h 4721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60731" h="47218">
                <a:moveTo>
                  <a:pt x="53708" y="8229"/>
                </a:moveTo>
                <a:cubicBezTo>
                  <a:pt x="51244" y="5930"/>
                  <a:pt x="48095" y="4191"/>
                  <a:pt x="44539" y="2717"/>
                </a:cubicBezTo>
                <a:cubicBezTo>
                  <a:pt x="41008" y="1371"/>
                  <a:pt x="37172" y="584"/>
                  <a:pt x="33134" y="0"/>
                </a:cubicBezTo>
                <a:cubicBezTo>
                  <a:pt x="29210" y="-431"/>
                  <a:pt x="25210" y="-431"/>
                  <a:pt x="21450" y="0"/>
                </a:cubicBezTo>
                <a:cubicBezTo>
                  <a:pt x="17627" y="584"/>
                  <a:pt x="14262" y="1587"/>
                  <a:pt x="11214" y="3149"/>
                </a:cubicBezTo>
                <a:cubicBezTo>
                  <a:pt x="8242" y="4686"/>
                  <a:pt x="5715" y="6934"/>
                  <a:pt x="3695" y="9690"/>
                </a:cubicBezTo>
                <a:cubicBezTo>
                  <a:pt x="1714" y="12496"/>
                  <a:pt x="482" y="15925"/>
                  <a:pt x="0" y="19951"/>
                </a:cubicBezTo>
                <a:cubicBezTo>
                  <a:pt x="-469" y="23990"/>
                  <a:pt x="-139" y="27609"/>
                  <a:pt x="1219" y="30810"/>
                </a:cubicBezTo>
                <a:cubicBezTo>
                  <a:pt x="2451" y="33959"/>
                  <a:pt x="4356" y="36728"/>
                  <a:pt x="6896" y="39039"/>
                </a:cubicBezTo>
                <a:cubicBezTo>
                  <a:pt x="9525" y="41312"/>
                  <a:pt x="12572" y="43078"/>
                  <a:pt x="16230" y="44450"/>
                </a:cubicBezTo>
                <a:cubicBezTo>
                  <a:pt x="19646" y="45834"/>
                  <a:pt x="23533" y="46748"/>
                  <a:pt x="27508" y="47218"/>
                </a:cubicBezTo>
                <a:cubicBezTo>
                  <a:pt x="31572" y="47675"/>
                  <a:pt x="35395" y="47675"/>
                  <a:pt x="39154" y="47218"/>
                </a:cubicBezTo>
                <a:cubicBezTo>
                  <a:pt x="42964" y="46748"/>
                  <a:pt x="46405" y="45707"/>
                  <a:pt x="49428" y="44081"/>
                </a:cubicBezTo>
                <a:cubicBezTo>
                  <a:pt x="52464" y="42506"/>
                  <a:pt x="55003" y="40322"/>
                  <a:pt x="56960" y="37477"/>
                </a:cubicBezTo>
                <a:cubicBezTo>
                  <a:pt x="58991" y="34696"/>
                  <a:pt x="60287" y="31356"/>
                  <a:pt x="60731" y="27228"/>
                </a:cubicBezTo>
                <a:cubicBezTo>
                  <a:pt x="61239" y="23164"/>
                  <a:pt x="60845" y="19519"/>
                  <a:pt x="59550" y="16433"/>
                </a:cubicBezTo>
                <a:cubicBezTo>
                  <a:pt x="58242" y="13246"/>
                  <a:pt x="56286" y="10490"/>
                  <a:pt x="53708" y="8229"/>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p:cNvSpPr/>
          <p:nvPr/>
        </p:nvSpPr>
        <p:spPr>
          <a:xfrm>
            <a:off x="5677408" y="1323463"/>
            <a:ext cx="13398" cy="19875"/>
          </a:xfrm>
          <a:custGeom>
            <a:avLst/>
            <a:gdLst>
              <a:gd name="connsiteX0" fmla="*/ 7429 w 13398"/>
              <a:gd name="connsiteY0" fmla="*/ 18630 h 19875"/>
              <a:gd name="connsiteX1" fmla="*/ 10515 w 13398"/>
              <a:gd name="connsiteY1" fmla="*/ 13919 h 19875"/>
              <a:gd name="connsiteX2" fmla="*/ 13398 w 13398"/>
              <a:gd name="connsiteY2" fmla="*/ 9512 h 19875"/>
              <a:gd name="connsiteX3" fmla="*/ 12991 w 13398"/>
              <a:gd name="connsiteY3" fmla="*/ 2705 h 19875"/>
              <a:gd name="connsiteX4" fmla="*/ 10871 w 13398"/>
              <a:gd name="connsiteY4" fmla="*/ 952 h 19875"/>
              <a:gd name="connsiteX5" fmla="*/ 9181 w 13398"/>
              <a:gd name="connsiteY5" fmla="*/ 279 h 19875"/>
              <a:gd name="connsiteX6" fmla="*/ 9054 w 13398"/>
              <a:gd name="connsiteY6" fmla="*/ 0 h 19875"/>
              <a:gd name="connsiteX7" fmla="*/ 1409 w 13398"/>
              <a:gd name="connsiteY7" fmla="*/ 3771 h 19875"/>
              <a:gd name="connsiteX8" fmla="*/ 749 w 13398"/>
              <a:gd name="connsiteY8" fmla="*/ 6184 h 19875"/>
              <a:gd name="connsiteX9" fmla="*/ 0 w 13398"/>
              <a:gd name="connsiteY9" fmla="*/ 6743 h 19875"/>
              <a:gd name="connsiteX10" fmla="*/ 5537 w 13398"/>
              <a:gd name="connsiteY10" fmla="*/ 19875 h 19875"/>
              <a:gd name="connsiteX11" fmla="*/ 7429 w 13398"/>
              <a:gd name="connsiteY11" fmla="*/ 18630 h 198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398" h="19875">
                <a:moveTo>
                  <a:pt x="7429" y="18630"/>
                </a:moveTo>
                <a:cubicBezTo>
                  <a:pt x="7429" y="18630"/>
                  <a:pt x="10071" y="14452"/>
                  <a:pt x="10515" y="13919"/>
                </a:cubicBezTo>
                <a:cubicBezTo>
                  <a:pt x="10972" y="13322"/>
                  <a:pt x="12991" y="11087"/>
                  <a:pt x="13398" y="9512"/>
                </a:cubicBezTo>
                <a:cubicBezTo>
                  <a:pt x="13893" y="8051"/>
                  <a:pt x="14681" y="5410"/>
                  <a:pt x="12991" y="2705"/>
                </a:cubicBezTo>
                <a:cubicBezTo>
                  <a:pt x="11315" y="0"/>
                  <a:pt x="11709" y="850"/>
                  <a:pt x="10871" y="952"/>
                </a:cubicBezTo>
                <a:cubicBezTo>
                  <a:pt x="10020" y="1092"/>
                  <a:pt x="9283" y="355"/>
                  <a:pt x="9181" y="279"/>
                </a:cubicBezTo>
                <a:lnTo>
                  <a:pt x="9054" y="0"/>
                </a:lnTo>
                <a:lnTo>
                  <a:pt x="1409" y="3771"/>
                </a:lnTo>
                <a:cubicBezTo>
                  <a:pt x="1409" y="3771"/>
                  <a:pt x="1193" y="5638"/>
                  <a:pt x="749" y="6184"/>
                </a:cubicBezTo>
                <a:cubicBezTo>
                  <a:pt x="241" y="6654"/>
                  <a:pt x="0" y="6743"/>
                  <a:pt x="0" y="6743"/>
                </a:cubicBezTo>
                <a:lnTo>
                  <a:pt x="5537" y="19875"/>
                </a:lnTo>
                <a:lnTo>
                  <a:pt x="7429" y="1863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p:cNvSpPr/>
          <p:nvPr/>
        </p:nvSpPr>
        <p:spPr>
          <a:xfrm>
            <a:off x="5860184" y="1266727"/>
            <a:ext cx="14986" cy="33439"/>
          </a:xfrm>
          <a:custGeom>
            <a:avLst/>
            <a:gdLst>
              <a:gd name="connsiteX0" fmla="*/ 6236 w 14986"/>
              <a:gd name="connsiteY0" fmla="*/ 9969 h 33439"/>
              <a:gd name="connsiteX1" fmla="*/ 2628 w 14986"/>
              <a:gd name="connsiteY1" fmla="*/ 19303 h 33439"/>
              <a:gd name="connsiteX2" fmla="*/ 0 w 14986"/>
              <a:gd name="connsiteY2" fmla="*/ 28803 h 33439"/>
              <a:gd name="connsiteX3" fmla="*/ 3645 w 14986"/>
              <a:gd name="connsiteY3" fmla="*/ 33439 h 33439"/>
              <a:gd name="connsiteX4" fmla="*/ 9321 w 14986"/>
              <a:gd name="connsiteY4" fmla="*/ 30225 h 33439"/>
              <a:gd name="connsiteX5" fmla="*/ 14986 w 14986"/>
              <a:gd name="connsiteY5" fmla="*/ 25501 h 33439"/>
              <a:gd name="connsiteX6" fmla="*/ 10896 w 14986"/>
              <a:gd name="connsiteY6" fmla="*/ 0 h 33439"/>
              <a:gd name="connsiteX7" fmla="*/ 6236 w 14986"/>
              <a:gd name="connsiteY7" fmla="*/ 9969 h 33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4986" h="33439">
                <a:moveTo>
                  <a:pt x="6236" y="9969"/>
                </a:moveTo>
                <a:cubicBezTo>
                  <a:pt x="5334" y="12064"/>
                  <a:pt x="2857" y="18707"/>
                  <a:pt x="2628" y="19303"/>
                </a:cubicBezTo>
                <a:cubicBezTo>
                  <a:pt x="2463" y="19773"/>
                  <a:pt x="1333" y="23202"/>
                  <a:pt x="0" y="28803"/>
                </a:cubicBezTo>
                <a:cubicBezTo>
                  <a:pt x="-1244" y="34328"/>
                  <a:pt x="2019" y="33947"/>
                  <a:pt x="3645" y="33439"/>
                </a:cubicBezTo>
                <a:cubicBezTo>
                  <a:pt x="5334" y="32981"/>
                  <a:pt x="8356" y="30886"/>
                  <a:pt x="9321" y="30225"/>
                </a:cubicBezTo>
                <a:cubicBezTo>
                  <a:pt x="10160" y="29603"/>
                  <a:pt x="14986" y="25501"/>
                  <a:pt x="14986" y="25501"/>
                </a:cubicBezTo>
                <a:lnTo>
                  <a:pt x="10896" y="0"/>
                </a:lnTo>
                <a:cubicBezTo>
                  <a:pt x="10896" y="0"/>
                  <a:pt x="7112" y="7797"/>
                  <a:pt x="6236" y="9969"/>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p:cNvSpPr/>
          <p:nvPr/>
        </p:nvSpPr>
        <p:spPr>
          <a:xfrm>
            <a:off x="5938517" y="1175326"/>
            <a:ext cx="24892" cy="60655"/>
          </a:xfrm>
          <a:custGeom>
            <a:avLst/>
            <a:gdLst>
              <a:gd name="connsiteX0" fmla="*/ 2527 w 24892"/>
              <a:gd name="connsiteY0" fmla="*/ 36766 h 60655"/>
              <a:gd name="connsiteX1" fmla="*/ 6350 w 24892"/>
              <a:gd name="connsiteY1" fmla="*/ 60655 h 60655"/>
              <a:gd name="connsiteX2" fmla="*/ 8813 w 24892"/>
              <a:gd name="connsiteY2" fmla="*/ 60236 h 60655"/>
              <a:gd name="connsiteX3" fmla="*/ 11912 w 24892"/>
              <a:gd name="connsiteY3" fmla="*/ 56883 h 60655"/>
              <a:gd name="connsiteX4" fmla="*/ 18148 w 24892"/>
              <a:gd name="connsiteY4" fmla="*/ 50037 h 60655"/>
              <a:gd name="connsiteX5" fmla="*/ 22021 w 24892"/>
              <a:gd name="connsiteY5" fmla="*/ 44945 h 60655"/>
              <a:gd name="connsiteX6" fmla="*/ 24892 w 24892"/>
              <a:gd name="connsiteY6" fmla="*/ 36817 h 60655"/>
              <a:gd name="connsiteX7" fmla="*/ 23088 w 24892"/>
              <a:gd name="connsiteY7" fmla="*/ 25209 h 60655"/>
              <a:gd name="connsiteX8" fmla="*/ 15735 w 24892"/>
              <a:gd name="connsiteY8" fmla="*/ 9931 h 60655"/>
              <a:gd name="connsiteX9" fmla="*/ 9830 w 24892"/>
              <a:gd name="connsiteY9" fmla="*/ 2705 h 60655"/>
              <a:gd name="connsiteX10" fmla="*/ 5169 w 24892"/>
              <a:gd name="connsiteY10" fmla="*/ 0 h 60655"/>
              <a:gd name="connsiteX11" fmla="*/ 3314 w 24892"/>
              <a:gd name="connsiteY11" fmla="*/ 685 h 60655"/>
              <a:gd name="connsiteX12" fmla="*/ 1854 w 24892"/>
              <a:gd name="connsiteY12" fmla="*/ 2146 h 60655"/>
              <a:gd name="connsiteX13" fmla="*/ 1003 w 24892"/>
              <a:gd name="connsiteY13" fmla="*/ 3352 h 60655"/>
              <a:gd name="connsiteX14" fmla="*/ 0 w 24892"/>
              <a:gd name="connsiteY14" fmla="*/ 9613 h 60655"/>
              <a:gd name="connsiteX15" fmla="*/ 444 w 24892"/>
              <a:gd name="connsiteY15" fmla="*/ 21932 h 60655"/>
              <a:gd name="connsiteX16" fmla="*/ 2527 w 24892"/>
              <a:gd name="connsiteY16" fmla="*/ 36766 h 60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24892" h="60655">
                <a:moveTo>
                  <a:pt x="2527" y="36766"/>
                </a:moveTo>
                <a:lnTo>
                  <a:pt x="6350" y="60655"/>
                </a:lnTo>
                <a:lnTo>
                  <a:pt x="8813" y="60236"/>
                </a:lnTo>
                <a:cubicBezTo>
                  <a:pt x="8813" y="60236"/>
                  <a:pt x="11010" y="57886"/>
                  <a:pt x="11912" y="56883"/>
                </a:cubicBezTo>
                <a:cubicBezTo>
                  <a:pt x="12814" y="55765"/>
                  <a:pt x="17869" y="50368"/>
                  <a:pt x="18148" y="50037"/>
                </a:cubicBezTo>
                <a:cubicBezTo>
                  <a:pt x="18326" y="49745"/>
                  <a:pt x="21297" y="46367"/>
                  <a:pt x="22021" y="44945"/>
                </a:cubicBezTo>
                <a:cubicBezTo>
                  <a:pt x="22758" y="43459"/>
                  <a:pt x="24600" y="39674"/>
                  <a:pt x="24892" y="36817"/>
                </a:cubicBezTo>
                <a:cubicBezTo>
                  <a:pt x="25222" y="34036"/>
                  <a:pt x="25565" y="31508"/>
                  <a:pt x="23088" y="25209"/>
                </a:cubicBezTo>
                <a:cubicBezTo>
                  <a:pt x="20675" y="18897"/>
                  <a:pt x="17983" y="12953"/>
                  <a:pt x="15735" y="9931"/>
                </a:cubicBezTo>
                <a:cubicBezTo>
                  <a:pt x="13487" y="6921"/>
                  <a:pt x="11125" y="3797"/>
                  <a:pt x="9830" y="2705"/>
                </a:cubicBezTo>
                <a:cubicBezTo>
                  <a:pt x="8496" y="1638"/>
                  <a:pt x="6629" y="-127"/>
                  <a:pt x="5169" y="0"/>
                </a:cubicBezTo>
                <a:cubicBezTo>
                  <a:pt x="3771" y="228"/>
                  <a:pt x="3530" y="469"/>
                  <a:pt x="3314" y="685"/>
                </a:cubicBezTo>
                <a:cubicBezTo>
                  <a:pt x="3099" y="952"/>
                  <a:pt x="2133" y="1866"/>
                  <a:pt x="1854" y="2146"/>
                </a:cubicBezTo>
                <a:cubicBezTo>
                  <a:pt x="1689" y="2489"/>
                  <a:pt x="1181" y="2768"/>
                  <a:pt x="1003" y="3352"/>
                </a:cubicBezTo>
                <a:cubicBezTo>
                  <a:pt x="774" y="4000"/>
                  <a:pt x="-63" y="5753"/>
                  <a:pt x="0" y="9613"/>
                </a:cubicBezTo>
                <a:cubicBezTo>
                  <a:pt x="0" y="13500"/>
                  <a:pt x="279" y="20192"/>
                  <a:pt x="444" y="21932"/>
                </a:cubicBezTo>
                <a:cubicBezTo>
                  <a:pt x="508" y="23837"/>
                  <a:pt x="2527" y="36766"/>
                  <a:pt x="2527" y="3676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p:cNvSpPr/>
          <p:nvPr/>
        </p:nvSpPr>
        <p:spPr>
          <a:xfrm>
            <a:off x="6589896" y="2579109"/>
            <a:ext cx="59283" cy="55702"/>
          </a:xfrm>
          <a:custGeom>
            <a:avLst/>
            <a:gdLst>
              <a:gd name="connsiteX0" fmla="*/ 48780 w 59283"/>
              <a:gd name="connsiteY0" fmla="*/ 9817 h 55702"/>
              <a:gd name="connsiteX1" fmla="*/ 38658 w 59283"/>
              <a:gd name="connsiteY1" fmla="*/ 2679 h 55702"/>
              <a:gd name="connsiteX2" fmla="*/ 27761 w 59283"/>
              <a:gd name="connsiteY2" fmla="*/ 0 h 55702"/>
              <a:gd name="connsiteX3" fmla="*/ 16967 w 59283"/>
              <a:gd name="connsiteY3" fmla="*/ 1955 h 55702"/>
              <a:gd name="connsiteX4" fmla="*/ 6971 w 59283"/>
              <a:gd name="connsiteY4" fmla="*/ 9004 h 55702"/>
              <a:gd name="connsiteX5" fmla="*/ 3199 w 59283"/>
              <a:gd name="connsiteY5" fmla="*/ 13461 h 55702"/>
              <a:gd name="connsiteX6" fmla="*/ 0 w 59283"/>
              <a:gd name="connsiteY6" fmla="*/ 18351 h 55702"/>
              <a:gd name="connsiteX7" fmla="*/ 37591 w 59283"/>
              <a:gd name="connsiteY7" fmla="*/ 54940 h 55702"/>
              <a:gd name="connsiteX8" fmla="*/ 40068 w 59283"/>
              <a:gd name="connsiteY8" fmla="*/ 55702 h 55702"/>
              <a:gd name="connsiteX9" fmla="*/ 43433 w 59283"/>
              <a:gd name="connsiteY9" fmla="*/ 54521 h 55702"/>
              <a:gd name="connsiteX10" fmla="*/ 47256 w 59283"/>
              <a:gd name="connsiteY10" fmla="*/ 51816 h 55702"/>
              <a:gd name="connsiteX11" fmla="*/ 51256 w 59283"/>
              <a:gd name="connsiteY11" fmla="*/ 48031 h 55702"/>
              <a:gd name="connsiteX12" fmla="*/ 57377 w 59283"/>
              <a:gd name="connsiteY12" fmla="*/ 39204 h 55702"/>
              <a:gd name="connsiteX13" fmla="*/ 59283 w 59283"/>
              <a:gd name="connsiteY13" fmla="*/ 29756 h 55702"/>
              <a:gd name="connsiteX14" fmla="*/ 56603 w 59283"/>
              <a:gd name="connsiteY14" fmla="*/ 19888 h 55702"/>
              <a:gd name="connsiteX15" fmla="*/ 48780 w 59283"/>
              <a:gd name="connsiteY15" fmla="*/ 9817 h 5570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59283" h="55702">
                <a:moveTo>
                  <a:pt x="48780" y="9817"/>
                </a:moveTo>
                <a:cubicBezTo>
                  <a:pt x="45643" y="6769"/>
                  <a:pt x="42214" y="4330"/>
                  <a:pt x="38658" y="2679"/>
                </a:cubicBezTo>
                <a:cubicBezTo>
                  <a:pt x="35013" y="990"/>
                  <a:pt x="31483" y="88"/>
                  <a:pt x="27761" y="0"/>
                </a:cubicBezTo>
                <a:cubicBezTo>
                  <a:pt x="24167" y="-190"/>
                  <a:pt x="20510" y="495"/>
                  <a:pt x="16967" y="1955"/>
                </a:cubicBezTo>
                <a:cubicBezTo>
                  <a:pt x="13423" y="3378"/>
                  <a:pt x="10058" y="5753"/>
                  <a:pt x="6971" y="9004"/>
                </a:cubicBezTo>
                <a:cubicBezTo>
                  <a:pt x="5574" y="10325"/>
                  <a:pt x="4279" y="11874"/>
                  <a:pt x="3199" y="13461"/>
                </a:cubicBezTo>
                <a:cubicBezTo>
                  <a:pt x="1955" y="15049"/>
                  <a:pt x="901" y="16586"/>
                  <a:pt x="0" y="18351"/>
                </a:cubicBezTo>
                <a:lnTo>
                  <a:pt x="37591" y="54940"/>
                </a:lnTo>
                <a:cubicBezTo>
                  <a:pt x="38327" y="55587"/>
                  <a:pt x="39166" y="55854"/>
                  <a:pt x="40068" y="55702"/>
                </a:cubicBezTo>
                <a:cubicBezTo>
                  <a:pt x="41134" y="55587"/>
                  <a:pt x="42214" y="55232"/>
                  <a:pt x="43433" y="54521"/>
                </a:cubicBezTo>
                <a:cubicBezTo>
                  <a:pt x="44627" y="53873"/>
                  <a:pt x="45910" y="52920"/>
                  <a:pt x="47256" y="51816"/>
                </a:cubicBezTo>
                <a:cubicBezTo>
                  <a:pt x="48500" y="50673"/>
                  <a:pt x="49974" y="49377"/>
                  <a:pt x="51256" y="48031"/>
                </a:cubicBezTo>
                <a:cubicBezTo>
                  <a:pt x="53949" y="45262"/>
                  <a:pt x="56032" y="42367"/>
                  <a:pt x="57377" y="39204"/>
                </a:cubicBezTo>
                <a:cubicBezTo>
                  <a:pt x="58787" y="36118"/>
                  <a:pt x="59460" y="32956"/>
                  <a:pt x="59283" y="29756"/>
                </a:cubicBezTo>
                <a:cubicBezTo>
                  <a:pt x="59181" y="26504"/>
                  <a:pt x="58266" y="23202"/>
                  <a:pt x="56603" y="19888"/>
                </a:cubicBezTo>
                <a:cubicBezTo>
                  <a:pt x="54736" y="16497"/>
                  <a:pt x="52209" y="13195"/>
                  <a:pt x="48780" y="9817"/>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p:cNvSpPr/>
          <p:nvPr/>
        </p:nvSpPr>
        <p:spPr>
          <a:xfrm>
            <a:off x="6389052" y="1400065"/>
            <a:ext cx="18656" cy="12649"/>
          </a:xfrm>
          <a:custGeom>
            <a:avLst/>
            <a:gdLst>
              <a:gd name="connsiteX0" fmla="*/ 18097 w 18656"/>
              <a:gd name="connsiteY0" fmla="*/ 901 h 12649"/>
              <a:gd name="connsiteX1" fmla="*/ 17919 w 18656"/>
              <a:gd name="connsiteY1" fmla="*/ 571 h 12649"/>
              <a:gd name="connsiteX2" fmla="*/ 13766 w 18656"/>
              <a:gd name="connsiteY2" fmla="*/ 673 h 12649"/>
              <a:gd name="connsiteX3" fmla="*/ 8356 w 18656"/>
              <a:gd name="connsiteY3" fmla="*/ 368 h 12649"/>
              <a:gd name="connsiteX4" fmla="*/ 3314 w 18656"/>
              <a:gd name="connsiteY4" fmla="*/ 0 h 12649"/>
              <a:gd name="connsiteX5" fmla="*/ 380 w 18656"/>
              <a:gd name="connsiteY5" fmla="*/ 901 h 12649"/>
              <a:gd name="connsiteX6" fmla="*/ 0 w 18656"/>
              <a:gd name="connsiteY6" fmla="*/ 3276 h 12649"/>
              <a:gd name="connsiteX7" fmla="*/ 901 w 18656"/>
              <a:gd name="connsiteY7" fmla="*/ 5448 h 12649"/>
              <a:gd name="connsiteX8" fmla="*/ 3250 w 18656"/>
              <a:gd name="connsiteY8" fmla="*/ 7200 h 12649"/>
              <a:gd name="connsiteX9" fmla="*/ 6794 w 18656"/>
              <a:gd name="connsiteY9" fmla="*/ 8889 h 12649"/>
              <a:gd name="connsiteX10" fmla="*/ 10782 w 18656"/>
              <a:gd name="connsiteY10" fmla="*/ 10490 h 12649"/>
              <a:gd name="connsiteX11" fmla="*/ 15226 w 18656"/>
              <a:gd name="connsiteY11" fmla="*/ 11976 h 12649"/>
              <a:gd name="connsiteX12" fmla="*/ 17309 w 18656"/>
              <a:gd name="connsiteY12" fmla="*/ 12649 h 12649"/>
              <a:gd name="connsiteX13" fmla="*/ 18148 w 18656"/>
              <a:gd name="connsiteY13" fmla="*/ 10210 h 12649"/>
              <a:gd name="connsiteX14" fmla="*/ 18656 w 18656"/>
              <a:gd name="connsiteY14" fmla="*/ 6426 h 12649"/>
              <a:gd name="connsiteX15" fmla="*/ 18491 w 18656"/>
              <a:gd name="connsiteY15" fmla="*/ 3225 h 12649"/>
              <a:gd name="connsiteX16" fmla="*/ 18097 w 18656"/>
              <a:gd name="connsiteY16" fmla="*/ 901 h 1264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18656" h="12649">
                <a:moveTo>
                  <a:pt x="18097" y="901"/>
                </a:moveTo>
                <a:cubicBezTo>
                  <a:pt x="18097" y="787"/>
                  <a:pt x="17919" y="571"/>
                  <a:pt x="17919" y="571"/>
                </a:cubicBezTo>
                <a:cubicBezTo>
                  <a:pt x="17919" y="571"/>
                  <a:pt x="14439" y="673"/>
                  <a:pt x="13766" y="673"/>
                </a:cubicBezTo>
                <a:cubicBezTo>
                  <a:pt x="13093" y="673"/>
                  <a:pt x="9270" y="368"/>
                  <a:pt x="8356" y="368"/>
                </a:cubicBezTo>
                <a:cubicBezTo>
                  <a:pt x="7365" y="279"/>
                  <a:pt x="4330" y="-101"/>
                  <a:pt x="3314" y="0"/>
                </a:cubicBezTo>
                <a:cubicBezTo>
                  <a:pt x="2247" y="63"/>
                  <a:pt x="939" y="342"/>
                  <a:pt x="380" y="901"/>
                </a:cubicBezTo>
                <a:cubicBezTo>
                  <a:pt x="-63" y="1523"/>
                  <a:pt x="-165" y="2654"/>
                  <a:pt x="0" y="3276"/>
                </a:cubicBezTo>
                <a:cubicBezTo>
                  <a:pt x="63" y="3911"/>
                  <a:pt x="380" y="4876"/>
                  <a:pt x="901" y="5448"/>
                </a:cubicBezTo>
                <a:cubicBezTo>
                  <a:pt x="1358" y="6019"/>
                  <a:pt x="1676" y="6489"/>
                  <a:pt x="3250" y="7200"/>
                </a:cubicBezTo>
                <a:cubicBezTo>
                  <a:pt x="4774" y="7937"/>
                  <a:pt x="6565" y="8801"/>
                  <a:pt x="6794" y="8889"/>
                </a:cubicBezTo>
                <a:cubicBezTo>
                  <a:pt x="7022" y="8978"/>
                  <a:pt x="10223" y="10236"/>
                  <a:pt x="10782" y="10490"/>
                </a:cubicBezTo>
                <a:cubicBezTo>
                  <a:pt x="11239" y="10579"/>
                  <a:pt x="14757" y="11925"/>
                  <a:pt x="15226" y="11976"/>
                </a:cubicBezTo>
                <a:cubicBezTo>
                  <a:pt x="15735" y="12115"/>
                  <a:pt x="17309" y="12649"/>
                  <a:pt x="17309" y="12649"/>
                </a:cubicBezTo>
                <a:cubicBezTo>
                  <a:pt x="17309" y="12649"/>
                  <a:pt x="17919" y="11201"/>
                  <a:pt x="18148" y="10210"/>
                </a:cubicBezTo>
                <a:cubicBezTo>
                  <a:pt x="18363" y="9220"/>
                  <a:pt x="18592" y="6896"/>
                  <a:pt x="18656" y="6426"/>
                </a:cubicBezTo>
                <a:cubicBezTo>
                  <a:pt x="18656" y="5981"/>
                  <a:pt x="18592" y="3835"/>
                  <a:pt x="18491" y="3225"/>
                </a:cubicBezTo>
                <a:cubicBezTo>
                  <a:pt x="18427" y="2565"/>
                  <a:pt x="18148" y="1016"/>
                  <a:pt x="18097" y="90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p:cNvSpPr/>
          <p:nvPr/>
        </p:nvSpPr>
        <p:spPr>
          <a:xfrm>
            <a:off x="6438720" y="1289250"/>
            <a:ext cx="7201" cy="3365"/>
          </a:xfrm>
          <a:custGeom>
            <a:avLst/>
            <a:gdLst>
              <a:gd name="connsiteX0" fmla="*/ 7086 w 7201"/>
              <a:gd name="connsiteY0" fmla="*/ 1460 h 3365"/>
              <a:gd name="connsiteX1" fmla="*/ 7200 w 7201"/>
              <a:gd name="connsiteY1" fmla="*/ 1371 h 3365"/>
              <a:gd name="connsiteX2" fmla="*/ 4267 w 7201"/>
              <a:gd name="connsiteY2" fmla="*/ 0 h 3365"/>
              <a:gd name="connsiteX3" fmla="*/ 50 w 7201"/>
              <a:gd name="connsiteY3" fmla="*/ 3035 h 3365"/>
              <a:gd name="connsiteX4" fmla="*/ 0 w 7201"/>
              <a:gd name="connsiteY4" fmla="*/ 3149 h 3365"/>
              <a:gd name="connsiteX5" fmla="*/ 673 w 7201"/>
              <a:gd name="connsiteY5" fmla="*/ 3365 h 3365"/>
              <a:gd name="connsiteX6" fmla="*/ 7086 w 7201"/>
              <a:gd name="connsiteY6" fmla="*/ 1460 h 336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201" h="3365">
                <a:moveTo>
                  <a:pt x="7086" y="1460"/>
                </a:moveTo>
                <a:cubicBezTo>
                  <a:pt x="7353" y="1397"/>
                  <a:pt x="7200" y="1371"/>
                  <a:pt x="7200" y="1371"/>
                </a:cubicBezTo>
                <a:lnTo>
                  <a:pt x="4267" y="0"/>
                </a:lnTo>
                <a:lnTo>
                  <a:pt x="50" y="3035"/>
                </a:lnTo>
                <a:lnTo>
                  <a:pt x="0" y="3149"/>
                </a:lnTo>
                <a:lnTo>
                  <a:pt x="673" y="3365"/>
                </a:lnTo>
                <a:cubicBezTo>
                  <a:pt x="673" y="3365"/>
                  <a:pt x="6908" y="1460"/>
                  <a:pt x="7086" y="146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p:cNvSpPr/>
          <p:nvPr/>
        </p:nvSpPr>
        <p:spPr>
          <a:xfrm>
            <a:off x="6466499" y="1287901"/>
            <a:ext cx="34950" cy="31445"/>
          </a:xfrm>
          <a:custGeom>
            <a:avLst/>
            <a:gdLst>
              <a:gd name="connsiteX0" fmla="*/ 1397 w 34950"/>
              <a:gd name="connsiteY0" fmla="*/ 4495 h 31445"/>
              <a:gd name="connsiteX1" fmla="*/ 2451 w 34950"/>
              <a:gd name="connsiteY1" fmla="*/ 3962 h 31445"/>
              <a:gd name="connsiteX2" fmla="*/ 4864 w 34950"/>
              <a:gd name="connsiteY2" fmla="*/ 4724 h 31445"/>
              <a:gd name="connsiteX3" fmla="*/ 6845 w 34950"/>
              <a:gd name="connsiteY3" fmla="*/ 6680 h 31445"/>
              <a:gd name="connsiteX4" fmla="*/ 7975 w 34950"/>
              <a:gd name="connsiteY4" fmla="*/ 11696 h 31445"/>
              <a:gd name="connsiteX5" fmla="*/ 7975 w 34950"/>
              <a:gd name="connsiteY5" fmla="*/ 17424 h 31445"/>
              <a:gd name="connsiteX6" fmla="*/ 7124 w 34950"/>
              <a:gd name="connsiteY6" fmla="*/ 22618 h 31445"/>
              <a:gd name="connsiteX7" fmla="*/ 5613 w 34950"/>
              <a:gd name="connsiteY7" fmla="*/ 28219 h 31445"/>
              <a:gd name="connsiteX8" fmla="*/ 4660 w 34950"/>
              <a:gd name="connsiteY8" fmla="*/ 30378 h 31445"/>
              <a:gd name="connsiteX9" fmla="*/ 4775 w 34950"/>
              <a:gd name="connsiteY9" fmla="*/ 31191 h 31445"/>
              <a:gd name="connsiteX10" fmla="*/ 5334 w 34950"/>
              <a:gd name="connsiteY10" fmla="*/ 31445 h 31445"/>
              <a:gd name="connsiteX11" fmla="*/ 6680 w 34950"/>
              <a:gd name="connsiteY11" fmla="*/ 31127 h 31445"/>
              <a:gd name="connsiteX12" fmla="*/ 9309 w 34950"/>
              <a:gd name="connsiteY12" fmla="*/ 29616 h 31445"/>
              <a:gd name="connsiteX13" fmla="*/ 13246 w 34950"/>
              <a:gd name="connsiteY13" fmla="*/ 26187 h 31445"/>
              <a:gd name="connsiteX14" fmla="*/ 16294 w 34950"/>
              <a:gd name="connsiteY14" fmla="*/ 23291 h 31445"/>
              <a:gd name="connsiteX15" fmla="*/ 19824 w 34950"/>
              <a:gd name="connsiteY15" fmla="*/ 19735 h 31445"/>
              <a:gd name="connsiteX16" fmla="*/ 22911 w 34950"/>
              <a:gd name="connsiteY16" fmla="*/ 16459 h 31445"/>
              <a:gd name="connsiteX17" fmla="*/ 26466 w 34950"/>
              <a:gd name="connsiteY17" fmla="*/ 12649 h 31445"/>
              <a:gd name="connsiteX18" fmla="*/ 29718 w 34950"/>
              <a:gd name="connsiteY18" fmla="*/ 9093 h 31445"/>
              <a:gd name="connsiteX19" fmla="*/ 32588 w 34950"/>
              <a:gd name="connsiteY19" fmla="*/ 5943 h 31445"/>
              <a:gd name="connsiteX20" fmla="*/ 33947 w 34950"/>
              <a:gd name="connsiteY20" fmla="*/ 4495 h 31445"/>
              <a:gd name="connsiteX21" fmla="*/ 34950 w 34950"/>
              <a:gd name="connsiteY21" fmla="*/ 2590 h 31445"/>
              <a:gd name="connsiteX22" fmla="*/ 34887 w 34950"/>
              <a:gd name="connsiteY22" fmla="*/ 965 h 31445"/>
              <a:gd name="connsiteX23" fmla="*/ 33540 w 34950"/>
              <a:gd name="connsiteY23" fmla="*/ 12 h 31445"/>
              <a:gd name="connsiteX24" fmla="*/ 31800 w 34950"/>
              <a:gd name="connsiteY24" fmla="*/ 0 h 31445"/>
              <a:gd name="connsiteX25" fmla="*/ 29438 w 34950"/>
              <a:gd name="connsiteY25" fmla="*/ 165 h 31445"/>
              <a:gd name="connsiteX26" fmla="*/ 26466 w 34950"/>
              <a:gd name="connsiteY26" fmla="*/ 368 h 31445"/>
              <a:gd name="connsiteX27" fmla="*/ 22237 w 34950"/>
              <a:gd name="connsiteY27" fmla="*/ 673 h 31445"/>
              <a:gd name="connsiteX28" fmla="*/ 16967 w 34950"/>
              <a:gd name="connsiteY28" fmla="*/ 1016 h 31445"/>
              <a:gd name="connsiteX29" fmla="*/ 12344 w 34950"/>
              <a:gd name="connsiteY29" fmla="*/ 1346 h 31445"/>
              <a:gd name="connsiteX30" fmla="*/ 7747 w 34950"/>
              <a:gd name="connsiteY30" fmla="*/ 1524 h 31445"/>
              <a:gd name="connsiteX31" fmla="*/ 3416 w 34950"/>
              <a:gd name="connsiteY31" fmla="*/ 1739 h 31445"/>
              <a:gd name="connsiteX32" fmla="*/ 1346 w 34950"/>
              <a:gd name="connsiteY32" fmla="*/ 2032 h 31445"/>
              <a:gd name="connsiteX33" fmla="*/ 889 w 34950"/>
              <a:gd name="connsiteY33" fmla="*/ 2184 h 31445"/>
              <a:gd name="connsiteX34" fmla="*/ 0 w 34950"/>
              <a:gd name="connsiteY34" fmla="*/ 3365 h 31445"/>
              <a:gd name="connsiteX35" fmla="*/ 444 w 34950"/>
              <a:gd name="connsiteY35" fmla="*/ 4318 h 31445"/>
              <a:gd name="connsiteX36" fmla="*/ 1397 w 34950"/>
              <a:gd name="connsiteY36" fmla="*/ 4495 h 3144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Lst>
            <a:rect l="l" t="t" r="r" b="b"/>
            <a:pathLst>
              <a:path w="34950" h="31445">
                <a:moveTo>
                  <a:pt x="1397" y="4495"/>
                </a:moveTo>
                <a:cubicBezTo>
                  <a:pt x="1511" y="4432"/>
                  <a:pt x="1956" y="3962"/>
                  <a:pt x="2451" y="3962"/>
                </a:cubicBezTo>
                <a:cubicBezTo>
                  <a:pt x="2959" y="3962"/>
                  <a:pt x="3645" y="3962"/>
                  <a:pt x="4864" y="4724"/>
                </a:cubicBezTo>
                <a:cubicBezTo>
                  <a:pt x="6108" y="5473"/>
                  <a:pt x="6553" y="5791"/>
                  <a:pt x="6845" y="6680"/>
                </a:cubicBezTo>
                <a:cubicBezTo>
                  <a:pt x="7175" y="7619"/>
                  <a:pt x="7975" y="9448"/>
                  <a:pt x="7975" y="11696"/>
                </a:cubicBezTo>
                <a:cubicBezTo>
                  <a:pt x="8077" y="13982"/>
                  <a:pt x="8077" y="16040"/>
                  <a:pt x="7975" y="17424"/>
                </a:cubicBezTo>
                <a:cubicBezTo>
                  <a:pt x="7747" y="18796"/>
                  <a:pt x="7632" y="20307"/>
                  <a:pt x="7124" y="22618"/>
                </a:cubicBezTo>
                <a:cubicBezTo>
                  <a:pt x="6680" y="24891"/>
                  <a:pt x="5931" y="27508"/>
                  <a:pt x="5613" y="28219"/>
                </a:cubicBezTo>
                <a:lnTo>
                  <a:pt x="4660" y="30378"/>
                </a:lnTo>
                <a:cubicBezTo>
                  <a:pt x="4597" y="30518"/>
                  <a:pt x="4660" y="31127"/>
                  <a:pt x="4775" y="31191"/>
                </a:cubicBezTo>
                <a:cubicBezTo>
                  <a:pt x="4864" y="31356"/>
                  <a:pt x="5219" y="31445"/>
                  <a:pt x="5334" y="31445"/>
                </a:cubicBezTo>
                <a:cubicBezTo>
                  <a:pt x="5435" y="31445"/>
                  <a:pt x="5931" y="31445"/>
                  <a:pt x="6680" y="31127"/>
                </a:cubicBezTo>
                <a:cubicBezTo>
                  <a:pt x="7416" y="30886"/>
                  <a:pt x="8356" y="30378"/>
                  <a:pt x="9309" y="29616"/>
                </a:cubicBezTo>
                <a:cubicBezTo>
                  <a:pt x="10211" y="28867"/>
                  <a:pt x="12801" y="26631"/>
                  <a:pt x="13246" y="26187"/>
                </a:cubicBezTo>
                <a:cubicBezTo>
                  <a:pt x="13766" y="25704"/>
                  <a:pt x="15951" y="23660"/>
                  <a:pt x="16294" y="23291"/>
                </a:cubicBezTo>
                <a:cubicBezTo>
                  <a:pt x="16675" y="22860"/>
                  <a:pt x="19494" y="20002"/>
                  <a:pt x="19824" y="19735"/>
                </a:cubicBezTo>
                <a:cubicBezTo>
                  <a:pt x="20002" y="19443"/>
                  <a:pt x="22466" y="16916"/>
                  <a:pt x="22911" y="16459"/>
                </a:cubicBezTo>
                <a:cubicBezTo>
                  <a:pt x="23266" y="16014"/>
                  <a:pt x="26174" y="12865"/>
                  <a:pt x="26466" y="12649"/>
                </a:cubicBezTo>
                <a:cubicBezTo>
                  <a:pt x="26632" y="12420"/>
                  <a:pt x="29489" y="9397"/>
                  <a:pt x="29718" y="9093"/>
                </a:cubicBezTo>
                <a:cubicBezTo>
                  <a:pt x="29946" y="8851"/>
                  <a:pt x="32359" y="6172"/>
                  <a:pt x="32588" y="5943"/>
                </a:cubicBezTo>
                <a:cubicBezTo>
                  <a:pt x="32867" y="5702"/>
                  <a:pt x="33591" y="4876"/>
                  <a:pt x="33947" y="4495"/>
                </a:cubicBezTo>
                <a:cubicBezTo>
                  <a:pt x="34213" y="4063"/>
                  <a:pt x="34887" y="2971"/>
                  <a:pt x="34950" y="2590"/>
                </a:cubicBezTo>
                <a:cubicBezTo>
                  <a:pt x="35039" y="2133"/>
                  <a:pt x="35230" y="1346"/>
                  <a:pt x="34887" y="965"/>
                </a:cubicBezTo>
                <a:cubicBezTo>
                  <a:pt x="34607" y="520"/>
                  <a:pt x="34213" y="76"/>
                  <a:pt x="33540" y="12"/>
                </a:cubicBezTo>
                <a:cubicBezTo>
                  <a:pt x="32918" y="-101"/>
                  <a:pt x="32473" y="-165"/>
                  <a:pt x="31800" y="0"/>
                </a:cubicBezTo>
                <a:cubicBezTo>
                  <a:pt x="31191" y="76"/>
                  <a:pt x="29769" y="114"/>
                  <a:pt x="29438" y="165"/>
                </a:cubicBezTo>
                <a:cubicBezTo>
                  <a:pt x="29045" y="228"/>
                  <a:pt x="26911" y="368"/>
                  <a:pt x="26466" y="368"/>
                </a:cubicBezTo>
                <a:cubicBezTo>
                  <a:pt x="25895" y="457"/>
                  <a:pt x="22644" y="673"/>
                  <a:pt x="22237" y="673"/>
                </a:cubicBezTo>
                <a:cubicBezTo>
                  <a:pt x="21742" y="736"/>
                  <a:pt x="17805" y="1016"/>
                  <a:pt x="16967" y="1016"/>
                </a:cubicBezTo>
                <a:cubicBezTo>
                  <a:pt x="16294" y="1066"/>
                  <a:pt x="12915" y="1346"/>
                  <a:pt x="12344" y="1346"/>
                </a:cubicBezTo>
                <a:cubicBezTo>
                  <a:pt x="11900" y="1346"/>
                  <a:pt x="8255" y="1524"/>
                  <a:pt x="7747" y="1524"/>
                </a:cubicBezTo>
                <a:cubicBezTo>
                  <a:pt x="7289" y="1524"/>
                  <a:pt x="3861" y="1739"/>
                  <a:pt x="3416" y="1739"/>
                </a:cubicBezTo>
                <a:cubicBezTo>
                  <a:pt x="3022" y="1828"/>
                  <a:pt x="1663" y="1968"/>
                  <a:pt x="1346" y="2032"/>
                </a:cubicBezTo>
                <a:cubicBezTo>
                  <a:pt x="952" y="2133"/>
                  <a:pt x="889" y="2184"/>
                  <a:pt x="889" y="2184"/>
                </a:cubicBezTo>
                <a:cubicBezTo>
                  <a:pt x="889" y="2184"/>
                  <a:pt x="50" y="2806"/>
                  <a:pt x="0" y="3365"/>
                </a:cubicBezTo>
                <a:cubicBezTo>
                  <a:pt x="-63" y="3797"/>
                  <a:pt x="50" y="4114"/>
                  <a:pt x="444" y="4318"/>
                </a:cubicBezTo>
                <a:cubicBezTo>
                  <a:pt x="952" y="4495"/>
                  <a:pt x="1346" y="4686"/>
                  <a:pt x="1397" y="4495"/>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3" cstate="print"/>
          <a:srcRect/>
          <a:stretch>
            <a:fillRect/>
          </a:stretch>
        </p:blipFill>
        <p:spPr bwMode="auto">
          <a:xfrm>
            <a:off x="5054600" y="1016000"/>
            <a:ext cx="2006600" cy="2006600"/>
          </a:xfrm>
          <a:prstGeom prst="rect">
            <a:avLst/>
          </a:prstGeom>
          <a:noFill/>
        </p:spPr>
      </p:pic>
      <p:pic>
        <p:nvPicPr>
          <p:cNvPr id="39" name="Picture 3"/>
          <p:cNvPicPr>
            <a:picLocks noChangeAspect="1" noChangeArrowheads="1"/>
          </p:cNvPicPr>
          <p:nvPr/>
        </p:nvPicPr>
        <p:blipFill>
          <a:blip r:embed="rId4" cstate="print"/>
          <a:srcRect/>
          <a:stretch>
            <a:fillRect/>
          </a:stretch>
        </p:blipFill>
        <p:spPr bwMode="auto">
          <a:xfrm>
            <a:off x="4889500" y="3352800"/>
            <a:ext cx="304800" cy="596900"/>
          </a:xfrm>
          <a:prstGeom prst="rect">
            <a:avLst/>
          </a:prstGeom>
          <a:noFill/>
        </p:spPr>
      </p:pic>
      <p:pic>
        <p:nvPicPr>
          <p:cNvPr id="40" name="Picture 3"/>
          <p:cNvPicPr>
            <a:picLocks noChangeAspect="1" noChangeArrowheads="1"/>
          </p:cNvPicPr>
          <p:nvPr/>
        </p:nvPicPr>
        <p:blipFill>
          <a:blip r:embed="rId5" cstate="print"/>
          <a:srcRect/>
          <a:stretch>
            <a:fillRect/>
          </a:stretch>
        </p:blipFill>
        <p:spPr bwMode="auto">
          <a:xfrm>
            <a:off x="5410200" y="3365500"/>
            <a:ext cx="546100" cy="711200"/>
          </a:xfrm>
          <a:prstGeom prst="rect">
            <a:avLst/>
          </a:prstGeom>
          <a:noFill/>
        </p:spPr>
      </p:pic>
      <p:pic>
        <p:nvPicPr>
          <p:cNvPr id="41" name="Picture 3"/>
          <p:cNvPicPr>
            <a:picLocks noChangeAspect="1" noChangeArrowheads="1"/>
          </p:cNvPicPr>
          <p:nvPr/>
        </p:nvPicPr>
        <p:blipFill>
          <a:blip r:embed="rId6" cstate="print"/>
          <a:srcRect/>
          <a:stretch>
            <a:fillRect/>
          </a:stretch>
        </p:blipFill>
        <p:spPr bwMode="auto">
          <a:xfrm>
            <a:off x="6057900" y="3378200"/>
            <a:ext cx="508000" cy="647700"/>
          </a:xfrm>
          <a:prstGeom prst="rect">
            <a:avLst/>
          </a:prstGeom>
          <a:noFill/>
        </p:spPr>
      </p:pic>
      <p:pic>
        <p:nvPicPr>
          <p:cNvPr id="42" name="Picture 3"/>
          <p:cNvPicPr>
            <a:picLocks noChangeAspect="1" noChangeArrowheads="1"/>
          </p:cNvPicPr>
          <p:nvPr/>
        </p:nvPicPr>
        <p:blipFill>
          <a:blip r:embed="rId7" cstate="print"/>
          <a:srcRect/>
          <a:stretch>
            <a:fillRect/>
          </a:stretch>
        </p:blipFill>
        <p:spPr bwMode="auto">
          <a:xfrm>
            <a:off x="6680200" y="3378200"/>
            <a:ext cx="571500" cy="647700"/>
          </a:xfrm>
          <a:prstGeom prst="rect">
            <a:avLst/>
          </a:prstGeom>
          <a:noFill/>
        </p:spPr>
      </p:pic>
      <p:pic>
        <p:nvPicPr>
          <p:cNvPr id="43" name="Picture 3"/>
          <p:cNvPicPr>
            <a:picLocks noChangeAspect="1" noChangeArrowheads="1"/>
          </p:cNvPicPr>
          <p:nvPr/>
        </p:nvPicPr>
        <p:blipFill>
          <a:blip r:embed="rId8" cstate="print"/>
          <a:srcRect/>
          <a:stretch>
            <a:fillRect/>
          </a:stretch>
        </p:blipFill>
        <p:spPr bwMode="auto">
          <a:xfrm>
            <a:off x="-3559" y="-9525"/>
            <a:ext cx="12167971" cy="6839966"/>
          </a:xfrm>
          <a:prstGeom prst="rect">
            <a:avLst/>
          </a:prstGeom>
          <a:noFill/>
        </p:spPr>
      </p:pic>
      <p:sp>
        <p:nvSpPr>
          <p:cNvPr id="44" name="TextBox 1"/>
          <p:cNvSpPr txBox="1"/>
          <p:nvPr/>
        </p:nvSpPr>
        <p:spPr>
          <a:xfrm>
            <a:off x="4026694" y="4562475"/>
            <a:ext cx="4462780" cy="873125"/>
          </a:xfrm>
          <a:prstGeom prst="rect">
            <a:avLst/>
          </a:prstGeom>
          <a:noFill/>
        </p:spPr>
        <p:txBody>
          <a:bodyPr wrap="none" lIns="0" tIns="0" rIns="0" rtlCol="0">
            <a:spAutoFit/>
          </a:bodyPr>
          <a:lstStyle/>
          <a:p>
            <a:pPr defTabSz="0">
              <a:lnSpc>
                <a:spcPts val="6400"/>
              </a:lnSpc>
            </a:pPr>
            <a:r>
              <a:rPr lang="en-US" altLang="zh-CN" sz="5015" dirty="0" smtClean="0">
                <a:solidFill>
                  <a:srgbClr val="FFFFFF"/>
                </a:solidFill>
                <a:latin typeface="微软雅黑" panose="020B0503020204020204" charset="-122"/>
                <a:ea typeface="微软雅黑" panose="020B0503020204020204" charset="-122"/>
                <a:cs typeface="MicrosoftYaHei" pitchFamily="18" charset="0"/>
              </a:rPr>
              <a:t>谢谢您的聆听！</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3"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1893094" y="371475"/>
            <a:ext cx="7499350"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ea typeface="宋体" panose="02010600030101010101" pitchFamily="2" charset="-122"/>
              </a:rPr>
              <a:t>（一）题目“好”的标准</a:t>
            </a:r>
          </a:p>
        </p:txBody>
      </p:sp>
      <p:sp>
        <p:nvSpPr>
          <p:cNvPr id="8" name="内容占位符 2"/>
          <p:cNvSpPr>
            <a:spLocks noGrp="1" noChangeArrowheads="1"/>
          </p:cNvSpPr>
          <p:nvPr/>
        </p:nvSpPr>
        <p:spPr bwMode="auto">
          <a:xfrm>
            <a:off x="202804" y="1514475"/>
            <a:ext cx="11596290" cy="629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1.</a:t>
            </a:r>
            <a:r>
              <a:rPr lang="zh-CN" altLang="en-US" sz="3200" b="1" dirty="0" smtClean="0">
                <a:latin typeface="+mn-ea"/>
                <a:ea typeface="+mn-ea"/>
              </a:rPr>
              <a:t>热点话题和焦点话题</a:t>
            </a:r>
            <a:r>
              <a:rPr lang="en-US" altLang="zh-CN" sz="3200" b="1" dirty="0" smtClean="0">
                <a:latin typeface="+mn-ea"/>
                <a:ea typeface="+mn-ea"/>
              </a:rPr>
              <a:t>——</a:t>
            </a:r>
            <a:r>
              <a:rPr lang="zh-CN" altLang="en-US" sz="3200" b="1" dirty="0" smtClean="0">
                <a:latin typeface="+mn-ea"/>
                <a:ea typeface="+mn-ea"/>
              </a:rPr>
              <a:t>期刊特别喜欢</a:t>
            </a:r>
            <a:endParaRPr lang="en-US" altLang="zh-CN" sz="3200" b="1" dirty="0" smtClean="0">
              <a:latin typeface="+mn-ea"/>
              <a:ea typeface="+mn-ea"/>
            </a:endParaRPr>
          </a:p>
          <a:p>
            <a:pPr>
              <a:lnSpc>
                <a:spcPct val="150000"/>
              </a:lnSpc>
              <a:defRPr/>
            </a:pPr>
            <a:endParaRPr lang="zh-CN" altLang="zh-CN" sz="2800" b="1" dirty="0">
              <a:latin typeface="宋体" panose="02010600030101010101" pitchFamily="2" charset="-122"/>
            </a:endParaRPr>
          </a:p>
          <a:p>
            <a:pPr eaLnBrk="1" hangingPunct="1">
              <a:lnSpc>
                <a:spcPct val="150000"/>
              </a:lnSpc>
              <a:spcBef>
                <a:spcPts val="475"/>
              </a:spcBef>
              <a:buClr>
                <a:schemeClr val="accent1"/>
              </a:buClr>
              <a:buSzPct val="80000"/>
              <a:buFont typeface="Arial" panose="020B0604020202020204" pitchFamily="34" charset="0"/>
              <a:buNone/>
              <a:defRPr/>
            </a:pPr>
            <a:endParaRPr lang="zh-CN" altLang="en-US" sz="4000" dirty="0" smtClean="0">
              <a:ea typeface="华文中宋" panose="02010600040101010101" pitchFamily="2" charset="-122"/>
            </a:endParaRPr>
          </a:p>
        </p:txBody>
      </p:sp>
      <p:pic>
        <p:nvPicPr>
          <p:cNvPr id="5" name="图片 4"/>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079505" y="2219712"/>
            <a:ext cx="4928389" cy="3750170"/>
          </a:xfrm>
          <a:prstGeom prst="rect">
            <a:avLst/>
          </a:prstGeom>
          <a:ln>
            <a:solidFill>
              <a:srgbClr val="FF0000"/>
            </a:solidFill>
          </a:ln>
        </p:spPr>
      </p:pic>
      <p:pic>
        <p:nvPicPr>
          <p:cNvPr id="3" name="图片 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388895" y="2219713"/>
            <a:ext cx="4800600" cy="3750170"/>
          </a:xfrm>
          <a:prstGeom prst="rect">
            <a:avLst/>
          </a:prstGeom>
          <a:ln>
            <a:solidFill>
              <a:srgbClr val="FF0000"/>
            </a:solidFill>
          </a:ln>
        </p:spPr>
      </p:pic>
      <p:grpSp>
        <p:nvGrpSpPr>
          <p:cNvPr id="23" name="组合 22"/>
          <p:cNvGrpSpPr/>
          <p:nvPr/>
        </p:nvGrpSpPr>
        <p:grpSpPr>
          <a:xfrm>
            <a:off x="6709396" y="2588774"/>
            <a:ext cx="4057448" cy="1299319"/>
            <a:chOff x="6709396" y="2588774"/>
            <a:chExt cx="4057448" cy="1299319"/>
          </a:xfrm>
        </p:grpSpPr>
        <p:grpSp>
          <p:nvGrpSpPr>
            <p:cNvPr id="14" name="组合 13"/>
            <p:cNvGrpSpPr/>
            <p:nvPr/>
          </p:nvGrpSpPr>
          <p:grpSpPr>
            <a:xfrm>
              <a:off x="9583422" y="2588774"/>
              <a:ext cx="1183422" cy="311122"/>
              <a:chOff x="9741694" y="2657475"/>
              <a:chExt cx="1066800" cy="304800"/>
            </a:xfrm>
          </p:grpSpPr>
          <p:cxnSp>
            <p:nvCxnSpPr>
              <p:cNvPr id="10" name="直接连接符 9"/>
              <p:cNvCxnSpPr/>
              <p:nvPr/>
            </p:nvCxnSpPr>
            <p:spPr>
              <a:xfrm>
                <a:off x="9741694" y="2962275"/>
                <a:ext cx="1066800" cy="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13" name="直接连接符 12"/>
              <p:cNvCxnSpPr/>
              <p:nvPr/>
            </p:nvCxnSpPr>
            <p:spPr>
              <a:xfrm>
                <a:off x="9741694" y="2657475"/>
                <a:ext cx="0" cy="30480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15" name="直接连接符 14"/>
              <p:cNvCxnSpPr/>
              <p:nvPr/>
            </p:nvCxnSpPr>
            <p:spPr>
              <a:xfrm>
                <a:off x="10808494" y="2657475"/>
                <a:ext cx="0" cy="30480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16" name="直接连接符 15"/>
              <p:cNvCxnSpPr/>
              <p:nvPr/>
            </p:nvCxnSpPr>
            <p:spPr>
              <a:xfrm>
                <a:off x="9741694" y="2657475"/>
                <a:ext cx="1066800" cy="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grpSp>
        <p:grpSp>
          <p:nvGrpSpPr>
            <p:cNvPr id="18" name="组合 17"/>
            <p:cNvGrpSpPr/>
            <p:nvPr/>
          </p:nvGrpSpPr>
          <p:grpSpPr>
            <a:xfrm>
              <a:off x="6709396" y="3444359"/>
              <a:ext cx="1352483" cy="443734"/>
              <a:chOff x="9741694" y="2657475"/>
              <a:chExt cx="1066800" cy="304800"/>
            </a:xfrm>
          </p:grpSpPr>
          <p:cxnSp>
            <p:nvCxnSpPr>
              <p:cNvPr id="19" name="直接连接符 18"/>
              <p:cNvCxnSpPr/>
              <p:nvPr/>
            </p:nvCxnSpPr>
            <p:spPr>
              <a:xfrm>
                <a:off x="9741694" y="2962275"/>
                <a:ext cx="1066800" cy="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20" name="直接连接符 19"/>
              <p:cNvCxnSpPr/>
              <p:nvPr/>
            </p:nvCxnSpPr>
            <p:spPr>
              <a:xfrm>
                <a:off x="9741694" y="2657475"/>
                <a:ext cx="0" cy="30480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21" name="直接连接符 20"/>
              <p:cNvCxnSpPr/>
              <p:nvPr/>
            </p:nvCxnSpPr>
            <p:spPr>
              <a:xfrm>
                <a:off x="10808494" y="2657475"/>
                <a:ext cx="0" cy="30480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22" name="直接连接符 21"/>
              <p:cNvCxnSpPr/>
              <p:nvPr/>
            </p:nvCxnSpPr>
            <p:spPr>
              <a:xfrm>
                <a:off x="9741694" y="2657475"/>
                <a:ext cx="1066800" cy="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randombar(horizont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3"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1893094" y="371475"/>
            <a:ext cx="7499350" cy="1143000"/>
          </a:xfrm>
          <a:prstGeom prst="rect">
            <a:avLst/>
          </a:prstGeom>
        </p:spPr>
        <p:txBody>
          <a:bodyPr vert="horz" wrap="square" lIns="91440" tIns="45720" rIns="91440" bIns="45720" numCol="1" rtlCol="0" anchor="ctr" anchorCtr="0" compatLnSpc="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ea typeface="宋体" panose="02010600030101010101" pitchFamily="2" charset="-122"/>
              </a:rPr>
              <a:t>（一）题目“好”的标准</a:t>
            </a:r>
          </a:p>
        </p:txBody>
      </p:sp>
      <p:sp>
        <p:nvSpPr>
          <p:cNvPr id="8" name="内容占位符 2"/>
          <p:cNvSpPr>
            <a:spLocks noGrp="1" noChangeArrowheads="1"/>
          </p:cNvSpPr>
          <p:nvPr/>
        </p:nvSpPr>
        <p:spPr bwMode="auto">
          <a:xfrm>
            <a:off x="202804" y="1514475"/>
            <a:ext cx="11596290" cy="403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1.</a:t>
            </a:r>
            <a:r>
              <a:rPr lang="zh-CN" altLang="en-US" sz="3200" b="1" dirty="0" smtClean="0">
                <a:latin typeface="+mn-ea"/>
                <a:ea typeface="+mn-ea"/>
              </a:rPr>
              <a:t>热点话题和焦点话题</a:t>
            </a:r>
            <a:r>
              <a:rPr lang="en-US" altLang="zh-CN" sz="3200" b="1" dirty="0" smtClean="0">
                <a:latin typeface="+mn-ea"/>
                <a:ea typeface="+mn-ea"/>
              </a:rPr>
              <a:t>——</a:t>
            </a:r>
            <a:r>
              <a:rPr lang="zh-CN" altLang="en-US" sz="3200" b="1" dirty="0" smtClean="0">
                <a:latin typeface="+mn-ea"/>
                <a:ea typeface="+mn-ea"/>
              </a:rPr>
              <a:t>期刊特别喜欢</a:t>
            </a:r>
            <a:endParaRPr lang="en-US" altLang="zh-CN" sz="3200" b="1" dirty="0" smtClean="0">
              <a:latin typeface="+mn-ea"/>
              <a:ea typeface="+mn-ea"/>
            </a:endParaRPr>
          </a:p>
          <a:p>
            <a:pPr eaLnBrk="1" hangingPunct="1">
              <a:spcBef>
                <a:spcPts val="600"/>
              </a:spcBef>
              <a:spcAft>
                <a:spcPts val="600"/>
              </a:spcAft>
              <a:buClr>
                <a:schemeClr val="accent1"/>
              </a:buClr>
              <a:buSzPct val="80000"/>
              <a:defRPr/>
            </a:pPr>
            <a:r>
              <a:rPr lang="zh-CN" altLang="en-US" sz="3200" b="1" dirty="0" smtClean="0">
                <a:latin typeface="+mn-ea"/>
                <a:ea typeface="+mn-ea"/>
              </a:rPr>
              <a:t>注意：追热点，有掉坑的可能性</a:t>
            </a:r>
            <a:r>
              <a:rPr lang="en-US" altLang="zh-CN" sz="3200" b="1" dirty="0" smtClean="0">
                <a:latin typeface="+mn-ea"/>
                <a:ea typeface="+mn-ea"/>
              </a:rPr>
              <a:t>,</a:t>
            </a:r>
            <a:r>
              <a:rPr lang="zh-CN" altLang="en-US" sz="2400" b="1" dirty="0" smtClean="0">
                <a:latin typeface="+mn-ea"/>
                <a:ea typeface="+mn-ea"/>
              </a:rPr>
              <a:t>失败的例子</a:t>
            </a:r>
            <a:endParaRPr lang="en-US" altLang="zh-CN" sz="2400" b="1" dirty="0" smtClean="0">
              <a:latin typeface="+mn-ea"/>
              <a:ea typeface="+mn-ea"/>
            </a:endParaRPr>
          </a:p>
          <a:p>
            <a:pPr>
              <a:spcBef>
                <a:spcPts val="600"/>
              </a:spcBef>
              <a:spcAft>
                <a:spcPts val="600"/>
              </a:spcAft>
              <a:buClr>
                <a:schemeClr val="accent1"/>
              </a:buClr>
              <a:buSzPct val="80000"/>
              <a:defRPr/>
            </a:pPr>
            <a:r>
              <a:rPr lang="zh-CN" altLang="en-US" sz="2400" b="1" dirty="0" smtClean="0">
                <a:latin typeface="+mn-ea"/>
                <a:ea typeface="+mn-ea"/>
              </a:rPr>
              <a:t>***政法思想体系研究，</a:t>
            </a:r>
            <a:endParaRPr lang="en-US" altLang="zh-CN" sz="2400" b="1" dirty="0" smtClean="0">
              <a:latin typeface="+mn-ea"/>
              <a:ea typeface="+mn-ea"/>
            </a:endParaRPr>
          </a:p>
          <a:p>
            <a:pPr>
              <a:spcBef>
                <a:spcPts val="600"/>
              </a:spcBef>
              <a:spcAft>
                <a:spcPts val="600"/>
              </a:spcAft>
              <a:buClr>
                <a:schemeClr val="accent1"/>
              </a:buClr>
              <a:buSzPct val="80000"/>
              <a:defRPr/>
            </a:pPr>
            <a:r>
              <a:rPr lang="zh-CN" altLang="en-US" sz="2400" b="1" dirty="0" smtClean="0">
                <a:latin typeface="+mn-ea"/>
                <a:ea typeface="+mn-ea"/>
              </a:rPr>
              <a:t>基于知识图谱学的国际择校研究，</a:t>
            </a:r>
            <a:endParaRPr lang="en-US" altLang="zh-CN" sz="2400" b="1" dirty="0" smtClean="0">
              <a:latin typeface="+mn-ea"/>
              <a:ea typeface="+mn-ea"/>
            </a:endParaRPr>
          </a:p>
          <a:p>
            <a:pPr>
              <a:spcBef>
                <a:spcPts val="600"/>
              </a:spcBef>
              <a:spcAft>
                <a:spcPts val="600"/>
              </a:spcAft>
              <a:buClr>
                <a:schemeClr val="accent1"/>
              </a:buClr>
              <a:buSzPct val="80000"/>
              <a:defRPr/>
            </a:pPr>
            <a:r>
              <a:rPr lang="zh-CN" altLang="en-US" sz="2400" b="1" dirty="0" smtClean="0">
                <a:latin typeface="+mn-ea"/>
                <a:ea typeface="+mn-ea"/>
              </a:rPr>
              <a:t>校园贷过程中大学生道德责任的问题与对策，</a:t>
            </a:r>
            <a:endParaRPr lang="en-US" altLang="zh-CN" sz="2400" b="1" dirty="0" smtClean="0">
              <a:latin typeface="+mn-ea"/>
              <a:ea typeface="+mn-ea"/>
            </a:endParaRPr>
          </a:p>
          <a:p>
            <a:pPr>
              <a:spcBef>
                <a:spcPts val="600"/>
              </a:spcBef>
              <a:spcAft>
                <a:spcPts val="600"/>
              </a:spcAft>
              <a:buClr>
                <a:schemeClr val="accent1"/>
              </a:buClr>
              <a:buSzPct val="80000"/>
              <a:defRPr/>
            </a:pPr>
            <a:r>
              <a:rPr lang="en-US" altLang="zh-CN" sz="2400" b="1" dirty="0" smtClean="0">
                <a:latin typeface="+mn-ea"/>
                <a:ea typeface="+mn-ea"/>
              </a:rPr>
              <a:t>《</a:t>
            </a:r>
            <a:r>
              <a:rPr lang="zh-CN" altLang="en-US" sz="2400" b="1" dirty="0">
                <a:latin typeface="+mn-ea"/>
                <a:ea typeface="+mn-ea"/>
              </a:rPr>
              <a:t>道德与法治</a:t>
            </a:r>
            <a:r>
              <a:rPr lang="en-US" altLang="zh-CN" sz="2400" b="1" dirty="0">
                <a:latin typeface="+mn-ea"/>
                <a:ea typeface="+mn-ea"/>
              </a:rPr>
              <a:t>》</a:t>
            </a:r>
            <a:r>
              <a:rPr lang="zh-CN" altLang="en-US" sz="2400" b="1" dirty="0">
                <a:latin typeface="+mn-ea"/>
                <a:ea typeface="+mn-ea"/>
              </a:rPr>
              <a:t>侵犯权益案例编写的问题与</a:t>
            </a:r>
            <a:r>
              <a:rPr lang="zh-CN" altLang="en-US" sz="2400" b="1" dirty="0" smtClean="0">
                <a:latin typeface="+mn-ea"/>
                <a:ea typeface="+mn-ea"/>
              </a:rPr>
              <a:t>建议</a:t>
            </a:r>
            <a:r>
              <a:rPr lang="en-US" altLang="zh-CN" sz="2400" b="1" dirty="0" smtClean="0">
                <a:latin typeface="+mn-ea"/>
                <a:ea typeface="+mn-ea"/>
              </a:rPr>
              <a:t>——</a:t>
            </a:r>
            <a:r>
              <a:rPr lang="zh-CN" altLang="en-US" sz="2400" b="1" dirty="0" smtClean="0">
                <a:latin typeface="+mn-ea"/>
                <a:ea typeface="+mn-ea"/>
              </a:rPr>
              <a:t>基于对中国</a:t>
            </a:r>
            <a:r>
              <a:rPr lang="en-US" altLang="zh-CN" sz="2400" b="1" dirty="0" smtClean="0">
                <a:latin typeface="+mn-ea"/>
                <a:ea typeface="+mn-ea"/>
              </a:rPr>
              <a:t>12</a:t>
            </a:r>
            <a:r>
              <a:rPr lang="zh-CN" altLang="en-US" sz="2400" b="1" dirty="0" smtClean="0">
                <a:latin typeface="+mn-ea"/>
                <a:ea typeface="+mn-ea"/>
              </a:rPr>
              <a:t>个版本</a:t>
            </a:r>
            <a:r>
              <a:rPr lang="en-US" altLang="zh-CN" sz="2400" b="1" dirty="0" smtClean="0">
                <a:latin typeface="+mn-ea"/>
                <a:ea typeface="+mn-ea"/>
              </a:rPr>
              <a:t>《</a:t>
            </a:r>
            <a:r>
              <a:rPr lang="zh-CN" altLang="en-US" sz="2400" b="1" dirty="0" smtClean="0">
                <a:latin typeface="+mn-ea"/>
                <a:ea typeface="+mn-ea"/>
              </a:rPr>
              <a:t>道德与法治</a:t>
            </a:r>
            <a:r>
              <a:rPr lang="en-US" altLang="zh-CN" sz="2400" b="1" dirty="0" smtClean="0">
                <a:latin typeface="+mn-ea"/>
                <a:ea typeface="+mn-ea"/>
              </a:rPr>
              <a:t>》</a:t>
            </a:r>
            <a:r>
              <a:rPr lang="zh-CN" altLang="en-US" sz="2400" b="1" dirty="0" smtClean="0">
                <a:latin typeface="+mn-ea"/>
                <a:ea typeface="+mn-ea"/>
              </a:rPr>
              <a:t>新旧教材的比较</a:t>
            </a:r>
            <a:endParaRPr lang="en-US" altLang="zh-CN" sz="2400" b="1" dirty="0" smtClean="0">
              <a:latin typeface="+mn-ea"/>
              <a:ea typeface="+mn-ea"/>
            </a:endParaRPr>
          </a:p>
          <a:p>
            <a:pPr>
              <a:lnSpc>
                <a:spcPct val="150000"/>
              </a:lnSpc>
              <a:defRPr/>
            </a:pPr>
            <a:endParaRPr lang="zh-CN" altLang="zh-CN" sz="2800" b="1" dirty="0">
              <a:latin typeface="宋体" panose="02010600030101010101" pitchFamily="2" charset="-122"/>
            </a:endParaRPr>
          </a:p>
          <a:p>
            <a:pPr eaLnBrk="1" hangingPunct="1">
              <a:lnSpc>
                <a:spcPct val="150000"/>
              </a:lnSpc>
              <a:spcBef>
                <a:spcPts val="475"/>
              </a:spcBef>
              <a:buClr>
                <a:schemeClr val="accent1"/>
              </a:buClr>
              <a:buSzPct val="80000"/>
              <a:buFont typeface="Arial" panose="020B0604020202020204" pitchFamily="34" charset="0"/>
              <a:buNone/>
              <a:defRPr/>
            </a:pPr>
            <a:endParaRPr lang="zh-CN" altLang="en-US" sz="4000" dirty="0" smtClean="0">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8" name="内容占位符 2"/>
          <p:cNvSpPr>
            <a:spLocks noGrp="1" noChangeArrowheads="1"/>
          </p:cNvSpPr>
          <p:nvPr/>
        </p:nvSpPr>
        <p:spPr bwMode="auto">
          <a:xfrm>
            <a:off x="400237" y="501205"/>
            <a:ext cx="9265257"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2.</a:t>
            </a:r>
            <a:r>
              <a:rPr lang="zh-CN" altLang="en-US" sz="3200" b="1" dirty="0" smtClean="0">
                <a:latin typeface="+mn-ea"/>
                <a:ea typeface="+mn-ea"/>
              </a:rPr>
              <a:t>可持续、可拓展</a:t>
            </a:r>
            <a:r>
              <a:rPr lang="en-US" altLang="zh-CN" sz="3200" b="1" dirty="0" smtClean="0">
                <a:latin typeface="+mn-ea"/>
                <a:ea typeface="+mn-ea"/>
              </a:rPr>
              <a:t>——</a:t>
            </a:r>
            <a:r>
              <a:rPr lang="zh-CN" altLang="en-US" sz="3200" b="1" dirty="0" smtClean="0">
                <a:latin typeface="+mn-ea"/>
                <a:ea typeface="+mn-ea"/>
              </a:rPr>
              <a:t>适合个人长期研究需要</a:t>
            </a:r>
            <a:endParaRPr lang="en-US" altLang="zh-CN" sz="3200" b="1" dirty="0" smtClean="0">
              <a:latin typeface="+mn-ea"/>
              <a:ea typeface="+mn-ea"/>
            </a:endParaRPr>
          </a:p>
          <a:p>
            <a:pPr>
              <a:lnSpc>
                <a:spcPct val="150000"/>
              </a:lnSpc>
              <a:defRPr/>
            </a:pPr>
            <a:endParaRPr lang="zh-CN" altLang="zh-CN" sz="2800" b="1" dirty="0">
              <a:latin typeface="宋体" panose="02010600030101010101" pitchFamily="2" charset="-122"/>
            </a:endParaRPr>
          </a:p>
          <a:p>
            <a:pPr eaLnBrk="1" hangingPunct="1">
              <a:lnSpc>
                <a:spcPct val="150000"/>
              </a:lnSpc>
              <a:spcBef>
                <a:spcPts val="475"/>
              </a:spcBef>
              <a:buClr>
                <a:schemeClr val="accent1"/>
              </a:buClr>
              <a:buSzPct val="80000"/>
              <a:buFont typeface="Arial" panose="020B0604020202020204" pitchFamily="34" charset="0"/>
              <a:buNone/>
              <a:defRPr/>
            </a:pPr>
            <a:endParaRPr lang="zh-CN" altLang="en-US" sz="4000" dirty="0" smtClean="0">
              <a:ea typeface="华文中宋" panose="02010600040101010101" pitchFamily="2"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02805" y="1224636"/>
            <a:ext cx="11748690" cy="561557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1893094" y="371475"/>
            <a:ext cx="7499350" cy="1143000"/>
          </a:xfrm>
          <a:prstGeom prst="rect">
            <a:avLst/>
          </a:prstGeom>
        </p:spPr>
        <p:txBody>
          <a:bodyPr vert="horz" wrap="square" lIns="91440" tIns="45720" rIns="91440" bIns="45720" numCol="1" rtlCol="0" anchor="ctr" anchorCtr="0" compatLnSpc="1">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ea typeface="宋体" panose="02010600030101010101" pitchFamily="2" charset="-122"/>
              </a:rPr>
              <a:t>（二）获得好题目的路径和方法</a:t>
            </a:r>
          </a:p>
        </p:txBody>
      </p:sp>
      <p:sp>
        <p:nvSpPr>
          <p:cNvPr id="8" name="内容占位符 2"/>
          <p:cNvSpPr>
            <a:spLocks noGrp="1" noChangeArrowheads="1"/>
          </p:cNvSpPr>
          <p:nvPr/>
        </p:nvSpPr>
        <p:spPr bwMode="auto">
          <a:xfrm>
            <a:off x="673895" y="1590676"/>
            <a:ext cx="10896600" cy="12953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1.</a:t>
            </a:r>
            <a:r>
              <a:rPr lang="zh-CN" altLang="en-US" sz="3200" b="1" dirty="0" smtClean="0">
                <a:latin typeface="+mn-ea"/>
                <a:ea typeface="+mn-ea"/>
              </a:rPr>
              <a:t>导师、专家或其他研究前辈指点选题</a:t>
            </a:r>
            <a:endParaRPr lang="en-US" altLang="zh-CN" sz="3200" b="1" dirty="0" smtClean="0">
              <a:latin typeface="+mn-ea"/>
              <a:ea typeface="+mn-ea"/>
            </a:endParaRPr>
          </a:p>
          <a:p>
            <a:pPr>
              <a:lnSpc>
                <a:spcPct val="150000"/>
              </a:lnSpc>
              <a:defRPr/>
            </a:pPr>
            <a:r>
              <a:rPr lang="zh-CN" altLang="en-US" sz="2000" dirty="0" smtClean="0">
                <a:latin typeface="+mn-ea"/>
                <a:ea typeface="+mn-ea"/>
              </a:rPr>
              <a:t>   例如：校园内大学生道德责任研究、小学高年级学生道德外烁研究</a:t>
            </a:r>
            <a:endParaRPr lang="en-US" altLang="zh-CN" sz="2000" dirty="0" smtClean="0">
              <a:latin typeface="+mn-ea"/>
              <a:ea typeface="+mn-ea"/>
            </a:endParaRPr>
          </a:p>
          <a:p>
            <a:pPr>
              <a:lnSpc>
                <a:spcPct val="150000"/>
              </a:lnSpc>
              <a:defRPr/>
            </a:pPr>
            <a:endParaRPr lang="zh-CN" altLang="zh-CN" sz="2800" b="1" dirty="0">
              <a:latin typeface="宋体" panose="02010600030101010101" pitchFamily="2" charset="-122"/>
            </a:endParaRPr>
          </a:p>
          <a:p>
            <a:pPr eaLnBrk="1" hangingPunct="1">
              <a:lnSpc>
                <a:spcPct val="150000"/>
              </a:lnSpc>
              <a:spcBef>
                <a:spcPts val="475"/>
              </a:spcBef>
              <a:buClr>
                <a:schemeClr val="accent1"/>
              </a:buClr>
              <a:buSzPct val="80000"/>
              <a:buFont typeface="Arial" panose="020B0604020202020204" pitchFamily="34" charset="0"/>
              <a:buNone/>
              <a:defRPr/>
            </a:pPr>
            <a:endParaRPr lang="zh-CN" altLang="en-US" sz="4000" dirty="0" smtClean="0">
              <a:ea typeface="华文中宋" panose="02010600040101010101" pitchFamily="2" charset="-122"/>
            </a:endParaRPr>
          </a:p>
        </p:txBody>
      </p:sp>
      <p:sp>
        <p:nvSpPr>
          <p:cNvPr id="9" name="内容占位符 2"/>
          <p:cNvSpPr>
            <a:spLocks noGrp="1" noChangeArrowheads="1"/>
          </p:cNvSpPr>
          <p:nvPr/>
        </p:nvSpPr>
        <p:spPr bwMode="auto">
          <a:xfrm>
            <a:off x="559996" y="2886075"/>
            <a:ext cx="10896600"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2.</a:t>
            </a:r>
            <a:r>
              <a:rPr lang="zh-CN" altLang="en-US" sz="3200" b="1" dirty="0">
                <a:latin typeface="+mn-ea"/>
                <a:ea typeface="+mn-ea"/>
              </a:rPr>
              <a:t>从</a:t>
            </a:r>
            <a:r>
              <a:rPr lang="zh-CN" altLang="en-US" sz="3200" b="1" dirty="0" smtClean="0">
                <a:latin typeface="+mn-ea"/>
                <a:ea typeface="+mn-ea"/>
              </a:rPr>
              <a:t>教育部和教育厅文件中选题</a:t>
            </a:r>
            <a:endParaRPr lang="en-US" altLang="zh-CN" sz="3200" b="1" dirty="0" smtClean="0">
              <a:latin typeface="+mn-ea"/>
              <a:ea typeface="+mn-ea"/>
            </a:endParaRPr>
          </a:p>
          <a:p>
            <a:pPr>
              <a:lnSpc>
                <a:spcPct val="150000"/>
              </a:lnSpc>
              <a:defRPr/>
            </a:pPr>
            <a:r>
              <a:rPr lang="zh-CN" altLang="en-US" sz="2000" dirty="0" smtClean="0">
                <a:latin typeface="+mn-ea"/>
                <a:ea typeface="+mn-ea"/>
              </a:rPr>
              <a:t>   例如：校外文化课培训机构的整治路径和方法、学校均衡化发展的路径和方法、民办世界一流大学发展模式及启示、新工科教育的困境与出路、（</a:t>
            </a:r>
            <a:r>
              <a:rPr lang="zh-CN" altLang="en-US" sz="2000" dirty="0" smtClean="0">
                <a:solidFill>
                  <a:srgbClr val="FF0000"/>
                </a:solidFill>
              </a:rPr>
              <a:t>教师</a:t>
            </a:r>
            <a:r>
              <a:rPr lang="zh-CN" altLang="en-US" sz="2000" dirty="0">
                <a:solidFill>
                  <a:srgbClr val="FF0000"/>
                </a:solidFill>
              </a:rPr>
              <a:t>不得当着学生的面</a:t>
            </a:r>
            <a:r>
              <a:rPr lang="zh-CN" altLang="en-US" sz="2000" dirty="0" smtClean="0">
                <a:solidFill>
                  <a:srgbClr val="FF0000"/>
                </a:solidFill>
              </a:rPr>
              <a:t>吸烟</a:t>
            </a:r>
            <a:r>
              <a:rPr lang="zh-CN" altLang="en-US" sz="2000" dirty="0" smtClean="0"/>
              <a:t>）。</a:t>
            </a:r>
            <a:endParaRPr lang="en-US" altLang="zh-CN" sz="2000" dirty="0" smtClean="0">
              <a:latin typeface="+mn-ea"/>
              <a:ea typeface="+mn-ea"/>
            </a:endParaRPr>
          </a:p>
          <a:p>
            <a:pPr>
              <a:lnSpc>
                <a:spcPct val="150000"/>
              </a:lnSpc>
              <a:defRPr/>
            </a:pPr>
            <a:endParaRPr lang="zh-CN" altLang="zh-CN" sz="2800" b="1" dirty="0">
              <a:latin typeface="宋体" panose="02010600030101010101" pitchFamily="2" charset="-122"/>
            </a:endParaRPr>
          </a:p>
          <a:p>
            <a:pPr eaLnBrk="1" hangingPunct="1">
              <a:lnSpc>
                <a:spcPct val="150000"/>
              </a:lnSpc>
              <a:spcBef>
                <a:spcPts val="475"/>
              </a:spcBef>
              <a:buClr>
                <a:schemeClr val="accent1"/>
              </a:buClr>
              <a:buSzPct val="80000"/>
              <a:buFont typeface="Arial" panose="020B0604020202020204" pitchFamily="34" charset="0"/>
              <a:buNone/>
              <a:defRPr/>
            </a:pPr>
            <a:endParaRPr lang="zh-CN" altLang="en-US" sz="4000" dirty="0" smtClean="0">
              <a:ea typeface="华文中宋" panose="02010600040101010101" pitchFamily="2" charset="-122"/>
            </a:endParaRPr>
          </a:p>
        </p:txBody>
      </p:sp>
      <p:sp>
        <p:nvSpPr>
          <p:cNvPr id="10" name="内容占位符 2"/>
          <p:cNvSpPr>
            <a:spLocks noGrp="1" noChangeArrowheads="1"/>
          </p:cNvSpPr>
          <p:nvPr/>
        </p:nvSpPr>
        <p:spPr bwMode="auto">
          <a:xfrm>
            <a:off x="521494" y="4638676"/>
            <a:ext cx="10896600" cy="12953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3.</a:t>
            </a:r>
            <a:r>
              <a:rPr lang="zh-CN" altLang="en-US" sz="3200" b="1" dirty="0" smtClean="0">
                <a:latin typeface="+mn-ea"/>
                <a:ea typeface="+mn-ea"/>
              </a:rPr>
              <a:t>从学校发展规划和专业建设规划中选题</a:t>
            </a:r>
            <a:endParaRPr lang="en-US" altLang="zh-CN" sz="3200" b="1" dirty="0" smtClean="0">
              <a:latin typeface="+mn-ea"/>
              <a:ea typeface="+mn-ea"/>
            </a:endParaRPr>
          </a:p>
          <a:p>
            <a:pPr>
              <a:lnSpc>
                <a:spcPct val="150000"/>
              </a:lnSpc>
              <a:defRPr/>
            </a:pPr>
            <a:r>
              <a:rPr lang="zh-CN" altLang="en-US" sz="2000" dirty="0" smtClean="0">
                <a:latin typeface="+mn-ea"/>
                <a:ea typeface="+mn-ea"/>
              </a:rPr>
              <a:t>   例如：公共基础课与后续专业课程教学衔接、基于应用型人才培养视角下***课程建设、</a:t>
            </a:r>
            <a:r>
              <a:rPr lang="zh-CN" altLang="zh-CN" sz="2000" dirty="0">
                <a:solidFill>
                  <a:srgbClr val="FF0000"/>
                </a:solidFill>
              </a:rPr>
              <a:t>西方发达国家荣誉学位制度及启示</a:t>
            </a:r>
          </a:p>
          <a:p>
            <a:pPr>
              <a:lnSpc>
                <a:spcPct val="150000"/>
              </a:lnSpc>
              <a:defRPr/>
            </a:pPr>
            <a:endParaRPr lang="en-US" altLang="zh-CN" sz="2000" dirty="0" smtClean="0">
              <a:latin typeface="+mn-ea"/>
              <a:ea typeface="+mn-ea"/>
            </a:endParaRPr>
          </a:p>
          <a:p>
            <a:pPr>
              <a:lnSpc>
                <a:spcPct val="150000"/>
              </a:lnSpc>
              <a:defRPr/>
            </a:pPr>
            <a:endParaRPr lang="zh-CN" altLang="zh-CN" sz="2800" b="1" dirty="0">
              <a:latin typeface="宋体" panose="02010600030101010101" pitchFamily="2" charset="-122"/>
            </a:endParaRPr>
          </a:p>
          <a:p>
            <a:pPr eaLnBrk="1" hangingPunct="1">
              <a:lnSpc>
                <a:spcPct val="150000"/>
              </a:lnSpc>
              <a:spcBef>
                <a:spcPts val="475"/>
              </a:spcBef>
              <a:buClr>
                <a:schemeClr val="accent1"/>
              </a:buClr>
              <a:buSzPct val="80000"/>
              <a:buFont typeface="Arial" panose="020B0604020202020204" pitchFamily="34" charset="0"/>
              <a:buNone/>
              <a:defRPr/>
            </a:pPr>
            <a:endParaRPr lang="zh-CN" altLang="en-US" sz="4000" dirty="0" smtClean="0">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2"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DALIAN</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UNIVERSITY</a:t>
            </a:r>
          </a:p>
          <a:p>
            <a:pPr fontAlgn="auto">
              <a:lnSpc>
                <a:spcPts val="1500"/>
              </a:lnSpc>
              <a:spcBef>
                <a:spcPts val="0"/>
              </a:spcBef>
              <a:spcAft>
                <a:spcPts val="0"/>
              </a:spcAft>
              <a:buFontTx/>
              <a:buNone/>
              <a:defRPr/>
            </a:pPr>
            <a:r>
              <a:rPr lang="en-US" altLang="zh-CN" sz="1050" dirty="0">
                <a:solidFill>
                  <a:srgbClr val="B5B5B6"/>
                </a:solidFill>
                <a:latin typeface="微软雅黑" panose="020B0503020204020204" charset="-122"/>
                <a:ea typeface="微软雅黑" panose="020B0503020204020204" charset="-122"/>
                <a:cs typeface="MicrosoftYaHei" pitchFamily="18" charset="0"/>
              </a:rPr>
              <a:t>OF</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SCIENCE</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AND</a:t>
            </a:r>
            <a:r>
              <a:rPr lang="en-US" altLang="zh-CN" sz="1050" dirty="0">
                <a:solidFill>
                  <a:prstClr val="black"/>
                </a:solidFill>
                <a:latin typeface="微软雅黑" panose="020B0503020204020204" charset="-122"/>
                <a:ea typeface="微软雅黑" panose="020B0503020204020204" charset="-122"/>
                <a:cs typeface="Times New Roman" panose="02020603050405020304" pitchFamily="18" charset="0"/>
              </a:rPr>
              <a:t> </a:t>
            </a:r>
            <a:r>
              <a:rPr lang="en-US" altLang="zh-CN" sz="1050" dirty="0">
                <a:solidFill>
                  <a:srgbClr val="B5B5B6"/>
                </a:solidFill>
                <a:latin typeface="微软雅黑" panose="020B0503020204020204" charset="-122"/>
                <a:ea typeface="微软雅黑" panose="020B0503020204020204" charset="-122"/>
                <a:cs typeface="MicrosoftYaHei" pitchFamily="18" charset="0"/>
              </a:rPr>
              <a:t>TECHNOLOGY</a:t>
            </a:r>
          </a:p>
        </p:txBody>
      </p:sp>
      <p:sp>
        <p:nvSpPr>
          <p:cNvPr id="7" name="标题 1"/>
          <p:cNvSpPr txBox="1"/>
          <p:nvPr/>
        </p:nvSpPr>
        <p:spPr bwMode="auto">
          <a:xfrm>
            <a:off x="1893094" y="371475"/>
            <a:ext cx="7499350" cy="1143000"/>
          </a:xfrm>
          <a:prstGeom prst="rect">
            <a:avLst/>
          </a:prstGeom>
        </p:spPr>
        <p:txBody>
          <a:bodyPr vert="horz" wrap="square" lIns="91440" tIns="45720" rIns="91440" bIns="45720" numCol="1" rtlCol="0" anchor="ctr" anchorCtr="0" compatLnSpc="1">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ea typeface="宋体" panose="02010600030101010101" pitchFamily="2" charset="-122"/>
              </a:rPr>
              <a:t>（二）获得好题目的路径和方法</a:t>
            </a:r>
          </a:p>
        </p:txBody>
      </p:sp>
      <p:sp>
        <p:nvSpPr>
          <p:cNvPr id="8" name="内容占位符 2"/>
          <p:cNvSpPr>
            <a:spLocks noGrp="1" noChangeArrowheads="1"/>
          </p:cNvSpPr>
          <p:nvPr/>
        </p:nvSpPr>
        <p:spPr bwMode="auto">
          <a:xfrm>
            <a:off x="673895" y="1590676"/>
            <a:ext cx="10896600" cy="12953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4.</a:t>
            </a:r>
            <a:r>
              <a:rPr lang="zh-CN" altLang="en-US" sz="3200" b="1" dirty="0" smtClean="0">
                <a:latin typeface="+mn-ea"/>
                <a:ea typeface="+mn-ea"/>
              </a:rPr>
              <a:t>从教育部、全国和省内外教育科学规划课题中选题</a:t>
            </a:r>
            <a:endParaRPr lang="en-US" altLang="zh-CN" sz="3200" b="1" dirty="0" smtClean="0">
              <a:latin typeface="+mn-ea"/>
              <a:ea typeface="+mn-ea"/>
            </a:endParaRPr>
          </a:p>
          <a:p>
            <a:pPr>
              <a:lnSpc>
                <a:spcPct val="150000"/>
              </a:lnSpc>
              <a:defRPr/>
            </a:pPr>
            <a:r>
              <a:rPr lang="zh-CN" altLang="en-US" sz="2000" dirty="0" smtClean="0">
                <a:latin typeface="+mn-ea"/>
                <a:ea typeface="+mn-ea"/>
              </a:rPr>
              <a:t>   </a:t>
            </a:r>
            <a:endParaRPr lang="zh-CN" altLang="zh-CN" sz="2800" b="1" dirty="0">
              <a:latin typeface="宋体" panose="02010600030101010101" pitchFamily="2" charset="-122"/>
            </a:endParaRPr>
          </a:p>
          <a:p>
            <a:pPr eaLnBrk="1" hangingPunct="1">
              <a:lnSpc>
                <a:spcPct val="150000"/>
              </a:lnSpc>
              <a:spcBef>
                <a:spcPts val="475"/>
              </a:spcBef>
              <a:buClr>
                <a:schemeClr val="accent1"/>
              </a:buClr>
              <a:buSzPct val="80000"/>
              <a:buFont typeface="Arial" panose="020B0604020202020204" pitchFamily="34" charset="0"/>
              <a:buNone/>
              <a:defRPr/>
            </a:pPr>
            <a:endParaRPr lang="zh-CN" altLang="en-US" sz="4000" dirty="0" smtClean="0">
              <a:ea typeface="华文中宋" panose="02010600040101010101" pitchFamily="2" charset="-122"/>
            </a:endParaRPr>
          </a:p>
        </p:txBody>
      </p:sp>
      <p:sp>
        <p:nvSpPr>
          <p:cNvPr id="9" name="内容占位符 2"/>
          <p:cNvSpPr>
            <a:spLocks noGrp="1" noChangeArrowheads="1"/>
          </p:cNvSpPr>
          <p:nvPr/>
        </p:nvSpPr>
        <p:spPr bwMode="auto">
          <a:xfrm>
            <a:off x="559996" y="2886075"/>
            <a:ext cx="10896600"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5.</a:t>
            </a:r>
            <a:r>
              <a:rPr lang="zh-CN" altLang="en-US" sz="3200" b="1" dirty="0" smtClean="0">
                <a:latin typeface="+mn-ea"/>
                <a:ea typeface="+mn-ea"/>
              </a:rPr>
              <a:t>善于从媒体报道中选题</a:t>
            </a:r>
            <a:endParaRPr lang="en-US" altLang="zh-CN" sz="3200" b="1" dirty="0" smtClean="0">
              <a:latin typeface="+mn-ea"/>
              <a:ea typeface="+mn-ea"/>
            </a:endParaRPr>
          </a:p>
          <a:p>
            <a:pPr>
              <a:lnSpc>
                <a:spcPct val="150000"/>
              </a:lnSpc>
              <a:defRPr/>
            </a:pPr>
            <a:r>
              <a:rPr lang="zh-CN" altLang="en-US" sz="2000" dirty="0" smtClean="0">
                <a:latin typeface="+mn-ea"/>
                <a:ea typeface="+mn-ea"/>
              </a:rPr>
              <a:t>   例如：高校教师教育惩戒权的缺失与弥补、新就业大学生进入校外文化培训机构的现状分析</a:t>
            </a:r>
            <a:endParaRPr lang="zh-CN" altLang="zh-CN" sz="2800" b="1" dirty="0">
              <a:latin typeface="宋体" panose="02010600030101010101" pitchFamily="2" charset="-122"/>
            </a:endParaRPr>
          </a:p>
          <a:p>
            <a:pPr eaLnBrk="1" hangingPunct="1">
              <a:lnSpc>
                <a:spcPct val="150000"/>
              </a:lnSpc>
              <a:spcBef>
                <a:spcPts val="475"/>
              </a:spcBef>
              <a:buClr>
                <a:schemeClr val="accent1"/>
              </a:buClr>
              <a:buSzPct val="80000"/>
              <a:buFont typeface="Arial" panose="020B0604020202020204" pitchFamily="34" charset="0"/>
              <a:buNone/>
              <a:defRPr/>
            </a:pPr>
            <a:endParaRPr lang="zh-CN" altLang="en-US" sz="4000" dirty="0" smtClean="0">
              <a:ea typeface="华文中宋" panose="02010600040101010101" pitchFamily="2" charset="-122"/>
            </a:endParaRPr>
          </a:p>
        </p:txBody>
      </p:sp>
      <p:sp>
        <p:nvSpPr>
          <p:cNvPr id="10" name="内容占位符 2"/>
          <p:cNvSpPr>
            <a:spLocks noGrp="1" noChangeArrowheads="1"/>
          </p:cNvSpPr>
          <p:nvPr/>
        </p:nvSpPr>
        <p:spPr bwMode="auto">
          <a:xfrm>
            <a:off x="521494" y="4638676"/>
            <a:ext cx="10896600" cy="12953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25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39750" indent="-457200" eaLnBrk="1" hangingPunct="1">
              <a:spcBef>
                <a:spcPts val="600"/>
              </a:spcBef>
              <a:spcAft>
                <a:spcPts val="600"/>
              </a:spcAft>
              <a:buClr>
                <a:schemeClr val="accent1"/>
              </a:buClr>
              <a:buSzPct val="80000"/>
              <a:buFont typeface="Wingdings" panose="05000000000000000000" pitchFamily="2" charset="2"/>
              <a:buChar char="Ø"/>
              <a:defRPr/>
            </a:pPr>
            <a:r>
              <a:rPr lang="en-US" altLang="zh-CN" sz="3200" b="1" dirty="0" smtClean="0">
                <a:latin typeface="+mn-ea"/>
                <a:ea typeface="+mn-ea"/>
              </a:rPr>
              <a:t>6.</a:t>
            </a:r>
            <a:r>
              <a:rPr lang="zh-CN" altLang="en-US" sz="3200" b="1" dirty="0" smtClean="0">
                <a:latin typeface="+mn-ea"/>
                <a:ea typeface="+mn-ea"/>
              </a:rPr>
              <a:t>善于从自己日常工作中挖掘题目</a:t>
            </a:r>
            <a:r>
              <a:rPr lang="zh-CN" altLang="en-US" sz="2000" dirty="0" smtClean="0">
                <a:latin typeface="+mn-ea"/>
                <a:ea typeface="+mn-ea"/>
              </a:rPr>
              <a:t>   </a:t>
            </a:r>
            <a:endParaRPr lang="en-US" altLang="zh-CN" sz="2000" dirty="0" smtClean="0">
              <a:latin typeface="+mn-ea"/>
              <a:ea typeface="+mn-ea"/>
            </a:endParaRPr>
          </a:p>
          <a:p>
            <a:pPr eaLnBrk="1" hangingPunct="1">
              <a:spcBef>
                <a:spcPts val="600"/>
              </a:spcBef>
              <a:spcAft>
                <a:spcPts val="600"/>
              </a:spcAft>
              <a:buClr>
                <a:schemeClr val="accent1"/>
              </a:buClr>
              <a:buSzPct val="80000"/>
              <a:defRPr/>
            </a:pPr>
            <a:r>
              <a:rPr lang="zh-CN" altLang="en-US" sz="2000" dirty="0" smtClean="0">
                <a:latin typeface="+mn-ea"/>
                <a:ea typeface="+mn-ea"/>
              </a:rPr>
              <a:t>   例如：高等数学课堂教学过程中思想政治教育的路径和方法</a:t>
            </a:r>
            <a:endParaRPr lang="zh-CN" altLang="zh-CN" sz="2800" b="1" dirty="0">
              <a:latin typeface="宋体" panose="02010600030101010101" pitchFamily="2" charset="-122"/>
            </a:endParaRPr>
          </a:p>
          <a:p>
            <a:pPr eaLnBrk="1" hangingPunct="1">
              <a:lnSpc>
                <a:spcPct val="150000"/>
              </a:lnSpc>
              <a:spcBef>
                <a:spcPts val="475"/>
              </a:spcBef>
              <a:buClr>
                <a:schemeClr val="accent1"/>
              </a:buClr>
              <a:buSzPct val="80000"/>
              <a:buFont typeface="Arial" panose="020B0604020202020204" pitchFamily="34" charset="0"/>
              <a:buNone/>
              <a:defRPr/>
            </a:pPr>
            <a:endParaRPr lang="zh-CN" altLang="en-US" sz="4000" dirty="0" smtClean="0">
              <a:ea typeface="华文中宋" panose="02010600040101010101"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3135</Words>
  <Application>WPS 演示</Application>
  <PresentationFormat>自定义</PresentationFormat>
  <Paragraphs>269</Paragraphs>
  <Slides>42</Slides>
  <Notes>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42</vt:i4>
      </vt:variant>
    </vt:vector>
  </HeadingPairs>
  <TitlesOfParts>
    <vt:vector size="53" baseType="lpstr">
      <vt:lpstr>Arial</vt:lpstr>
      <vt:lpstr>宋体</vt:lpstr>
      <vt:lpstr>Calibri</vt:lpstr>
      <vt:lpstr>隶书</vt:lpstr>
      <vt:lpstr>MicrosoftYaHei</vt:lpstr>
      <vt:lpstr>微软雅黑</vt:lpstr>
      <vt:lpstr>Times New Roman</vt:lpstr>
      <vt:lpstr>华文中宋</vt:lpstr>
      <vt:lpstr>Wingdings</vt:lpstr>
      <vt:lpstr>MicrosoftYaHeiLight</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26011</dc:creator>
  <cp:lastModifiedBy>Amber</cp:lastModifiedBy>
  <cp:revision>104</cp:revision>
  <dcterms:created xsi:type="dcterms:W3CDTF">2006-08-16T00:00:00Z</dcterms:created>
  <dcterms:modified xsi:type="dcterms:W3CDTF">2019-10-26T11:03:31Z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2052-11.1.0.8784</vt:lpwstr>
  </property>
</Properties>
</file>