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75" r:id="rId12"/>
    <p:sldId id="266" r:id="rId13"/>
    <p:sldId id="277" r:id="rId14"/>
    <p:sldId id="287" r:id="rId15"/>
    <p:sldId id="278" r:id="rId16"/>
    <p:sldId id="276" r:id="rId17"/>
    <p:sldId id="279" r:id="rId18"/>
    <p:sldId id="280" r:id="rId19"/>
    <p:sldId id="281" r:id="rId20"/>
    <p:sldId id="284" r:id="rId21"/>
    <p:sldId id="288" r:id="rId22"/>
    <p:sldId id="289" r:id="rId23"/>
    <p:sldId id="283" r:id="rId24"/>
    <p:sldId id="270" r:id="rId25"/>
    <p:sldId id="272" r:id="rId26"/>
    <p:sldId id="271" r:id="rId27"/>
    <p:sldId id="274" r:id="rId28"/>
    <p:sldId id="273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2" name="Freeform 50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>
              <a:gd name="T0" fmla="*/ 2822 w 3985"/>
              <a:gd name="T1" fmla="*/ 0 h 3619"/>
              <a:gd name="T2" fmla="*/ 0 w 3985"/>
              <a:gd name="T3" fmla="*/ 975 h 3619"/>
              <a:gd name="T4" fmla="*/ 2169 w 3985"/>
              <a:gd name="T5" fmla="*/ 3619 h 3619"/>
              <a:gd name="T6" fmla="*/ 3985 w 3985"/>
              <a:gd name="T7" fmla="*/ 1125 h 3619"/>
              <a:gd name="T8" fmla="*/ 2822 w 3985"/>
              <a:gd name="T9" fmla="*/ 0 h 3619"/>
              <a:gd name="T10" fmla="*/ 2822 w 3985"/>
              <a:gd name="T11" fmla="*/ 0 h 3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en-US" noProof="0" dirty="0" smtClean="0"/>
              <a:t>单击此处编辑母版副标题样式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2019/10/29</a:t>
            </a:fld>
            <a:endParaRPr lang="zh-CN" alt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3132" name="Group 60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3100" name="Freeform 28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1" name="Freeform 29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2" name="Freeform 30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129" name="Group 57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3103" name="Freeform 31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4" name="Freeform 32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5" name="Freeform 33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6" name="Freeform 34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7" name="Freeform 35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131" name="Group 59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3109" name="Freeform 37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0" name="Freeform 38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1" name="Freeform 39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130" name="Group 58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3112" name="Freeform 40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3" name="Freeform 41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4" name="Freeform 42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5" name="Freeform 43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6" name="Freeform 44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117" name="Freeform 45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>
              <a:gd name="T0" fmla="*/ 0 w 4288"/>
              <a:gd name="T1" fmla="*/ 0 h 459"/>
              <a:gd name="T2" fmla="*/ 816 w 4288"/>
              <a:gd name="T3" fmla="*/ 256 h 459"/>
              <a:gd name="T4" fmla="*/ 1560 w 4288"/>
              <a:gd name="T5" fmla="*/ 144 h 459"/>
              <a:gd name="T6" fmla="*/ 1856 w 4288"/>
              <a:gd name="T7" fmla="*/ 376 h 459"/>
              <a:gd name="T8" fmla="*/ 2344 w 4288"/>
              <a:gd name="T9" fmla="*/ 152 h 459"/>
              <a:gd name="T10" fmla="*/ 3536 w 4288"/>
              <a:gd name="T11" fmla="*/ 456 h 459"/>
              <a:gd name="T12" fmla="*/ 4288 w 4288"/>
              <a:gd name="T13" fmla="*/ 136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21" name="Freeform 4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>
              <a:gd name="T0" fmla="*/ 0 w 560"/>
              <a:gd name="T1" fmla="*/ 32 h 240"/>
              <a:gd name="T2" fmla="*/ 280 w 560"/>
              <a:gd name="T3" fmla="*/ 144 h 240"/>
              <a:gd name="T4" fmla="*/ 448 w 560"/>
              <a:gd name="T5" fmla="*/ 16 h 240"/>
              <a:gd name="T6" fmla="*/ 560 w 560"/>
              <a:gd name="T7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2019/10/29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615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2019/10/29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318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2019/10/29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545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2019/10/29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510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2019/10/29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154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2019/10/29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298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2019/10/29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4500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2019/10/29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773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2019/10/29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665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2019/10/29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168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" name="Freeform 24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>
              <a:gd name="T0" fmla="*/ 2903 w 2903"/>
              <a:gd name="T1" fmla="*/ 433 h 3686"/>
              <a:gd name="T2" fmla="*/ 2565 w 2903"/>
              <a:gd name="T3" fmla="*/ 80 h 3686"/>
              <a:gd name="T4" fmla="*/ 2241 w 2903"/>
              <a:gd name="T5" fmla="*/ 0 h 3686"/>
              <a:gd name="T6" fmla="*/ 110 w 2903"/>
              <a:gd name="T7" fmla="*/ 2811 h 3686"/>
              <a:gd name="T8" fmla="*/ 110 w 2903"/>
              <a:gd name="T9" fmla="*/ 3228 h 3686"/>
              <a:gd name="T10" fmla="*/ 0 w 2903"/>
              <a:gd name="T11" fmla="*/ 3631 h 3686"/>
              <a:gd name="T12" fmla="*/ 72 w 2903"/>
              <a:gd name="T13" fmla="*/ 3686 h 3686"/>
              <a:gd name="T14" fmla="*/ 441 w 2903"/>
              <a:gd name="T15" fmla="*/ 3355 h 3686"/>
              <a:gd name="T16" fmla="*/ 740 w 2903"/>
              <a:gd name="T17" fmla="*/ 3228 h 3686"/>
              <a:gd name="T18" fmla="*/ 2903 w 2903"/>
              <a:gd name="T19" fmla="*/ 433 h 3686"/>
              <a:gd name="T20" fmla="*/ 2903 w 2903"/>
              <a:gd name="T21" fmla="*/ 433 h 3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a typeface="宋体" charset="-122"/>
              </a:defRPr>
            </a:lvl1pPr>
          </a:lstStyle>
          <a:p>
            <a:fld id="{530820CF-B880-4189-942D-D702A7CBA730}" type="datetimeFigureOut">
              <a:rPr lang="zh-CN" altLang="en-US" smtClean="0"/>
              <a:t>2019/10/29</a:t>
            </a:fld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a typeface="宋体" charset="-122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a typeface="宋体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51" name="Freeform 27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>
              <a:gd name="T0" fmla="*/ 2293 w 2911"/>
              <a:gd name="T1" fmla="*/ 0 h 3703"/>
              <a:gd name="T2" fmla="*/ 130 w 2911"/>
              <a:gd name="T3" fmla="*/ 2835 h 3703"/>
              <a:gd name="T4" fmla="*/ 131 w 2911"/>
              <a:gd name="T5" fmla="*/ 3201 h 3703"/>
              <a:gd name="T6" fmla="*/ 0 w 2911"/>
              <a:gd name="T7" fmla="*/ 3633 h 3703"/>
              <a:gd name="T8" fmla="*/ 50 w 2911"/>
              <a:gd name="T9" fmla="*/ 3703 h 3703"/>
              <a:gd name="T10" fmla="*/ 422 w 2911"/>
              <a:gd name="T11" fmla="*/ 3352 h 3703"/>
              <a:gd name="T12" fmla="*/ 763 w 2911"/>
              <a:gd name="T13" fmla="*/ 3220 h 3703"/>
              <a:gd name="T14" fmla="*/ 2911 w 2911"/>
              <a:gd name="T15" fmla="*/ 428 h 3703"/>
              <a:gd name="T16" fmla="*/ 2589 w 2911"/>
              <a:gd name="T17" fmla="*/ 96 h 3703"/>
              <a:gd name="T18" fmla="*/ 2293 w 2911"/>
              <a:gd name="T19" fmla="*/ 0 h 3703"/>
              <a:gd name="T20" fmla="*/ 2293 w 2911"/>
              <a:gd name="T21" fmla="*/ 0 h 3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3" name="Freeform 2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>
              <a:gd name="T0" fmla="*/ 0 w 2561"/>
              <a:gd name="T1" fmla="*/ 2485 h 2777"/>
              <a:gd name="T2" fmla="*/ 432 w 2561"/>
              <a:gd name="T3" fmla="*/ 2553 h 2777"/>
              <a:gd name="T4" fmla="*/ 736 w 2561"/>
              <a:gd name="T5" fmla="*/ 2777 h 2777"/>
              <a:gd name="T6" fmla="*/ 2561 w 2561"/>
              <a:gd name="T7" fmla="*/ 399 h 2777"/>
              <a:gd name="T8" fmla="*/ 2118 w 2561"/>
              <a:gd name="T9" fmla="*/ 82 h 2777"/>
              <a:gd name="T10" fmla="*/ 1898 w 2561"/>
              <a:gd name="T11" fmla="*/ 0 h 2777"/>
              <a:gd name="T12" fmla="*/ 0 w 2561"/>
              <a:gd name="T13" fmla="*/ 2485 h 2777"/>
              <a:gd name="T14" fmla="*/ 0 w 2561"/>
              <a:gd name="T15" fmla="*/ 2485 h 27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166" name="Group 142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1046" name="Freeform 22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>
                <a:gd name="T0" fmla="*/ 1587 w 2177"/>
                <a:gd name="T1" fmla="*/ 1260 h 1298"/>
                <a:gd name="T2" fmla="*/ 1420 w 2177"/>
                <a:gd name="T3" fmla="*/ 1106 h 1298"/>
                <a:gd name="T4" fmla="*/ 1331 w 2177"/>
                <a:gd name="T5" fmla="*/ 477 h 1298"/>
                <a:gd name="T6" fmla="*/ 2139 w 2177"/>
                <a:gd name="T7" fmla="*/ 330 h 1298"/>
                <a:gd name="T8" fmla="*/ 2177 w 2177"/>
                <a:gd name="T9" fmla="*/ 203 h 1298"/>
                <a:gd name="T10" fmla="*/ 2099 w 2177"/>
                <a:gd name="T11" fmla="*/ 100 h 1298"/>
                <a:gd name="T12" fmla="*/ 1276 w 2177"/>
                <a:gd name="T13" fmla="*/ 211 h 1298"/>
                <a:gd name="T14" fmla="*/ 1219 w 2177"/>
                <a:gd name="T15" fmla="*/ 32 h 1298"/>
                <a:gd name="T16" fmla="*/ 1085 w 2177"/>
                <a:gd name="T17" fmla="*/ 0 h 1298"/>
                <a:gd name="T18" fmla="*/ 958 w 2177"/>
                <a:gd name="T19" fmla="*/ 28 h 1298"/>
                <a:gd name="T20" fmla="*/ 888 w 2177"/>
                <a:gd name="T21" fmla="*/ 106 h 1298"/>
                <a:gd name="T22" fmla="*/ 937 w 2177"/>
                <a:gd name="T23" fmla="*/ 285 h 1298"/>
                <a:gd name="T24" fmla="*/ 660 w 2177"/>
                <a:gd name="T25" fmla="*/ 441 h 1298"/>
                <a:gd name="T26" fmla="*/ 983 w 2177"/>
                <a:gd name="T27" fmla="*/ 473 h 1298"/>
                <a:gd name="T28" fmla="*/ 1112 w 2177"/>
                <a:gd name="T29" fmla="*/ 889 h 1298"/>
                <a:gd name="T30" fmla="*/ 141 w 2177"/>
                <a:gd name="T31" fmla="*/ 469 h 1298"/>
                <a:gd name="T32" fmla="*/ 46 w 2177"/>
                <a:gd name="T33" fmla="*/ 509 h 1298"/>
                <a:gd name="T34" fmla="*/ 0 w 2177"/>
                <a:gd name="T35" fmla="*/ 636 h 1298"/>
                <a:gd name="T36" fmla="*/ 55 w 2177"/>
                <a:gd name="T37" fmla="*/ 779 h 1298"/>
                <a:gd name="T38" fmla="*/ 1139 w 2177"/>
                <a:gd name="T39" fmla="*/ 1288 h 1298"/>
                <a:gd name="T40" fmla="*/ 1378 w 2177"/>
                <a:gd name="T41" fmla="*/ 1256 h 1298"/>
                <a:gd name="T42" fmla="*/ 1570 w 2177"/>
                <a:gd name="T43" fmla="*/ 1298 h 1298"/>
                <a:gd name="T44" fmla="*/ 1587 w 2177"/>
                <a:gd name="T45" fmla="*/ 1260 h 1298"/>
                <a:gd name="T46" fmla="*/ 1587 w 2177"/>
                <a:gd name="T47" fmla="*/ 1260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7" name="Freeform 23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>
                <a:gd name="T0" fmla="*/ 0 w 143"/>
                <a:gd name="T1" fmla="*/ 7 h 258"/>
                <a:gd name="T2" fmla="*/ 120 w 143"/>
                <a:gd name="T3" fmla="*/ 0 h 258"/>
                <a:gd name="T4" fmla="*/ 143 w 143"/>
                <a:gd name="T5" fmla="*/ 233 h 258"/>
                <a:gd name="T6" fmla="*/ 8 w 143"/>
                <a:gd name="T7" fmla="*/ 258 h 258"/>
                <a:gd name="T8" fmla="*/ 0 w 143"/>
                <a:gd name="T9" fmla="*/ 7 h 258"/>
                <a:gd name="T10" fmla="*/ 0 w 143"/>
                <a:gd name="T11" fmla="*/ 7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" name="Freeform 25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" name="Freeform 26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7" name="Freeform 33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>
                <a:gd name="T0" fmla="*/ 0 w 272"/>
                <a:gd name="T1" fmla="*/ 28 h 241"/>
                <a:gd name="T2" fmla="*/ 160 w 272"/>
                <a:gd name="T3" fmla="*/ 0 h 241"/>
                <a:gd name="T4" fmla="*/ 251 w 272"/>
                <a:gd name="T5" fmla="*/ 36 h 241"/>
                <a:gd name="T6" fmla="*/ 272 w 272"/>
                <a:gd name="T7" fmla="*/ 139 h 241"/>
                <a:gd name="T8" fmla="*/ 164 w 272"/>
                <a:gd name="T9" fmla="*/ 146 h 241"/>
                <a:gd name="T10" fmla="*/ 32 w 272"/>
                <a:gd name="T11" fmla="*/ 241 h 241"/>
                <a:gd name="T12" fmla="*/ 0 w 272"/>
                <a:gd name="T13" fmla="*/ 28 h 241"/>
                <a:gd name="T14" fmla="*/ 0 w 272"/>
                <a:gd name="T15" fmla="*/ 2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8" name="Freeform 34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>
                <a:gd name="T0" fmla="*/ 152 w 152"/>
                <a:gd name="T1" fmla="*/ 4 h 224"/>
                <a:gd name="T2" fmla="*/ 152 w 152"/>
                <a:gd name="T3" fmla="*/ 224 h 224"/>
                <a:gd name="T4" fmla="*/ 0 w 152"/>
                <a:gd name="T5" fmla="*/ 8 h 224"/>
                <a:gd name="T6" fmla="*/ 72 w 152"/>
                <a:gd name="T7" fmla="*/ 0 h 224"/>
                <a:gd name="T8" fmla="*/ 152 w 152"/>
                <a:gd name="T9" fmla="*/ 4 h 224"/>
                <a:gd name="T10" fmla="*/ 152 w 152"/>
                <a:gd name="T11" fmla="*/ 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9" name="Freeform 35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>
                <a:gd name="T0" fmla="*/ 0 w 386"/>
                <a:gd name="T1" fmla="*/ 80 h 764"/>
                <a:gd name="T2" fmla="*/ 87 w 386"/>
                <a:gd name="T3" fmla="*/ 0 h 764"/>
                <a:gd name="T4" fmla="*/ 232 w 386"/>
                <a:gd name="T5" fmla="*/ 6 h 764"/>
                <a:gd name="T6" fmla="*/ 386 w 386"/>
                <a:gd name="T7" fmla="*/ 764 h 764"/>
                <a:gd name="T8" fmla="*/ 279 w 386"/>
                <a:gd name="T9" fmla="*/ 720 h 764"/>
                <a:gd name="T10" fmla="*/ 152 w 386"/>
                <a:gd name="T11" fmla="*/ 677 h 764"/>
                <a:gd name="T12" fmla="*/ 0 w 386"/>
                <a:gd name="T13" fmla="*/ 80 h 764"/>
                <a:gd name="T14" fmla="*/ 0 w 386"/>
                <a:gd name="T15" fmla="*/ 8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0" name="Freeform 36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>
                <a:gd name="T0" fmla="*/ 692 w 728"/>
                <a:gd name="T1" fmla="*/ 0 h 348"/>
                <a:gd name="T2" fmla="*/ 0 w 728"/>
                <a:gd name="T3" fmla="*/ 106 h 348"/>
                <a:gd name="T4" fmla="*/ 28 w 728"/>
                <a:gd name="T5" fmla="*/ 348 h 348"/>
                <a:gd name="T6" fmla="*/ 715 w 728"/>
                <a:gd name="T7" fmla="*/ 237 h 348"/>
                <a:gd name="T8" fmla="*/ 728 w 728"/>
                <a:gd name="T9" fmla="*/ 43 h 348"/>
                <a:gd name="T10" fmla="*/ 692 w 728"/>
                <a:gd name="T11" fmla="*/ 0 h 348"/>
                <a:gd name="T12" fmla="*/ 692 w 728"/>
                <a:gd name="T13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1" name="Freeform 37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>
                <a:gd name="T0" fmla="*/ 272 w 312"/>
                <a:gd name="T1" fmla="*/ 0 h 135"/>
                <a:gd name="T2" fmla="*/ 0 w 312"/>
                <a:gd name="T3" fmla="*/ 78 h 135"/>
                <a:gd name="T4" fmla="*/ 312 w 312"/>
                <a:gd name="T5" fmla="*/ 135 h 135"/>
                <a:gd name="T6" fmla="*/ 272 w 312"/>
                <a:gd name="T7" fmla="*/ 0 h 135"/>
                <a:gd name="T8" fmla="*/ 272 w 312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161" name="Group 137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1152" name="Group 128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1073" name="Freeform 49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>
                    <a:gd name="T0" fmla="*/ 0 w 313"/>
                    <a:gd name="T1" fmla="*/ 107 h 175"/>
                    <a:gd name="T2" fmla="*/ 114 w 313"/>
                    <a:gd name="T3" fmla="*/ 10 h 175"/>
                    <a:gd name="T4" fmla="*/ 213 w 313"/>
                    <a:gd name="T5" fmla="*/ 0 h 175"/>
                    <a:gd name="T6" fmla="*/ 292 w 313"/>
                    <a:gd name="T7" fmla="*/ 27 h 175"/>
                    <a:gd name="T8" fmla="*/ 313 w 313"/>
                    <a:gd name="T9" fmla="*/ 91 h 175"/>
                    <a:gd name="T10" fmla="*/ 167 w 313"/>
                    <a:gd name="T11" fmla="*/ 67 h 175"/>
                    <a:gd name="T12" fmla="*/ 74 w 313"/>
                    <a:gd name="T13" fmla="*/ 101 h 175"/>
                    <a:gd name="T14" fmla="*/ 13 w 313"/>
                    <a:gd name="T15" fmla="*/ 175 h 175"/>
                    <a:gd name="T16" fmla="*/ 0 w 313"/>
                    <a:gd name="T17" fmla="*/ 107 h 175"/>
                    <a:gd name="T18" fmla="*/ 0 w 313"/>
                    <a:gd name="T19" fmla="*/ 107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7" name="Freeform 5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>
                    <a:gd name="T0" fmla="*/ 0 w 230"/>
                    <a:gd name="T1" fmla="*/ 40 h 266"/>
                    <a:gd name="T2" fmla="*/ 160 w 230"/>
                    <a:gd name="T3" fmla="*/ 266 h 266"/>
                    <a:gd name="T4" fmla="*/ 230 w 230"/>
                    <a:gd name="T5" fmla="*/ 251 h 266"/>
                    <a:gd name="T6" fmla="*/ 223 w 230"/>
                    <a:gd name="T7" fmla="*/ 17 h 266"/>
                    <a:gd name="T8" fmla="*/ 166 w 230"/>
                    <a:gd name="T9" fmla="*/ 0 h 266"/>
                    <a:gd name="T10" fmla="*/ 179 w 230"/>
                    <a:gd name="T11" fmla="*/ 197 h 266"/>
                    <a:gd name="T12" fmla="*/ 71 w 230"/>
                    <a:gd name="T13" fmla="*/ 4 h 266"/>
                    <a:gd name="T14" fmla="*/ 0 w 230"/>
                    <a:gd name="T15" fmla="*/ 40 h 266"/>
                    <a:gd name="T16" fmla="*/ 0 w 230"/>
                    <a:gd name="T17" fmla="*/ 4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80" name="Freeform 56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>
                    <a:gd name="T0" fmla="*/ 0 w 87"/>
                    <a:gd name="T1" fmla="*/ 19 h 234"/>
                    <a:gd name="T2" fmla="*/ 36 w 87"/>
                    <a:gd name="T3" fmla="*/ 93 h 234"/>
                    <a:gd name="T4" fmla="*/ 44 w 87"/>
                    <a:gd name="T5" fmla="*/ 154 h 234"/>
                    <a:gd name="T6" fmla="*/ 27 w 87"/>
                    <a:gd name="T7" fmla="*/ 234 h 234"/>
                    <a:gd name="T8" fmla="*/ 80 w 87"/>
                    <a:gd name="T9" fmla="*/ 220 h 234"/>
                    <a:gd name="T10" fmla="*/ 87 w 87"/>
                    <a:gd name="T11" fmla="*/ 116 h 234"/>
                    <a:gd name="T12" fmla="*/ 46 w 87"/>
                    <a:gd name="T13" fmla="*/ 0 h 234"/>
                    <a:gd name="T14" fmla="*/ 0 w 87"/>
                    <a:gd name="T15" fmla="*/ 19 h 234"/>
                    <a:gd name="T16" fmla="*/ 0 w 87"/>
                    <a:gd name="T17" fmla="*/ 19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070" name="Freeform 46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4" name="Freeform 50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5" name="Freeform 51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>
                  <a:gd name="T0" fmla="*/ 24 w 213"/>
                  <a:gd name="T1" fmla="*/ 0 h 478"/>
                  <a:gd name="T2" fmla="*/ 91 w 213"/>
                  <a:gd name="T3" fmla="*/ 25 h 478"/>
                  <a:gd name="T4" fmla="*/ 80 w 213"/>
                  <a:gd name="T5" fmla="*/ 192 h 478"/>
                  <a:gd name="T6" fmla="*/ 106 w 213"/>
                  <a:gd name="T7" fmla="*/ 327 h 478"/>
                  <a:gd name="T8" fmla="*/ 213 w 213"/>
                  <a:gd name="T9" fmla="*/ 451 h 478"/>
                  <a:gd name="T10" fmla="*/ 97 w 213"/>
                  <a:gd name="T11" fmla="*/ 478 h 478"/>
                  <a:gd name="T12" fmla="*/ 30 w 213"/>
                  <a:gd name="T13" fmla="*/ 344 h 478"/>
                  <a:gd name="T14" fmla="*/ 0 w 213"/>
                  <a:gd name="T15" fmla="*/ 57 h 478"/>
                  <a:gd name="T16" fmla="*/ 24 w 213"/>
                  <a:gd name="T17" fmla="*/ 0 h 478"/>
                  <a:gd name="T18" fmla="*/ 24 w 213"/>
                  <a:gd name="T19" fmla="*/ 0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150" name="Group 126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1056" name="Freeform 32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>
                    <a:gd name="T0" fmla="*/ 110 w 150"/>
                    <a:gd name="T1" fmla="*/ 0 h 173"/>
                    <a:gd name="T2" fmla="*/ 40 w 150"/>
                    <a:gd name="T3" fmla="*/ 66 h 173"/>
                    <a:gd name="T4" fmla="*/ 0 w 150"/>
                    <a:gd name="T5" fmla="*/ 173 h 173"/>
                    <a:gd name="T6" fmla="*/ 80 w 150"/>
                    <a:gd name="T7" fmla="*/ 160 h 173"/>
                    <a:gd name="T8" fmla="*/ 103 w 150"/>
                    <a:gd name="T9" fmla="*/ 84 h 173"/>
                    <a:gd name="T10" fmla="*/ 150 w 150"/>
                    <a:gd name="T11" fmla="*/ 27 h 173"/>
                    <a:gd name="T12" fmla="*/ 110 w 150"/>
                    <a:gd name="T13" fmla="*/ 0 h 173"/>
                    <a:gd name="T14" fmla="*/ 110 w 150"/>
                    <a:gd name="T15" fmla="*/ 0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9" name="Freeform 45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>
                    <a:gd name="T0" fmla="*/ 156 w 1684"/>
                    <a:gd name="T1" fmla="*/ 0 h 880"/>
                    <a:gd name="T2" fmla="*/ 63 w 1684"/>
                    <a:gd name="T3" fmla="*/ 52 h 880"/>
                    <a:gd name="T4" fmla="*/ 0 w 1684"/>
                    <a:gd name="T5" fmla="*/ 208 h 880"/>
                    <a:gd name="T6" fmla="*/ 67 w 1684"/>
                    <a:gd name="T7" fmla="*/ 358 h 880"/>
                    <a:gd name="T8" fmla="*/ 1182 w 1684"/>
                    <a:gd name="T9" fmla="*/ 867 h 880"/>
                    <a:gd name="T10" fmla="*/ 1422 w 1684"/>
                    <a:gd name="T11" fmla="*/ 835 h 880"/>
                    <a:gd name="T12" fmla="*/ 1616 w 1684"/>
                    <a:gd name="T13" fmla="*/ 880 h 880"/>
                    <a:gd name="T14" fmla="*/ 1684 w 1684"/>
                    <a:gd name="T15" fmla="*/ 808 h 880"/>
                    <a:gd name="T16" fmla="*/ 1502 w 1684"/>
                    <a:gd name="T17" fmla="*/ 664 h 880"/>
                    <a:gd name="T18" fmla="*/ 1428 w 1684"/>
                    <a:gd name="T19" fmla="*/ 512 h 880"/>
                    <a:gd name="T20" fmla="*/ 1369 w 1684"/>
                    <a:gd name="T21" fmla="*/ 527 h 880"/>
                    <a:gd name="T22" fmla="*/ 1439 w 1684"/>
                    <a:gd name="T23" fmla="*/ 664 h 880"/>
                    <a:gd name="T24" fmla="*/ 1578 w 1684"/>
                    <a:gd name="T25" fmla="*/ 810 h 880"/>
                    <a:gd name="T26" fmla="*/ 1413 w 1684"/>
                    <a:gd name="T27" fmla="*/ 787 h 880"/>
                    <a:gd name="T28" fmla="*/ 1219 w 1684"/>
                    <a:gd name="T29" fmla="*/ 814 h 880"/>
                    <a:gd name="T30" fmla="*/ 1255 w 1684"/>
                    <a:gd name="T31" fmla="*/ 650 h 880"/>
                    <a:gd name="T32" fmla="*/ 1338 w 1684"/>
                    <a:gd name="T33" fmla="*/ 538 h 880"/>
                    <a:gd name="T34" fmla="*/ 1241 w 1684"/>
                    <a:gd name="T35" fmla="*/ 552 h 880"/>
                    <a:gd name="T36" fmla="*/ 1165 w 1684"/>
                    <a:gd name="T37" fmla="*/ 658 h 880"/>
                    <a:gd name="T38" fmla="*/ 1139 w 1684"/>
                    <a:gd name="T39" fmla="*/ 791 h 880"/>
                    <a:gd name="T40" fmla="*/ 107 w 1684"/>
                    <a:gd name="T41" fmla="*/ 310 h 880"/>
                    <a:gd name="T42" fmla="*/ 80 w 1684"/>
                    <a:gd name="T43" fmla="*/ 215 h 880"/>
                    <a:gd name="T44" fmla="*/ 103 w 1684"/>
                    <a:gd name="T45" fmla="*/ 95 h 880"/>
                    <a:gd name="T46" fmla="*/ 217 w 1684"/>
                    <a:gd name="T47" fmla="*/ 0 h 880"/>
                    <a:gd name="T48" fmla="*/ 156 w 1684"/>
                    <a:gd name="T49" fmla="*/ 0 h 880"/>
                    <a:gd name="T50" fmla="*/ 156 w 1684"/>
                    <a:gd name="T51" fmla="*/ 0 h 8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1" name="Freeform 47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>
                    <a:gd name="T0" fmla="*/ 116 w 160"/>
                    <a:gd name="T1" fmla="*/ 0 h 335"/>
                    <a:gd name="T2" fmla="*/ 19 w 160"/>
                    <a:gd name="T3" fmla="*/ 106 h 335"/>
                    <a:gd name="T4" fmla="*/ 0 w 160"/>
                    <a:gd name="T5" fmla="*/ 230 h 335"/>
                    <a:gd name="T6" fmla="*/ 33 w 160"/>
                    <a:gd name="T7" fmla="*/ 314 h 335"/>
                    <a:gd name="T8" fmla="*/ 94 w 160"/>
                    <a:gd name="T9" fmla="*/ 335 h 335"/>
                    <a:gd name="T10" fmla="*/ 76 w 160"/>
                    <a:gd name="T11" fmla="*/ 154 h 335"/>
                    <a:gd name="T12" fmla="*/ 160 w 160"/>
                    <a:gd name="T13" fmla="*/ 17 h 335"/>
                    <a:gd name="T14" fmla="*/ 116 w 160"/>
                    <a:gd name="T15" fmla="*/ 0 h 335"/>
                    <a:gd name="T16" fmla="*/ 116 w 160"/>
                    <a:gd name="T17" fmla="*/ 0 h 3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2" name="Freeform 48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>
                    <a:gd name="T0" fmla="*/ 218 w 642"/>
                    <a:gd name="T1" fmla="*/ 896 h 1188"/>
                    <a:gd name="T2" fmla="*/ 0 w 642"/>
                    <a:gd name="T3" fmla="*/ 124 h 1188"/>
                    <a:gd name="T4" fmla="*/ 81 w 642"/>
                    <a:gd name="T5" fmla="*/ 38 h 1188"/>
                    <a:gd name="T6" fmla="*/ 258 w 642"/>
                    <a:gd name="T7" fmla="*/ 0 h 1188"/>
                    <a:gd name="T8" fmla="*/ 399 w 642"/>
                    <a:gd name="T9" fmla="*/ 57 h 1188"/>
                    <a:gd name="T10" fmla="*/ 642 w 642"/>
                    <a:gd name="T11" fmla="*/ 1188 h 1188"/>
                    <a:gd name="T12" fmla="*/ 555 w 642"/>
                    <a:gd name="T13" fmla="*/ 1091 h 1188"/>
                    <a:gd name="T14" fmla="*/ 355 w 642"/>
                    <a:gd name="T15" fmla="*/ 97 h 1188"/>
                    <a:gd name="T16" fmla="*/ 226 w 642"/>
                    <a:gd name="T17" fmla="*/ 61 h 1188"/>
                    <a:gd name="T18" fmla="*/ 119 w 642"/>
                    <a:gd name="T19" fmla="*/ 74 h 1188"/>
                    <a:gd name="T20" fmla="*/ 76 w 642"/>
                    <a:gd name="T21" fmla="*/ 141 h 1188"/>
                    <a:gd name="T22" fmla="*/ 306 w 642"/>
                    <a:gd name="T23" fmla="*/ 924 h 1188"/>
                    <a:gd name="T24" fmla="*/ 218 w 642"/>
                    <a:gd name="T25" fmla="*/ 896 h 1188"/>
                    <a:gd name="T26" fmla="*/ 218 w 642"/>
                    <a:gd name="T27" fmla="*/ 896 h 1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6" name="Freeform 52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>
                    <a:gd name="T0" fmla="*/ 0 w 192"/>
                    <a:gd name="T1" fmla="*/ 27 h 504"/>
                    <a:gd name="T2" fmla="*/ 76 w 192"/>
                    <a:gd name="T3" fmla="*/ 194 h 504"/>
                    <a:gd name="T4" fmla="*/ 113 w 192"/>
                    <a:gd name="T5" fmla="*/ 318 h 504"/>
                    <a:gd name="T6" fmla="*/ 116 w 192"/>
                    <a:gd name="T7" fmla="*/ 504 h 504"/>
                    <a:gd name="T8" fmla="*/ 192 w 192"/>
                    <a:gd name="T9" fmla="*/ 504 h 504"/>
                    <a:gd name="T10" fmla="*/ 187 w 192"/>
                    <a:gd name="T11" fmla="*/ 360 h 504"/>
                    <a:gd name="T12" fmla="*/ 162 w 192"/>
                    <a:gd name="T13" fmla="*/ 208 h 504"/>
                    <a:gd name="T14" fmla="*/ 99 w 192"/>
                    <a:gd name="T15" fmla="*/ 59 h 504"/>
                    <a:gd name="T16" fmla="*/ 63 w 192"/>
                    <a:gd name="T17" fmla="*/ 0 h 504"/>
                    <a:gd name="T18" fmla="*/ 0 w 192"/>
                    <a:gd name="T19" fmla="*/ 27 h 504"/>
                    <a:gd name="T20" fmla="*/ 0 w 192"/>
                    <a:gd name="T21" fmla="*/ 27 h 5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8" name="Freeform 5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>
                    <a:gd name="T0" fmla="*/ 297 w 390"/>
                    <a:gd name="T1" fmla="*/ 0 h 269"/>
                    <a:gd name="T2" fmla="*/ 257 w 390"/>
                    <a:gd name="T3" fmla="*/ 17 h 269"/>
                    <a:gd name="T4" fmla="*/ 253 w 390"/>
                    <a:gd name="T5" fmla="*/ 66 h 269"/>
                    <a:gd name="T6" fmla="*/ 0 w 390"/>
                    <a:gd name="T7" fmla="*/ 169 h 269"/>
                    <a:gd name="T8" fmla="*/ 0 w 390"/>
                    <a:gd name="T9" fmla="*/ 222 h 269"/>
                    <a:gd name="T10" fmla="*/ 284 w 390"/>
                    <a:gd name="T11" fmla="*/ 226 h 269"/>
                    <a:gd name="T12" fmla="*/ 320 w 390"/>
                    <a:gd name="T13" fmla="*/ 269 h 269"/>
                    <a:gd name="T14" fmla="*/ 390 w 390"/>
                    <a:gd name="T15" fmla="*/ 266 h 269"/>
                    <a:gd name="T16" fmla="*/ 383 w 390"/>
                    <a:gd name="T17" fmla="*/ 190 h 269"/>
                    <a:gd name="T18" fmla="*/ 116 w 390"/>
                    <a:gd name="T19" fmla="*/ 176 h 269"/>
                    <a:gd name="T20" fmla="*/ 333 w 390"/>
                    <a:gd name="T21" fmla="*/ 89 h 269"/>
                    <a:gd name="T22" fmla="*/ 297 w 390"/>
                    <a:gd name="T23" fmla="*/ 0 h 269"/>
                    <a:gd name="T24" fmla="*/ 297 w 390"/>
                    <a:gd name="T25" fmla="*/ 0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9" name="Freeform 5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>
                    <a:gd name="T0" fmla="*/ 0 w 941"/>
                    <a:gd name="T1" fmla="*/ 131 h 424"/>
                    <a:gd name="T2" fmla="*/ 863 w 941"/>
                    <a:gd name="T3" fmla="*/ 0 h 424"/>
                    <a:gd name="T4" fmla="*/ 926 w 941"/>
                    <a:gd name="T5" fmla="*/ 78 h 424"/>
                    <a:gd name="T6" fmla="*/ 941 w 941"/>
                    <a:gd name="T7" fmla="*/ 181 h 424"/>
                    <a:gd name="T8" fmla="*/ 903 w 941"/>
                    <a:gd name="T9" fmla="*/ 282 h 424"/>
                    <a:gd name="T10" fmla="*/ 57 w 941"/>
                    <a:gd name="T11" fmla="*/ 424 h 424"/>
                    <a:gd name="T12" fmla="*/ 53 w 941"/>
                    <a:gd name="T13" fmla="*/ 384 h 424"/>
                    <a:gd name="T14" fmla="*/ 863 w 941"/>
                    <a:gd name="T15" fmla="*/ 242 h 424"/>
                    <a:gd name="T16" fmla="*/ 893 w 941"/>
                    <a:gd name="T17" fmla="*/ 145 h 424"/>
                    <a:gd name="T18" fmla="*/ 840 w 941"/>
                    <a:gd name="T19" fmla="*/ 57 h 424"/>
                    <a:gd name="T20" fmla="*/ 0 w 941"/>
                    <a:gd name="T21" fmla="*/ 185 h 424"/>
                    <a:gd name="T22" fmla="*/ 0 w 941"/>
                    <a:gd name="T23" fmla="*/ 131 h 424"/>
                    <a:gd name="T24" fmla="*/ 0 w 941"/>
                    <a:gd name="T25" fmla="*/ 131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81" name="Freeform 57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>
                    <a:gd name="T0" fmla="*/ 0 w 488"/>
                    <a:gd name="T1" fmla="*/ 126 h 173"/>
                    <a:gd name="T2" fmla="*/ 66 w 488"/>
                    <a:gd name="T3" fmla="*/ 173 h 173"/>
                    <a:gd name="T4" fmla="*/ 222 w 488"/>
                    <a:gd name="T5" fmla="*/ 166 h 173"/>
                    <a:gd name="T6" fmla="*/ 418 w 488"/>
                    <a:gd name="T7" fmla="*/ 116 h 173"/>
                    <a:gd name="T8" fmla="*/ 488 w 488"/>
                    <a:gd name="T9" fmla="*/ 42 h 173"/>
                    <a:gd name="T10" fmla="*/ 443 w 488"/>
                    <a:gd name="T11" fmla="*/ 2 h 173"/>
                    <a:gd name="T12" fmla="*/ 253 w 488"/>
                    <a:gd name="T13" fmla="*/ 0 h 173"/>
                    <a:gd name="T14" fmla="*/ 110 w 488"/>
                    <a:gd name="T15" fmla="*/ 12 h 173"/>
                    <a:gd name="T16" fmla="*/ 15 w 488"/>
                    <a:gd name="T17" fmla="*/ 76 h 173"/>
                    <a:gd name="T18" fmla="*/ 112 w 488"/>
                    <a:gd name="T19" fmla="*/ 95 h 173"/>
                    <a:gd name="T20" fmla="*/ 275 w 488"/>
                    <a:gd name="T21" fmla="*/ 53 h 173"/>
                    <a:gd name="T22" fmla="*/ 416 w 488"/>
                    <a:gd name="T23" fmla="*/ 53 h 173"/>
                    <a:gd name="T24" fmla="*/ 268 w 488"/>
                    <a:gd name="T25" fmla="*/ 110 h 173"/>
                    <a:gd name="T26" fmla="*/ 142 w 488"/>
                    <a:gd name="T27" fmla="*/ 126 h 173"/>
                    <a:gd name="T28" fmla="*/ 0 w 488"/>
                    <a:gd name="T29" fmla="*/ 126 h 173"/>
                    <a:gd name="T30" fmla="*/ 0 w 488"/>
                    <a:gd name="T31" fmla="*/ 126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160" name="Group 136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1052" name="Freeform 2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3" name="Freeform 5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65" name="Group 141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1156" name="Group 132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1054" name="Freeform 30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>
                  <a:gd name="T0" fmla="*/ 123 w 245"/>
                  <a:gd name="T1" fmla="*/ 9 h 806"/>
                  <a:gd name="T2" fmla="*/ 131 w 245"/>
                  <a:gd name="T3" fmla="*/ 342 h 806"/>
                  <a:gd name="T4" fmla="*/ 0 w 245"/>
                  <a:gd name="T5" fmla="*/ 806 h 806"/>
                  <a:gd name="T6" fmla="*/ 79 w 245"/>
                  <a:gd name="T7" fmla="*/ 789 h 806"/>
                  <a:gd name="T8" fmla="*/ 218 w 245"/>
                  <a:gd name="T9" fmla="*/ 376 h 806"/>
                  <a:gd name="T10" fmla="*/ 245 w 245"/>
                  <a:gd name="T11" fmla="*/ 0 h 806"/>
                  <a:gd name="T12" fmla="*/ 123 w 245"/>
                  <a:gd name="T13" fmla="*/ 9 h 806"/>
                  <a:gd name="T14" fmla="*/ 123 w 245"/>
                  <a:gd name="T15" fmla="*/ 9 h 8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155" name="Group 131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1055" name="Freeform 31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>
                    <a:gd name="T0" fmla="*/ 0 w 604"/>
                    <a:gd name="T1" fmla="*/ 0 h 349"/>
                    <a:gd name="T2" fmla="*/ 298 w 604"/>
                    <a:gd name="T3" fmla="*/ 184 h 349"/>
                    <a:gd name="T4" fmla="*/ 500 w 604"/>
                    <a:gd name="T5" fmla="*/ 349 h 349"/>
                    <a:gd name="T6" fmla="*/ 604 w 604"/>
                    <a:gd name="T7" fmla="*/ 140 h 349"/>
                    <a:gd name="T8" fmla="*/ 359 w 604"/>
                    <a:gd name="T9" fmla="*/ 9 h 349"/>
                    <a:gd name="T10" fmla="*/ 464 w 604"/>
                    <a:gd name="T11" fmla="*/ 184 h 349"/>
                    <a:gd name="T12" fmla="*/ 131 w 604"/>
                    <a:gd name="T13" fmla="*/ 17 h 349"/>
                    <a:gd name="T14" fmla="*/ 0 w 604"/>
                    <a:gd name="T15" fmla="*/ 0 h 349"/>
                    <a:gd name="T16" fmla="*/ 0 w 604"/>
                    <a:gd name="T17" fmla="*/ 0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2" name="Freeform 38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>
                    <a:gd name="T0" fmla="*/ 741 w 1064"/>
                    <a:gd name="T1" fmla="*/ 129 h 1230"/>
                    <a:gd name="T2" fmla="*/ 485 w 1064"/>
                    <a:gd name="T3" fmla="*/ 352 h 1230"/>
                    <a:gd name="T4" fmla="*/ 163 w 1064"/>
                    <a:gd name="T5" fmla="*/ 762 h 1230"/>
                    <a:gd name="T6" fmla="*/ 0 w 1064"/>
                    <a:gd name="T7" fmla="*/ 1101 h 1230"/>
                    <a:gd name="T8" fmla="*/ 59 w 1064"/>
                    <a:gd name="T9" fmla="*/ 1230 h 1230"/>
                    <a:gd name="T10" fmla="*/ 262 w 1064"/>
                    <a:gd name="T11" fmla="*/ 1201 h 1230"/>
                    <a:gd name="T12" fmla="*/ 578 w 1064"/>
                    <a:gd name="T13" fmla="*/ 914 h 1230"/>
                    <a:gd name="T14" fmla="*/ 876 w 1064"/>
                    <a:gd name="T15" fmla="*/ 534 h 1230"/>
                    <a:gd name="T16" fmla="*/ 1034 w 1064"/>
                    <a:gd name="T17" fmla="*/ 270 h 1230"/>
                    <a:gd name="T18" fmla="*/ 1064 w 1064"/>
                    <a:gd name="T19" fmla="*/ 84 h 1230"/>
                    <a:gd name="T20" fmla="*/ 977 w 1064"/>
                    <a:gd name="T21" fmla="*/ 0 h 1230"/>
                    <a:gd name="T22" fmla="*/ 836 w 1064"/>
                    <a:gd name="T23" fmla="*/ 65 h 1230"/>
                    <a:gd name="T24" fmla="*/ 969 w 1064"/>
                    <a:gd name="T25" fmla="*/ 107 h 1230"/>
                    <a:gd name="T26" fmla="*/ 876 w 1064"/>
                    <a:gd name="T27" fmla="*/ 352 h 1230"/>
                    <a:gd name="T28" fmla="*/ 690 w 1064"/>
                    <a:gd name="T29" fmla="*/ 656 h 1230"/>
                    <a:gd name="T30" fmla="*/ 350 w 1064"/>
                    <a:gd name="T31" fmla="*/ 1008 h 1230"/>
                    <a:gd name="T32" fmla="*/ 116 w 1064"/>
                    <a:gd name="T33" fmla="*/ 1114 h 1230"/>
                    <a:gd name="T34" fmla="*/ 135 w 1064"/>
                    <a:gd name="T35" fmla="*/ 943 h 1230"/>
                    <a:gd name="T36" fmla="*/ 437 w 1064"/>
                    <a:gd name="T37" fmla="*/ 504 h 1230"/>
                    <a:gd name="T38" fmla="*/ 831 w 1064"/>
                    <a:gd name="T39" fmla="*/ 118 h 1230"/>
                    <a:gd name="T40" fmla="*/ 741 w 1064"/>
                    <a:gd name="T41" fmla="*/ 129 h 1230"/>
                    <a:gd name="T42" fmla="*/ 741 w 1064"/>
                    <a:gd name="T43" fmla="*/ 129 h 1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3" name="Freeform 39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>
                    <a:gd name="T0" fmla="*/ 1941 w 2002"/>
                    <a:gd name="T1" fmla="*/ 0 h 2521"/>
                    <a:gd name="T2" fmla="*/ 0 w 2002"/>
                    <a:gd name="T3" fmla="*/ 2521 h 2521"/>
                    <a:gd name="T4" fmla="*/ 192 w 2002"/>
                    <a:gd name="T5" fmla="*/ 2450 h 2521"/>
                    <a:gd name="T6" fmla="*/ 2002 w 2002"/>
                    <a:gd name="T7" fmla="*/ 61 h 2521"/>
                    <a:gd name="T8" fmla="*/ 1941 w 2002"/>
                    <a:gd name="T9" fmla="*/ 0 h 2521"/>
                    <a:gd name="T10" fmla="*/ 1941 w 2002"/>
                    <a:gd name="T11" fmla="*/ 0 h 2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4" name="Freeform 40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>
                    <a:gd name="T0" fmla="*/ 95 w 3007"/>
                    <a:gd name="T1" fmla="*/ 2844 h 3771"/>
                    <a:gd name="T2" fmla="*/ 394 w 3007"/>
                    <a:gd name="T3" fmla="*/ 2834 h 3771"/>
                    <a:gd name="T4" fmla="*/ 821 w 3007"/>
                    <a:gd name="T5" fmla="*/ 3009 h 3771"/>
                    <a:gd name="T6" fmla="*/ 681 w 3007"/>
                    <a:gd name="T7" fmla="*/ 2817 h 3771"/>
                    <a:gd name="T8" fmla="*/ 367 w 3007"/>
                    <a:gd name="T9" fmla="*/ 2703 h 3771"/>
                    <a:gd name="T10" fmla="*/ 637 w 3007"/>
                    <a:gd name="T11" fmla="*/ 2720 h 3771"/>
                    <a:gd name="T12" fmla="*/ 979 w 3007"/>
                    <a:gd name="T13" fmla="*/ 2870 h 3771"/>
                    <a:gd name="T14" fmla="*/ 2859 w 3007"/>
                    <a:gd name="T15" fmla="*/ 420 h 3771"/>
                    <a:gd name="T16" fmla="*/ 2578 w 3007"/>
                    <a:gd name="T17" fmla="*/ 148 h 3771"/>
                    <a:gd name="T18" fmla="*/ 2308 w 3007"/>
                    <a:gd name="T19" fmla="*/ 0 h 3771"/>
                    <a:gd name="T20" fmla="*/ 2692 w 3007"/>
                    <a:gd name="T21" fmla="*/ 78 h 3771"/>
                    <a:gd name="T22" fmla="*/ 3007 w 3007"/>
                    <a:gd name="T23" fmla="*/ 428 h 3771"/>
                    <a:gd name="T24" fmla="*/ 831 w 3007"/>
                    <a:gd name="T25" fmla="*/ 3273 h 3771"/>
                    <a:gd name="T26" fmla="*/ 481 w 3007"/>
                    <a:gd name="T27" fmla="*/ 3412 h 3771"/>
                    <a:gd name="T28" fmla="*/ 105 w 3007"/>
                    <a:gd name="T29" fmla="*/ 3771 h 3771"/>
                    <a:gd name="T30" fmla="*/ 0 w 3007"/>
                    <a:gd name="T31" fmla="*/ 3667 h 3771"/>
                    <a:gd name="T32" fmla="*/ 131 w 3007"/>
                    <a:gd name="T33" fmla="*/ 3631 h 3771"/>
                    <a:gd name="T34" fmla="*/ 376 w 3007"/>
                    <a:gd name="T35" fmla="*/ 3385 h 3771"/>
                    <a:gd name="T36" fmla="*/ 165 w 3007"/>
                    <a:gd name="T37" fmla="*/ 3273 h 3771"/>
                    <a:gd name="T38" fmla="*/ 165 w 3007"/>
                    <a:gd name="T39" fmla="*/ 3176 h 3771"/>
                    <a:gd name="T40" fmla="*/ 411 w 3007"/>
                    <a:gd name="T41" fmla="*/ 3298 h 3771"/>
                    <a:gd name="T42" fmla="*/ 411 w 3007"/>
                    <a:gd name="T43" fmla="*/ 3186 h 3771"/>
                    <a:gd name="T44" fmla="*/ 603 w 3007"/>
                    <a:gd name="T45" fmla="*/ 3220 h 3771"/>
                    <a:gd name="T46" fmla="*/ 428 w 3007"/>
                    <a:gd name="T47" fmla="*/ 3079 h 3771"/>
                    <a:gd name="T48" fmla="*/ 629 w 3007"/>
                    <a:gd name="T49" fmla="*/ 3062 h 3771"/>
                    <a:gd name="T50" fmla="*/ 95 w 3007"/>
                    <a:gd name="T51" fmla="*/ 2844 h 3771"/>
                    <a:gd name="T52" fmla="*/ 95 w 3007"/>
                    <a:gd name="T53" fmla="*/ 2844 h 37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5" name="Freeform 41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>
                    <a:gd name="T0" fmla="*/ 0 w 673"/>
                    <a:gd name="T1" fmla="*/ 80 h 342"/>
                    <a:gd name="T2" fmla="*/ 255 w 673"/>
                    <a:gd name="T3" fmla="*/ 106 h 342"/>
                    <a:gd name="T4" fmla="*/ 639 w 673"/>
                    <a:gd name="T5" fmla="*/ 342 h 342"/>
                    <a:gd name="T6" fmla="*/ 673 w 673"/>
                    <a:gd name="T7" fmla="*/ 289 h 342"/>
                    <a:gd name="T8" fmla="*/ 447 w 673"/>
                    <a:gd name="T9" fmla="*/ 114 h 342"/>
                    <a:gd name="T10" fmla="*/ 26 w 673"/>
                    <a:gd name="T11" fmla="*/ 0 h 342"/>
                    <a:gd name="T12" fmla="*/ 0 w 673"/>
                    <a:gd name="T13" fmla="*/ 80 h 342"/>
                    <a:gd name="T14" fmla="*/ 0 w 673"/>
                    <a:gd name="T15" fmla="*/ 80 h 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6" name="Freeform 42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>
                    <a:gd name="T0" fmla="*/ 0 w 716"/>
                    <a:gd name="T1" fmla="*/ 78 h 403"/>
                    <a:gd name="T2" fmla="*/ 340 w 716"/>
                    <a:gd name="T3" fmla="*/ 148 h 403"/>
                    <a:gd name="T4" fmla="*/ 638 w 716"/>
                    <a:gd name="T5" fmla="*/ 403 h 403"/>
                    <a:gd name="T6" fmla="*/ 716 w 716"/>
                    <a:gd name="T7" fmla="*/ 296 h 403"/>
                    <a:gd name="T8" fmla="*/ 420 w 716"/>
                    <a:gd name="T9" fmla="*/ 114 h 403"/>
                    <a:gd name="T10" fmla="*/ 70 w 716"/>
                    <a:gd name="T11" fmla="*/ 0 h 403"/>
                    <a:gd name="T12" fmla="*/ 0 w 716"/>
                    <a:gd name="T13" fmla="*/ 78 h 403"/>
                    <a:gd name="T14" fmla="*/ 0 w 716"/>
                    <a:gd name="T15" fmla="*/ 78 h 4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7" name="Freeform 43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>
                    <a:gd name="T0" fmla="*/ 0 w 717"/>
                    <a:gd name="T1" fmla="*/ 78 h 411"/>
                    <a:gd name="T2" fmla="*/ 316 w 717"/>
                    <a:gd name="T3" fmla="*/ 139 h 411"/>
                    <a:gd name="T4" fmla="*/ 649 w 717"/>
                    <a:gd name="T5" fmla="*/ 411 h 411"/>
                    <a:gd name="T6" fmla="*/ 717 w 717"/>
                    <a:gd name="T7" fmla="*/ 314 h 411"/>
                    <a:gd name="T8" fmla="*/ 394 w 717"/>
                    <a:gd name="T9" fmla="*/ 87 h 411"/>
                    <a:gd name="T10" fmla="*/ 54 w 717"/>
                    <a:gd name="T11" fmla="*/ 0 h 411"/>
                    <a:gd name="T12" fmla="*/ 0 w 717"/>
                    <a:gd name="T13" fmla="*/ 78 h 411"/>
                    <a:gd name="T14" fmla="*/ 0 w 717"/>
                    <a:gd name="T15" fmla="*/ 78 h 4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8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>
                    <a:gd name="T0" fmla="*/ 0 w 709"/>
                    <a:gd name="T1" fmla="*/ 88 h 386"/>
                    <a:gd name="T2" fmla="*/ 272 w 709"/>
                    <a:gd name="T3" fmla="*/ 131 h 386"/>
                    <a:gd name="T4" fmla="*/ 665 w 709"/>
                    <a:gd name="T5" fmla="*/ 386 h 386"/>
                    <a:gd name="T6" fmla="*/ 709 w 709"/>
                    <a:gd name="T7" fmla="*/ 308 h 386"/>
                    <a:gd name="T8" fmla="*/ 306 w 709"/>
                    <a:gd name="T9" fmla="*/ 53 h 386"/>
                    <a:gd name="T10" fmla="*/ 43 w 709"/>
                    <a:gd name="T11" fmla="*/ 0 h 386"/>
                    <a:gd name="T12" fmla="*/ 0 w 709"/>
                    <a:gd name="T13" fmla="*/ 88 h 386"/>
                    <a:gd name="T14" fmla="*/ 0 w 709"/>
                    <a:gd name="T15" fmla="*/ 88 h 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164" name="Line 140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8.xml"/><Relationship Id="rId5" Type="http://schemas.openxmlformats.org/officeDocument/2006/relationships/slide" Target="slide27.xml"/><Relationship Id="rId4" Type="http://schemas.openxmlformats.org/officeDocument/2006/relationships/slide" Target="slide2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5400" dirty="0" smtClean="0">
                <a:latin typeface="华文楷体" pitchFamily="2" charset="-122"/>
                <a:ea typeface="华文楷体" pitchFamily="2" charset="-122"/>
              </a:rPr>
              <a:t>板书的设计与应用</a:t>
            </a:r>
            <a:endParaRPr lang="zh-CN" altLang="en-US" sz="54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外国语学院</a:t>
            </a:r>
            <a:endParaRPr lang="en-US" altLang="zh-CN" dirty="0" smtClean="0"/>
          </a:p>
          <a:p>
            <a:r>
              <a:rPr lang="zh-CN" altLang="en-US" dirty="0"/>
              <a:t>杨显艳</a:t>
            </a:r>
          </a:p>
        </p:txBody>
      </p:sp>
    </p:spTree>
    <p:extLst>
      <p:ext uri="{BB962C8B-B14F-4D97-AF65-F5344CB8AC3E}">
        <p14:creationId xmlns:p14="http://schemas.microsoft.com/office/powerpoint/2010/main" val="318619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332656"/>
            <a:ext cx="8277708" cy="5976664"/>
          </a:xfrm>
          <a:solidFill>
            <a:schemeClr val="bg1">
              <a:alpha val="90000"/>
            </a:schemeClr>
          </a:solidFill>
        </p:spPr>
        <p:txBody>
          <a:bodyPr/>
          <a:lstStyle/>
          <a:p>
            <a:pPr marL="0" indent="0" algn="just">
              <a:buNone/>
            </a:pPr>
            <a:r>
              <a:rPr lang="en-US" altLang="zh-CN" sz="2400" dirty="0"/>
              <a:t>2   </a:t>
            </a:r>
            <a:r>
              <a:rPr lang="en-US" altLang="zh-CN" sz="2400" dirty="0" smtClean="0"/>
              <a:t>I </a:t>
            </a:r>
            <a:r>
              <a:rPr lang="en-US" altLang="zh-CN" sz="2400" dirty="0"/>
              <a:t>live in a modern three-story building, but it’s surrounded by the single-story homes of brick, wood, and tile that </a:t>
            </a:r>
            <a:r>
              <a:rPr lang="en-US" altLang="zh-CN" sz="2400" b="1" dirty="0">
                <a:solidFill>
                  <a:srgbClr val="FF0000"/>
                </a:solidFill>
              </a:rPr>
              <a:t>are characteristic of </a:t>
            </a:r>
            <a:r>
              <a:rPr lang="en-US" altLang="zh-CN" sz="2400" dirty="0" err="1"/>
              <a:t>hutong</a:t>
            </a:r>
            <a:r>
              <a:rPr lang="en-US" altLang="zh-CN" sz="2400" dirty="0"/>
              <a:t>. These structures stand behind walls of gray brick, and often a visitor to old Beijing is impressed by the sense of division: wall after wall, gray brick upon gray brick. But actually a </a:t>
            </a:r>
            <a:r>
              <a:rPr lang="en-US" altLang="zh-CN" sz="2400" dirty="0" err="1"/>
              <a:t>hutong</a:t>
            </a:r>
            <a:r>
              <a:rPr lang="en-US" altLang="zh-CN" sz="2400" dirty="0"/>
              <a:t> </a:t>
            </a:r>
            <a:r>
              <a:rPr lang="en-US" altLang="zh-CN" sz="2400" b="1" dirty="0">
                <a:solidFill>
                  <a:srgbClr val="FF0000"/>
                </a:solidFill>
              </a:rPr>
              <a:t>neighborhood</a:t>
            </a:r>
            <a:r>
              <a:rPr lang="en-US" altLang="zh-CN" sz="2400" dirty="0"/>
              <a:t> is most </a:t>
            </a:r>
            <a:r>
              <a:rPr lang="en-US" altLang="zh-CN" sz="2400" b="1" dirty="0">
                <a:solidFill>
                  <a:srgbClr val="FF0000"/>
                </a:solidFill>
              </a:rPr>
              <a:t>distinguished</a:t>
            </a:r>
            <a:r>
              <a:rPr lang="en-US" altLang="zh-CN" sz="2400" dirty="0"/>
              <a:t> by connections and movement. Dozens of households might share a single entrance, and although the old residences have running water, few people have private bathrooms, so public toilets </a:t>
            </a:r>
            <a:r>
              <a:rPr lang="en-US" altLang="zh-CN" sz="2400" b="1" dirty="0">
                <a:solidFill>
                  <a:srgbClr val="FF0000"/>
                </a:solidFill>
              </a:rPr>
              <a:t>play a major role in </a:t>
            </a:r>
            <a:r>
              <a:rPr lang="en-US" altLang="zh-CN" sz="2400" dirty="0"/>
              <a:t>local life. In a </a:t>
            </a:r>
            <a:r>
              <a:rPr lang="en-US" altLang="zh-CN" sz="2400" dirty="0" err="1"/>
              <a:t>hutong</a:t>
            </a:r>
            <a:r>
              <a:rPr lang="en-US" altLang="zh-CN" sz="2400" dirty="0"/>
              <a:t> , much is communal, including the alley itself. Even in winter, residents </a:t>
            </a:r>
            <a:r>
              <a:rPr lang="en-US" altLang="zh-CN" sz="2400" b="1" dirty="0">
                <a:solidFill>
                  <a:srgbClr val="FF0000"/>
                </a:solidFill>
              </a:rPr>
              <a:t>bundle up </a:t>
            </a:r>
            <a:r>
              <a:rPr lang="en-US" altLang="zh-CN" sz="2400" dirty="0"/>
              <a:t>and sit in the road, chatting with their neighbors. Street vendors pass through regularly, because the </a:t>
            </a:r>
            <a:r>
              <a:rPr lang="en-US" altLang="zh-CN" sz="2400" dirty="0" err="1"/>
              <a:t>hutong</a:t>
            </a:r>
            <a:r>
              <a:rPr lang="en-US" altLang="zh-CN" sz="2400" dirty="0"/>
              <a:t> are too small for supermarkets.</a:t>
            </a:r>
          </a:p>
          <a:p>
            <a:pPr marL="0" indent="0">
              <a:buNone/>
            </a:pP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7279550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340768"/>
            <a:ext cx="7992888" cy="4104456"/>
          </a:xfrm>
        </p:spPr>
        <p:txBody>
          <a:bodyPr/>
          <a:lstStyle/>
          <a:p>
            <a:r>
              <a:rPr lang="en-US" altLang="zh-CN" dirty="0" smtClean="0"/>
              <a:t>Lead-in</a:t>
            </a:r>
          </a:p>
          <a:p>
            <a:pPr lvl="1"/>
            <a:r>
              <a:rPr lang="en-US" altLang="zh-CN" dirty="0" smtClean="0"/>
              <a:t>Have you visited famous </a:t>
            </a:r>
            <a:r>
              <a:rPr lang="en-US" altLang="zh-CN" dirty="0" err="1" smtClean="0"/>
              <a:t>hutongs</a:t>
            </a:r>
            <a:r>
              <a:rPr lang="en-US" altLang="zh-CN" dirty="0" smtClean="0"/>
              <a:t> in Beijing</a:t>
            </a:r>
            <a:r>
              <a:rPr lang="zh-CN" altLang="en-US" dirty="0" smtClean="0"/>
              <a:t>？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Can you name some of them?</a:t>
            </a:r>
            <a:endParaRPr lang="en-US" altLang="zh-CN" dirty="0"/>
          </a:p>
          <a:p>
            <a:pPr lvl="1"/>
            <a:r>
              <a:rPr lang="en-US" altLang="zh-CN" dirty="0" smtClean="0"/>
              <a:t>What is the connotation of </a:t>
            </a:r>
            <a:r>
              <a:rPr lang="en-US" altLang="zh-CN" dirty="0" err="1" smtClean="0"/>
              <a:t>hutong</a:t>
            </a:r>
            <a:r>
              <a:rPr lang="en-US" altLang="zh-CN" dirty="0" smtClean="0"/>
              <a:t> culture?</a:t>
            </a:r>
          </a:p>
          <a:p>
            <a:pPr lvl="2"/>
            <a:r>
              <a:rPr lang="en-US" altLang="zh-CN" dirty="0" smtClean="0"/>
              <a:t>closed</a:t>
            </a:r>
          </a:p>
          <a:p>
            <a:pPr lvl="2"/>
            <a:r>
              <a:rPr lang="en-US" altLang="zh-CN" dirty="0" smtClean="0"/>
              <a:t>steady</a:t>
            </a:r>
          </a:p>
          <a:p>
            <a:pPr lvl="2"/>
            <a:r>
              <a:rPr lang="en-US" altLang="zh-CN" dirty="0" smtClean="0"/>
              <a:t>communal</a:t>
            </a:r>
          </a:p>
          <a:p>
            <a:pPr lvl="2"/>
            <a:r>
              <a:rPr lang="en-US" altLang="zh-CN" dirty="0" smtClean="0"/>
              <a:t>content</a:t>
            </a:r>
          </a:p>
          <a:p>
            <a:pPr lvl="2"/>
            <a:r>
              <a:rPr lang="en-US" altLang="zh-CN" dirty="0" smtClean="0"/>
              <a:t>low </a:t>
            </a:r>
            <a:r>
              <a:rPr lang="en-US" altLang="zh-CN" dirty="0"/>
              <a:t>material </a:t>
            </a:r>
            <a:r>
              <a:rPr lang="en-US" altLang="zh-CN" dirty="0" smtClean="0"/>
              <a:t>requirements</a:t>
            </a:r>
          </a:p>
          <a:p>
            <a:pPr lvl="2"/>
            <a:r>
              <a:rPr lang="en-US" altLang="zh-CN" dirty="0" smtClean="0"/>
              <a:t>Loving to be onlookers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848618" y="68039"/>
            <a:ext cx="6870700" cy="972344"/>
          </a:xfrm>
        </p:spPr>
        <p:txBody>
          <a:bodyPr/>
          <a:lstStyle/>
          <a:p>
            <a:r>
              <a:rPr lang="zh-CN" altLang="en-US" sz="4000" dirty="0" smtClean="0"/>
              <a:t>围绕教学目标设计板书</a:t>
            </a:r>
            <a:endParaRPr lang="zh-CN" altLang="en-US" sz="4000" dirty="0"/>
          </a:p>
        </p:txBody>
      </p:sp>
      <p:grpSp>
        <p:nvGrpSpPr>
          <p:cNvPr id="7" name="组合 6"/>
          <p:cNvGrpSpPr/>
          <p:nvPr/>
        </p:nvGrpSpPr>
        <p:grpSpPr>
          <a:xfrm>
            <a:off x="2687526" y="1196752"/>
            <a:ext cx="1553319" cy="772720"/>
            <a:chOff x="2687526" y="1196752"/>
            <a:chExt cx="1553319" cy="772720"/>
          </a:xfrm>
        </p:grpSpPr>
        <p:sp>
          <p:nvSpPr>
            <p:cNvPr id="2" name="右箭头 1"/>
            <p:cNvSpPr/>
            <p:nvPr/>
          </p:nvSpPr>
          <p:spPr bwMode="auto">
            <a:xfrm>
              <a:off x="2687526" y="1196752"/>
              <a:ext cx="1503015" cy="772720"/>
            </a:xfrm>
            <a:prstGeom prst="rightArrow">
              <a:avLst/>
            </a:prstGeom>
            <a:noFill/>
            <a:ln w="25400" cap="flat" cmpd="sng" algn="ctr">
              <a:solidFill>
                <a:srgbClr val="7030A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705261" y="1393408"/>
              <a:ext cx="153558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/>
                <a:t>立德树人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4240845" y="1372353"/>
            <a:ext cx="3960440" cy="400110"/>
          </a:xfrm>
          <a:prstGeom prst="rect">
            <a:avLst/>
          </a:prstGeom>
          <a:noFill/>
          <a:ln w="25400" cmpd="thickThin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胡同文化</a:t>
            </a:r>
            <a:r>
              <a:rPr lang="en-US" altLang="zh-CN" sz="2000" b="1" dirty="0" smtClean="0">
                <a:sym typeface="Wingdings" pitchFamily="2" charset="2"/>
              </a:rPr>
              <a:t></a:t>
            </a:r>
            <a:r>
              <a:rPr lang="zh-CN" altLang="en-US" sz="2000" b="1" dirty="0" smtClean="0">
                <a:sym typeface="Wingdings" pitchFamily="2" charset="2"/>
              </a:rPr>
              <a:t>传统文化</a:t>
            </a:r>
            <a:r>
              <a:rPr lang="en-US" altLang="zh-CN" sz="2000" b="1" dirty="0" smtClean="0">
                <a:sym typeface="Wingdings" pitchFamily="2" charset="2"/>
              </a:rPr>
              <a:t></a:t>
            </a:r>
            <a:r>
              <a:rPr lang="zh-CN" altLang="en-US" sz="2000" b="1" dirty="0" smtClean="0">
                <a:sym typeface="Wingdings" pitchFamily="2" charset="2"/>
              </a:rPr>
              <a:t>爱国主义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1977967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3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3548" y="1124744"/>
            <a:ext cx="8136904" cy="4968552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</a:t>
            </a:r>
            <a:r>
              <a:rPr lang="zh-CN" altLang="en-US" sz="2400" dirty="0" smtClean="0"/>
              <a:t>北京城</a:t>
            </a:r>
            <a:r>
              <a:rPr lang="zh-CN" altLang="en-US" sz="2400" dirty="0"/>
              <a:t>像一块大豆腐，四方四正。城里有大街，有胡同。大街、胡同都是正南正北，正东正西。北京人的方位意识极强。过去拉洋车的，逢转弯处都高叫一声“东去！”“西去！”以防碰着行人。老两口睡觉，老太太嫌老头子挤着她了，说“你往南边去一点”。这是外地少有的。街道如是斜的，就特别标明是斜街，如烟袋斜街、杨梅竹斜街。大街、胡同，把北京切成一个又一个方块。这种方正不但影响了北京人的生活，也影响了北京人的思想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0" indent="0">
              <a:buNone/>
            </a:pPr>
            <a:r>
              <a:rPr lang="en-US" altLang="zh-CN" sz="2400" dirty="0"/>
              <a:t>……</a:t>
            </a:r>
            <a:endParaRPr lang="zh-CN" altLang="en-US" sz="2400" dirty="0"/>
          </a:p>
          <a:p>
            <a:pPr marL="0" indent="0">
              <a:buNone/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</a:t>
            </a:r>
            <a:r>
              <a:rPr lang="zh-CN" altLang="en-US" sz="2400" dirty="0" smtClean="0"/>
              <a:t>胡同</a:t>
            </a:r>
            <a:r>
              <a:rPr lang="zh-CN" altLang="en-US" sz="2400" dirty="0"/>
              <a:t>文化是一种封闭的文化。住在胡同里的居民大都安土重迁，不大愿意搬家。有在一个胡同里一住住几十年的，甚至有住了几辈子的。</a:t>
            </a:r>
            <a:r>
              <a:rPr lang="zh-CN" altLang="en-US" sz="2400" dirty="0" smtClean="0"/>
              <a:t>（汪曾祺</a:t>
            </a:r>
            <a:r>
              <a:rPr lang="zh-CN" altLang="en-US" sz="2400" dirty="0"/>
              <a:t>）</a:t>
            </a:r>
          </a:p>
          <a:p>
            <a:pPr marL="0" indent="0">
              <a:buNone/>
            </a:pPr>
            <a:endParaRPr lang="en-US" altLang="zh-CN" sz="2400" dirty="0" smtClean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899592" y="10319"/>
            <a:ext cx="6870700" cy="972344"/>
          </a:xfrm>
        </p:spPr>
        <p:txBody>
          <a:bodyPr/>
          <a:lstStyle/>
          <a:p>
            <a:r>
              <a:rPr lang="zh-CN" altLang="en-US" sz="4000" dirty="0" smtClean="0"/>
              <a:t>围绕教学目标设计板书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8545485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628800"/>
            <a:ext cx="8064896" cy="4104456"/>
          </a:xfrm>
        </p:spPr>
        <p:txBody>
          <a:bodyPr/>
          <a:lstStyle/>
          <a:p>
            <a:r>
              <a:rPr lang="en-US" altLang="zh-CN" dirty="0" smtClean="0"/>
              <a:t>Structure</a:t>
            </a:r>
          </a:p>
          <a:p>
            <a:pPr lvl="1"/>
            <a:r>
              <a:rPr lang="en-US" altLang="zh-CN" dirty="0"/>
              <a:t>Where is Little </a:t>
            </a:r>
            <a:r>
              <a:rPr lang="en-US" altLang="zh-CN" dirty="0" err="1"/>
              <a:t>Ju’er</a:t>
            </a:r>
            <a:r>
              <a:rPr lang="en-US" altLang="zh-CN" dirty="0"/>
              <a:t> located</a:t>
            </a:r>
            <a:r>
              <a:rPr lang="zh-CN" altLang="en-US" dirty="0"/>
              <a:t>？</a:t>
            </a:r>
            <a:endParaRPr lang="en-US" altLang="zh-CN" dirty="0"/>
          </a:p>
          <a:p>
            <a:pPr lvl="1"/>
            <a:r>
              <a:rPr lang="en-US" altLang="zh-CN" dirty="0"/>
              <a:t>What are the characteristics of </a:t>
            </a:r>
            <a:r>
              <a:rPr lang="en-US" altLang="zh-CN" dirty="0" err="1"/>
              <a:t>hutong</a:t>
            </a:r>
            <a:r>
              <a:rPr lang="en-US" altLang="zh-CN" dirty="0"/>
              <a:t>?</a:t>
            </a:r>
          </a:p>
          <a:p>
            <a:r>
              <a:rPr lang="zh-CN" altLang="en-US" dirty="0"/>
              <a:t>教学目标</a:t>
            </a:r>
            <a:r>
              <a:rPr lang="en-US" altLang="zh-CN" dirty="0"/>
              <a:t>:</a:t>
            </a:r>
          </a:p>
          <a:p>
            <a:pPr lvl="1"/>
            <a:r>
              <a:rPr lang="zh-CN" altLang="en-US" dirty="0"/>
              <a:t>了解文章主题，理解文章大意、主要事实和细节内容</a:t>
            </a:r>
          </a:p>
          <a:p>
            <a:r>
              <a:rPr lang="zh-CN" altLang="en-US" dirty="0"/>
              <a:t>文章的结构与主题的把握</a:t>
            </a:r>
          </a:p>
          <a:p>
            <a:pPr lvl="1"/>
            <a:r>
              <a:rPr lang="zh-CN" altLang="en-US" dirty="0"/>
              <a:t>课文细节内容的深入理解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972344"/>
          </a:xfrm>
        </p:spPr>
        <p:txBody>
          <a:bodyPr/>
          <a:lstStyle/>
          <a:p>
            <a:r>
              <a:rPr lang="zh-CN" altLang="en-US" sz="4000" dirty="0" smtClean="0"/>
              <a:t>围绕教学目标设计板书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2286754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3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412776"/>
            <a:ext cx="5760640" cy="5260586"/>
          </a:xfr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044352"/>
          </a:xfrm>
        </p:spPr>
        <p:txBody>
          <a:bodyPr/>
          <a:lstStyle/>
          <a:p>
            <a:r>
              <a:rPr lang="zh-CN" altLang="en-US" sz="4000" dirty="0" smtClean="0"/>
              <a:t>围绕教学目标设计板书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190545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592796"/>
            <a:ext cx="4284984" cy="3672408"/>
          </a:xfrm>
          <a:ln w="28575">
            <a:solidFill>
              <a:srgbClr val="7030A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Language</a:t>
            </a:r>
          </a:p>
          <a:p>
            <a:pPr lvl="1"/>
            <a:r>
              <a:rPr lang="en-US" altLang="zh-CN" dirty="0" smtClean="0"/>
              <a:t>pass through</a:t>
            </a:r>
          </a:p>
          <a:p>
            <a:pPr lvl="1"/>
            <a:r>
              <a:rPr lang="en-US" altLang="zh-CN" dirty="0" smtClean="0"/>
              <a:t>be characteristic of</a:t>
            </a:r>
          </a:p>
          <a:p>
            <a:pPr lvl="1"/>
            <a:r>
              <a:rPr lang="en-US" altLang="zh-CN" dirty="0" smtClean="0"/>
              <a:t>neighborhood</a:t>
            </a:r>
          </a:p>
          <a:p>
            <a:pPr lvl="1"/>
            <a:r>
              <a:rPr lang="en-US" altLang="zh-CN" dirty="0" smtClean="0"/>
              <a:t>distinguish</a:t>
            </a:r>
          </a:p>
          <a:p>
            <a:pPr lvl="1"/>
            <a:r>
              <a:rPr lang="en-US" altLang="zh-CN" dirty="0" smtClean="0"/>
              <a:t>play a role in</a:t>
            </a:r>
          </a:p>
          <a:p>
            <a:pPr lvl="1"/>
            <a:r>
              <a:rPr lang="en-US" altLang="zh-CN" dirty="0" smtClean="0"/>
              <a:t>bundle up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972344"/>
          </a:xfrm>
        </p:spPr>
        <p:txBody>
          <a:bodyPr/>
          <a:lstStyle/>
          <a:p>
            <a:r>
              <a:rPr lang="zh-CN" altLang="en-US" sz="4000" dirty="0" smtClean="0"/>
              <a:t>围绕教学目标设计板书</a:t>
            </a:r>
            <a:endParaRPr lang="zh-CN" altLang="en-US" sz="4000" dirty="0"/>
          </a:p>
        </p:txBody>
      </p:sp>
      <p:sp>
        <p:nvSpPr>
          <p:cNvPr id="2" name="燕尾形 1"/>
          <p:cNvSpPr/>
          <p:nvPr/>
        </p:nvSpPr>
        <p:spPr bwMode="auto">
          <a:xfrm>
            <a:off x="4330253" y="2856371"/>
            <a:ext cx="648072" cy="792088"/>
          </a:xfrm>
          <a:prstGeom prst="chevron">
            <a:avLst/>
          </a:prstGeom>
          <a:noFill/>
          <a:ln w="381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4978325" y="1628254"/>
            <a:ext cx="3636404" cy="3672408"/>
          </a:xfrm>
          <a:prstGeom prst="rect">
            <a:avLst/>
          </a:prstGeom>
          <a:noFill/>
          <a:ln w="28575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endParaRPr lang="en-US" altLang="zh-CN" dirty="0" smtClean="0"/>
          </a:p>
          <a:p>
            <a:r>
              <a:rPr lang="zh-CN" altLang="en-US" dirty="0" smtClean="0"/>
              <a:t>教学</a:t>
            </a:r>
            <a:r>
              <a:rPr lang="zh-CN" altLang="en-US" dirty="0"/>
              <a:t>目标</a:t>
            </a:r>
            <a:r>
              <a:rPr lang="en-US" altLang="zh-CN" dirty="0"/>
              <a:t>:</a:t>
            </a:r>
          </a:p>
          <a:p>
            <a:pPr lvl="1"/>
            <a:r>
              <a:rPr lang="zh-CN" altLang="en-US" dirty="0" smtClean="0"/>
              <a:t>鉴别</a:t>
            </a:r>
            <a:r>
              <a:rPr lang="zh-CN" altLang="en-US" dirty="0"/>
              <a:t>和运用所学的词汇和短语</a:t>
            </a:r>
            <a:endParaRPr lang="en-US" altLang="zh-CN" dirty="0"/>
          </a:p>
          <a:p>
            <a:r>
              <a:rPr lang="zh-CN" altLang="en-US" dirty="0"/>
              <a:t>教学重点：</a:t>
            </a:r>
            <a:endParaRPr lang="en-US" altLang="zh-CN" dirty="0"/>
          </a:p>
          <a:p>
            <a:pPr lvl="1"/>
            <a:r>
              <a:rPr lang="zh-CN" altLang="en-US" dirty="0" smtClean="0"/>
              <a:t>重点</a:t>
            </a:r>
            <a:r>
              <a:rPr lang="zh-CN" altLang="en-US" dirty="0"/>
              <a:t>词汇</a:t>
            </a:r>
            <a:r>
              <a:rPr lang="zh-CN" altLang="en-US" dirty="0" smtClean="0"/>
              <a:t>短语</a:t>
            </a:r>
            <a:endParaRPr lang="en-US" altLang="zh-CN" dirty="0" smtClean="0"/>
          </a:p>
          <a:p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4793577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3" animBg="1"/>
      <p:bldP spid="2" grpId="0" animBg="1"/>
      <p:bldP spid="5" grpId="0" build="p" bldLvl="3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33" y="1484784"/>
            <a:ext cx="8620350" cy="4392488"/>
          </a:xfrm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900336"/>
          </a:xfrm>
        </p:spPr>
        <p:txBody>
          <a:bodyPr/>
          <a:lstStyle/>
          <a:p>
            <a:r>
              <a:rPr lang="zh-CN" altLang="en-US" sz="4000" dirty="0" smtClean="0"/>
              <a:t>围绕教学目标设计板书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2883467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376772"/>
            <a:ext cx="8064896" cy="4104456"/>
          </a:xfrm>
        </p:spPr>
        <p:txBody>
          <a:bodyPr/>
          <a:lstStyle/>
          <a:p>
            <a:r>
              <a:rPr lang="en-US" altLang="zh-CN" dirty="0" smtClean="0"/>
              <a:t>College English  Book 3  Unit 4</a:t>
            </a:r>
          </a:p>
          <a:p>
            <a:r>
              <a:rPr lang="en-US" altLang="zh-CN" dirty="0" smtClean="0"/>
              <a:t>Is 30 the New 20 for Young Adults?</a:t>
            </a:r>
          </a:p>
          <a:p>
            <a:r>
              <a:rPr lang="zh-CN" altLang="en-US" dirty="0" smtClean="0"/>
              <a:t>教学目标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了解</a:t>
            </a:r>
            <a:r>
              <a:rPr lang="zh-CN" altLang="en-US" dirty="0"/>
              <a:t>文章主题，理解文章大意、主要事实和细节内容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能够鉴别</a:t>
            </a:r>
            <a:r>
              <a:rPr lang="zh-CN" altLang="en-US" dirty="0"/>
              <a:t>和运用所学词汇和短语表达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总结</a:t>
            </a:r>
            <a:r>
              <a:rPr lang="zh-CN" altLang="en-US" dirty="0"/>
              <a:t>阅读、写作、翻译技能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根据</a:t>
            </a:r>
            <a:r>
              <a:rPr lang="zh-CN" altLang="en-US" dirty="0"/>
              <a:t>本章节内容，阐述自己的观点。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972344"/>
          </a:xfrm>
        </p:spPr>
        <p:txBody>
          <a:bodyPr/>
          <a:lstStyle/>
          <a:p>
            <a:r>
              <a:rPr lang="zh-CN" altLang="en-US" sz="4000" dirty="0" smtClean="0"/>
              <a:t>设计板书练习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44173507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376772"/>
            <a:ext cx="8064896" cy="4104456"/>
          </a:xfrm>
        </p:spPr>
        <p:txBody>
          <a:bodyPr/>
          <a:lstStyle/>
          <a:p>
            <a:r>
              <a:rPr lang="en-US" altLang="zh-CN" dirty="0" smtClean="0"/>
              <a:t>College English  Book 3  Unit 4</a:t>
            </a:r>
          </a:p>
          <a:p>
            <a:r>
              <a:rPr lang="en-US" altLang="zh-CN" dirty="0" smtClean="0"/>
              <a:t>Is 30 the New 20 for Young Adults?</a:t>
            </a:r>
          </a:p>
          <a:p>
            <a:r>
              <a:rPr lang="zh-CN" altLang="en-US" dirty="0" smtClean="0"/>
              <a:t>教学重点</a:t>
            </a:r>
            <a:endParaRPr lang="en-US" altLang="zh-CN" dirty="0" smtClean="0"/>
          </a:p>
          <a:p>
            <a:pPr lvl="1"/>
            <a:r>
              <a:rPr lang="zh-CN" altLang="en-US" dirty="0"/>
              <a:t>文</a:t>
            </a:r>
            <a:r>
              <a:rPr lang="zh-CN" altLang="en-US" dirty="0" smtClean="0"/>
              <a:t>章</a:t>
            </a:r>
            <a:r>
              <a:rPr lang="zh-CN" altLang="en-US" dirty="0"/>
              <a:t>主题相关知识的输入与延伸。</a:t>
            </a:r>
          </a:p>
          <a:p>
            <a:pPr lvl="1"/>
            <a:r>
              <a:rPr lang="zh-CN" altLang="en-US" dirty="0" smtClean="0"/>
              <a:t>文章</a:t>
            </a:r>
            <a:r>
              <a:rPr lang="zh-CN" altLang="en-US" dirty="0"/>
              <a:t>重点词汇、短语和句型结构的理解与应用。</a:t>
            </a:r>
          </a:p>
          <a:p>
            <a:pPr lvl="1"/>
            <a:r>
              <a:rPr lang="zh-CN" altLang="en-US" dirty="0" smtClean="0"/>
              <a:t>课文</a:t>
            </a:r>
            <a:r>
              <a:rPr lang="zh-CN" altLang="en-US" dirty="0"/>
              <a:t>细节内容的深入理解。</a:t>
            </a:r>
          </a:p>
          <a:p>
            <a:pPr lvl="1"/>
            <a:r>
              <a:rPr lang="zh-CN" altLang="en-US" dirty="0" smtClean="0"/>
              <a:t>文章</a:t>
            </a:r>
            <a:r>
              <a:rPr lang="zh-CN" altLang="en-US" dirty="0"/>
              <a:t>结构、篇章主题及人物观点的把握。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972344"/>
          </a:xfrm>
        </p:spPr>
        <p:txBody>
          <a:bodyPr/>
          <a:lstStyle/>
          <a:p>
            <a:r>
              <a:rPr lang="zh-CN" altLang="en-US" sz="4000" dirty="0" smtClean="0"/>
              <a:t>设计板书练习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428101557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376772"/>
            <a:ext cx="8064896" cy="4428492"/>
          </a:xfrm>
        </p:spPr>
        <p:txBody>
          <a:bodyPr/>
          <a:lstStyle/>
          <a:p>
            <a:r>
              <a:rPr lang="en-US" altLang="zh-CN" dirty="0" smtClean="0"/>
              <a:t>College English  Book 3  Unit 4</a:t>
            </a:r>
          </a:p>
          <a:p>
            <a:r>
              <a:rPr lang="en-US" altLang="zh-CN" dirty="0" smtClean="0"/>
              <a:t>Is 30 the New 20 for Young Adults?</a:t>
            </a:r>
          </a:p>
          <a:p>
            <a:r>
              <a:rPr lang="zh-CN" altLang="en-US" dirty="0"/>
              <a:t>立德树人</a:t>
            </a:r>
            <a:endParaRPr lang="en-US" altLang="zh-CN" dirty="0" smtClean="0"/>
          </a:p>
          <a:p>
            <a:pPr lvl="1"/>
            <a:r>
              <a:rPr lang="zh-CN" altLang="en-US" dirty="0"/>
              <a:t>通过本单元“是不是当今的青春年华从</a:t>
            </a:r>
            <a:r>
              <a:rPr lang="en-US" altLang="zh-CN" dirty="0"/>
              <a:t>20</a:t>
            </a:r>
            <a:r>
              <a:rPr lang="zh-CN" altLang="en-US" dirty="0"/>
              <a:t>岁变成</a:t>
            </a:r>
            <a:r>
              <a:rPr lang="en-US" altLang="zh-CN" dirty="0"/>
              <a:t>30</a:t>
            </a:r>
            <a:r>
              <a:rPr lang="zh-CN" altLang="en-US" dirty="0"/>
              <a:t>岁了？”的学习使青少年学生对自我成长阶段特点有清晰的认知，从而努力克服缺点，发扬优点，完成从青少年到成人的蜕变，做一个有担当，有理想，为社会发展贡献自己力量的成年人。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972344"/>
          </a:xfrm>
        </p:spPr>
        <p:txBody>
          <a:bodyPr/>
          <a:lstStyle/>
          <a:p>
            <a:r>
              <a:rPr lang="zh-CN" altLang="en-US" sz="4000" dirty="0" smtClean="0"/>
              <a:t>设计板书练习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40596090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044352"/>
          </a:xfrm>
        </p:spPr>
        <p:txBody>
          <a:bodyPr/>
          <a:lstStyle/>
          <a:p>
            <a:r>
              <a:rPr lang="zh-CN" altLang="en-US" dirty="0" smtClean="0"/>
              <a:t>板书的作用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66428" y="1772816"/>
            <a:ext cx="7211144" cy="2952328"/>
          </a:xfrm>
          <a:solidFill>
            <a:schemeClr val="bg1">
              <a:alpha val="60000"/>
            </a:schemeClr>
          </a:solidFill>
        </p:spPr>
        <p:txBody>
          <a:bodyPr/>
          <a:lstStyle/>
          <a:p>
            <a:r>
              <a:rPr lang="zh-CN" altLang="en-US" dirty="0" smtClean="0"/>
              <a:t>理清思路</a:t>
            </a:r>
            <a:endParaRPr lang="en-US" altLang="zh-CN" dirty="0" smtClean="0"/>
          </a:p>
          <a:p>
            <a:r>
              <a:rPr lang="zh-CN" altLang="en-US" dirty="0" smtClean="0"/>
              <a:t>突出重点</a:t>
            </a:r>
            <a:endParaRPr lang="en-US" altLang="zh-CN" dirty="0" smtClean="0"/>
          </a:p>
          <a:p>
            <a:r>
              <a:rPr lang="zh-CN" altLang="en-US" dirty="0" smtClean="0"/>
              <a:t>化繁为简</a:t>
            </a:r>
            <a:endParaRPr lang="en-US" altLang="zh-CN" dirty="0" smtClean="0"/>
          </a:p>
          <a:p>
            <a:r>
              <a:rPr lang="zh-CN" altLang="en-US" dirty="0" smtClean="0"/>
              <a:t>吸引注意</a:t>
            </a:r>
            <a:endParaRPr lang="en-US" altLang="zh-CN" dirty="0" smtClean="0"/>
          </a:p>
          <a:p>
            <a:r>
              <a:rPr lang="zh-CN" altLang="en-US" dirty="0" smtClean="0"/>
              <a:t>增强记忆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893287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476" y="1412875"/>
            <a:ext cx="6484848" cy="4073525"/>
          </a:xfrm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900336"/>
          </a:xfrm>
        </p:spPr>
        <p:txBody>
          <a:bodyPr/>
          <a:lstStyle/>
          <a:p>
            <a:r>
              <a:rPr lang="zh-CN" altLang="en-US" sz="4000" dirty="0" smtClean="0"/>
              <a:t>设计板书练习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3262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900336"/>
          </a:xfrm>
        </p:spPr>
        <p:txBody>
          <a:bodyPr/>
          <a:lstStyle/>
          <a:p>
            <a:r>
              <a:rPr lang="zh-CN" altLang="en-US" sz="4000" dirty="0" smtClean="0"/>
              <a:t>设计板书练习</a:t>
            </a:r>
            <a:endParaRPr lang="zh-CN" altLang="en-US" sz="4000" dirty="0"/>
          </a:p>
        </p:txBody>
      </p:sp>
      <p:pic>
        <p:nvPicPr>
          <p:cNvPr id="9" name="内容占位符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147893"/>
            <a:ext cx="6209828" cy="4657371"/>
          </a:xfrm>
        </p:spPr>
      </p:pic>
    </p:spTree>
    <p:extLst>
      <p:ext uri="{BB962C8B-B14F-4D97-AF65-F5344CB8AC3E}">
        <p14:creationId xmlns:p14="http://schemas.microsoft.com/office/powerpoint/2010/main" val="2379934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900336"/>
          </a:xfrm>
        </p:spPr>
        <p:txBody>
          <a:bodyPr/>
          <a:lstStyle/>
          <a:p>
            <a:r>
              <a:rPr lang="zh-CN" altLang="en-US" sz="4000" dirty="0" smtClean="0"/>
              <a:t>设计板书练习</a:t>
            </a:r>
            <a:endParaRPr lang="zh-CN" altLang="en-US" sz="4000" dirty="0"/>
          </a:p>
        </p:txBody>
      </p:sp>
      <p:pic>
        <p:nvPicPr>
          <p:cNvPr id="2" name="内容占位符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53013"/>
            <a:ext cx="8659213" cy="3232171"/>
          </a:xfrm>
        </p:spPr>
      </p:pic>
    </p:spTree>
    <p:extLst>
      <p:ext uri="{BB962C8B-B14F-4D97-AF65-F5344CB8AC3E}">
        <p14:creationId xmlns:p14="http://schemas.microsoft.com/office/powerpoint/2010/main" val="960680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71600" y="1844824"/>
            <a:ext cx="6400800" cy="2273300"/>
          </a:xfrm>
        </p:spPr>
        <p:txBody>
          <a:bodyPr/>
          <a:lstStyle/>
          <a:p>
            <a:r>
              <a:rPr lang="en-US" altLang="zh-CN" sz="5400" dirty="0" smtClean="0">
                <a:latin typeface="华文楷体" pitchFamily="2" charset="-122"/>
                <a:ea typeface="华文楷体" pitchFamily="2" charset="-122"/>
              </a:rPr>
              <a:t>The End</a:t>
            </a:r>
            <a:br>
              <a:rPr lang="en-US" altLang="zh-CN" sz="5400" dirty="0" smtClean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5400" dirty="0" smtClean="0">
                <a:latin typeface="华文楷体" pitchFamily="2" charset="-122"/>
                <a:ea typeface="华文楷体" pitchFamily="2" charset="-122"/>
              </a:rPr>
              <a:t>谢谢！</a:t>
            </a:r>
            <a:endParaRPr lang="zh-CN" altLang="en-US" sz="54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422181" y="5661248"/>
            <a:ext cx="2708052" cy="1003300"/>
          </a:xfrm>
        </p:spPr>
        <p:txBody>
          <a:bodyPr/>
          <a:lstStyle/>
          <a:p>
            <a:r>
              <a:rPr lang="zh-CN" altLang="en-US" sz="2400" dirty="0" smtClean="0">
                <a:solidFill>
                  <a:schemeClr val="accent1"/>
                </a:solidFill>
              </a:rPr>
              <a:t>外国语学院</a:t>
            </a:r>
            <a:endParaRPr lang="en-US" altLang="zh-CN" sz="2400" dirty="0" smtClean="0">
              <a:solidFill>
                <a:schemeClr val="accent1"/>
              </a:solidFill>
            </a:endParaRPr>
          </a:p>
          <a:p>
            <a:r>
              <a:rPr lang="zh-CN" altLang="en-US" sz="2400" dirty="0">
                <a:solidFill>
                  <a:schemeClr val="accent1"/>
                </a:solidFill>
              </a:rPr>
              <a:t>杨显艳</a:t>
            </a:r>
          </a:p>
        </p:txBody>
      </p:sp>
    </p:spTree>
    <p:extLst>
      <p:ext uri="{BB962C8B-B14F-4D97-AF65-F5344CB8AC3E}">
        <p14:creationId xmlns:p14="http://schemas.microsoft.com/office/powerpoint/2010/main" val="2510615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972344"/>
          </a:xfrm>
        </p:spPr>
        <p:txBody>
          <a:bodyPr/>
          <a:lstStyle/>
          <a:p>
            <a:r>
              <a:rPr lang="zh-CN" altLang="en-US" dirty="0" smtClean="0"/>
              <a:t>板书的常见形式</a:t>
            </a:r>
            <a:r>
              <a:rPr lang="en-US" altLang="zh-CN" dirty="0" smtClean="0"/>
              <a:t>—</a:t>
            </a:r>
            <a:r>
              <a:rPr lang="zh-CN" altLang="en-US" sz="3600" dirty="0" smtClean="0"/>
              <a:t>提纲式</a:t>
            </a:r>
            <a:endParaRPr lang="zh-CN" altLang="en-US" sz="3600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556792"/>
            <a:ext cx="6645769" cy="4984327"/>
          </a:xfrm>
        </p:spPr>
      </p:pic>
      <p:sp>
        <p:nvSpPr>
          <p:cNvPr id="5" name="动作按钮: 第一张 4">
            <a:hlinkClick r:id="rId3" action="ppaction://hlinksldjump" highlightClick="1"/>
          </p:cNvPr>
          <p:cNvSpPr/>
          <p:nvPr/>
        </p:nvSpPr>
        <p:spPr bwMode="auto">
          <a:xfrm>
            <a:off x="8362081" y="6331569"/>
            <a:ext cx="648072" cy="432048"/>
          </a:xfrm>
          <a:prstGeom prst="actionButtonHo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5652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972344"/>
          </a:xfrm>
        </p:spPr>
        <p:txBody>
          <a:bodyPr/>
          <a:lstStyle/>
          <a:p>
            <a:r>
              <a:rPr lang="zh-CN" altLang="en-US" dirty="0" smtClean="0"/>
              <a:t>板书的常见形式</a:t>
            </a:r>
            <a:r>
              <a:rPr lang="en-US" altLang="zh-CN" dirty="0" smtClean="0"/>
              <a:t>—</a:t>
            </a:r>
            <a:r>
              <a:rPr lang="zh-CN" altLang="en-US" sz="3600" dirty="0" smtClean="0"/>
              <a:t>并列式</a:t>
            </a:r>
            <a:endParaRPr lang="en-US" altLang="zh-CN" sz="3600" dirty="0" smtClean="0"/>
          </a:p>
        </p:txBody>
      </p:sp>
      <p:pic>
        <p:nvPicPr>
          <p:cNvPr id="10" name="内容占位符 9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626791"/>
            <a:ext cx="9007160" cy="4034457"/>
          </a:xfrm>
        </p:spPr>
      </p:pic>
      <p:sp>
        <p:nvSpPr>
          <p:cNvPr id="4" name="动作按钮: 第一张 3">
            <a:hlinkClick r:id="rId3" action="ppaction://hlinksldjump" highlightClick="1"/>
          </p:cNvPr>
          <p:cNvSpPr/>
          <p:nvPr/>
        </p:nvSpPr>
        <p:spPr bwMode="auto">
          <a:xfrm>
            <a:off x="8362081" y="6331569"/>
            <a:ext cx="648072" cy="432048"/>
          </a:xfrm>
          <a:prstGeom prst="actionButtonHo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044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972344"/>
          </a:xfrm>
        </p:spPr>
        <p:txBody>
          <a:bodyPr/>
          <a:lstStyle/>
          <a:p>
            <a:r>
              <a:rPr lang="zh-CN" altLang="en-US" dirty="0" smtClean="0"/>
              <a:t>板书的常见形式</a:t>
            </a:r>
            <a:r>
              <a:rPr lang="en-US" altLang="zh-CN" dirty="0" smtClean="0"/>
              <a:t>—</a:t>
            </a:r>
            <a:r>
              <a:rPr lang="zh-CN" altLang="en-US" sz="3600" dirty="0" smtClean="0"/>
              <a:t>表格式</a:t>
            </a:r>
            <a:endParaRPr lang="zh-CN" altLang="en-US" sz="3600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340768"/>
            <a:ext cx="6484317" cy="4863238"/>
          </a:xfrm>
        </p:spPr>
      </p:pic>
      <p:sp>
        <p:nvSpPr>
          <p:cNvPr id="5" name="动作按钮: 第一张 4">
            <a:hlinkClick r:id="rId3" action="ppaction://hlinksldjump" highlightClick="1"/>
          </p:cNvPr>
          <p:cNvSpPr/>
          <p:nvPr/>
        </p:nvSpPr>
        <p:spPr bwMode="auto">
          <a:xfrm>
            <a:off x="8362081" y="6331569"/>
            <a:ext cx="648072" cy="432048"/>
          </a:xfrm>
          <a:prstGeom prst="actionButtonHo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034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972344"/>
          </a:xfrm>
        </p:spPr>
        <p:txBody>
          <a:bodyPr/>
          <a:lstStyle/>
          <a:p>
            <a:r>
              <a:rPr lang="zh-CN" altLang="en-US" dirty="0" smtClean="0"/>
              <a:t>板书的常见形式</a:t>
            </a:r>
            <a:r>
              <a:rPr lang="en-US" altLang="zh-CN" dirty="0" smtClean="0"/>
              <a:t>—</a:t>
            </a:r>
            <a:r>
              <a:rPr lang="zh-CN" altLang="en-US" sz="3600" dirty="0" smtClean="0"/>
              <a:t>线索式</a:t>
            </a:r>
            <a:endParaRPr lang="en-US" altLang="zh-CN" sz="3600" dirty="0" smtClean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52" y="1570104"/>
            <a:ext cx="8149588" cy="4513400"/>
          </a:xfrm>
        </p:spPr>
      </p:pic>
      <p:sp>
        <p:nvSpPr>
          <p:cNvPr id="5" name="动作按钮: 第一张 4">
            <a:hlinkClick r:id="rId3" action="ppaction://hlinksldjump" highlightClick="1"/>
          </p:cNvPr>
          <p:cNvSpPr/>
          <p:nvPr/>
        </p:nvSpPr>
        <p:spPr bwMode="auto">
          <a:xfrm>
            <a:off x="7884368" y="6165304"/>
            <a:ext cx="648072" cy="432048"/>
          </a:xfrm>
          <a:prstGeom prst="actionButtonHo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7962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403" y="1484313"/>
            <a:ext cx="7442429" cy="4897015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972344"/>
          </a:xfrm>
        </p:spPr>
        <p:txBody>
          <a:bodyPr/>
          <a:lstStyle/>
          <a:p>
            <a:r>
              <a:rPr lang="zh-CN" altLang="en-US" dirty="0" smtClean="0"/>
              <a:t>板书的常见形式</a:t>
            </a:r>
            <a:r>
              <a:rPr lang="en-US" altLang="zh-CN" dirty="0" smtClean="0"/>
              <a:t>—</a:t>
            </a:r>
            <a:r>
              <a:rPr lang="zh-CN" altLang="en-US" sz="3600" dirty="0" smtClean="0"/>
              <a:t>放射式</a:t>
            </a:r>
            <a:endParaRPr lang="en-US" altLang="zh-CN" sz="3600" dirty="0" smtClean="0"/>
          </a:p>
        </p:txBody>
      </p:sp>
      <p:sp>
        <p:nvSpPr>
          <p:cNvPr id="5" name="动作按钮: 第一张 4">
            <a:hlinkClick r:id="rId3" action="ppaction://hlinksldjump" highlightClick="1"/>
          </p:cNvPr>
          <p:cNvSpPr/>
          <p:nvPr/>
        </p:nvSpPr>
        <p:spPr bwMode="auto">
          <a:xfrm>
            <a:off x="8362081" y="6331569"/>
            <a:ext cx="648072" cy="432048"/>
          </a:xfrm>
          <a:prstGeom prst="actionButtonHo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412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板书的设计原则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411662"/>
          </a:xfrm>
        </p:spPr>
        <p:txBody>
          <a:bodyPr/>
          <a:lstStyle/>
          <a:p>
            <a:r>
              <a:rPr lang="zh-CN" altLang="en-US" dirty="0" smtClean="0"/>
              <a:t>目的性和针对性</a:t>
            </a:r>
            <a:endParaRPr lang="en-US" altLang="zh-CN" dirty="0" smtClean="0"/>
          </a:p>
          <a:p>
            <a:r>
              <a:rPr lang="zh-CN" altLang="en-US" dirty="0" smtClean="0"/>
              <a:t>概括性与条理性</a:t>
            </a:r>
            <a:endParaRPr lang="en-US" altLang="zh-CN" dirty="0" smtClean="0"/>
          </a:p>
          <a:p>
            <a:r>
              <a:rPr lang="zh-CN" altLang="en-US" dirty="0" smtClean="0"/>
              <a:t>计划性和灵活性</a:t>
            </a:r>
            <a:endParaRPr lang="en-US" altLang="zh-CN" dirty="0" smtClean="0"/>
          </a:p>
          <a:p>
            <a:r>
              <a:rPr lang="zh-CN" altLang="en-US" dirty="0" smtClean="0"/>
              <a:t>示范性与协调性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7924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板书的常见形式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hlinkClick r:id="rId2" action="ppaction://hlinksldjump"/>
              </a:rPr>
              <a:t>提纲式</a:t>
            </a:r>
            <a:endParaRPr lang="en-US" altLang="zh-CN" dirty="0"/>
          </a:p>
          <a:p>
            <a:r>
              <a:rPr lang="zh-CN" altLang="en-US" dirty="0" smtClean="0">
                <a:hlinkClick r:id="rId3" action="ppaction://hlinksldjump"/>
              </a:rPr>
              <a:t>并列式</a:t>
            </a:r>
            <a:endParaRPr lang="en-US" altLang="zh-CN" dirty="0"/>
          </a:p>
          <a:p>
            <a:r>
              <a:rPr lang="zh-CN" altLang="en-US" dirty="0" smtClean="0">
                <a:hlinkClick r:id="rId4" action="ppaction://hlinksldjump"/>
              </a:rPr>
              <a:t>表格式</a:t>
            </a:r>
            <a:endParaRPr lang="en-US" altLang="zh-CN" dirty="0" smtClean="0"/>
          </a:p>
          <a:p>
            <a:r>
              <a:rPr lang="zh-CN" altLang="en-US" dirty="0" smtClean="0">
                <a:hlinkClick r:id="rId5" action="ppaction://hlinksldjump"/>
              </a:rPr>
              <a:t>线索式</a:t>
            </a:r>
            <a:endParaRPr lang="en-US" altLang="zh-CN" dirty="0" smtClean="0"/>
          </a:p>
          <a:p>
            <a:r>
              <a:rPr lang="zh-CN" altLang="en-US" dirty="0" smtClean="0">
                <a:hlinkClick r:id="rId6" action="ppaction://hlinksldjump"/>
              </a:rPr>
              <a:t>放射</a:t>
            </a:r>
            <a:r>
              <a:rPr lang="zh-CN" altLang="en-US" dirty="0">
                <a:hlinkClick r:id="rId6" action="ppaction://hlinksldjump"/>
              </a:rPr>
              <a:t>式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058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044352"/>
          </a:xfrm>
        </p:spPr>
        <p:txBody>
          <a:bodyPr/>
          <a:lstStyle/>
          <a:p>
            <a:r>
              <a:rPr lang="zh-CN" altLang="en-US" dirty="0" smtClean="0"/>
              <a:t>板书设计的注意事项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3900" y="1600200"/>
            <a:ext cx="7696200" cy="3657600"/>
          </a:xfrm>
        </p:spPr>
        <p:txBody>
          <a:bodyPr/>
          <a:lstStyle/>
          <a:p>
            <a:r>
              <a:rPr lang="zh-CN" altLang="en-US" dirty="0" smtClean="0"/>
              <a:t>版面设计要合理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反映教学内容的系统、重点和层次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紧紧围绕教学目的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层次分明，重点突出</a:t>
            </a:r>
            <a:endParaRPr lang="en-US" altLang="zh-CN" dirty="0" smtClean="0"/>
          </a:p>
          <a:p>
            <a:r>
              <a:rPr lang="zh-CN" altLang="en-US" dirty="0" smtClean="0"/>
              <a:t>板书内容要正确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准确地呈现教学内容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书写工整、醒目、美观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注意字母书写的规范性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778675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188368"/>
          </a:xfrm>
        </p:spPr>
        <p:txBody>
          <a:bodyPr/>
          <a:lstStyle/>
          <a:p>
            <a:r>
              <a:rPr lang="zh-CN" altLang="en-US" dirty="0" smtClean="0"/>
              <a:t>板书设计的注意事项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7624" y="1484784"/>
            <a:ext cx="7696200" cy="3657600"/>
          </a:xfrm>
        </p:spPr>
        <p:txBody>
          <a:bodyPr/>
          <a:lstStyle/>
          <a:p>
            <a:r>
              <a:rPr lang="zh-CN" altLang="en-US" dirty="0" smtClean="0"/>
              <a:t>板书语言要精炼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“少书”、“精书”、</a:t>
            </a:r>
            <a:r>
              <a:rPr lang="zh-CN" altLang="en-US" dirty="0" smtClean="0">
                <a:solidFill>
                  <a:schemeClr val="tx1"/>
                </a:solidFill>
                <a:latin typeface="+mn-lt"/>
              </a:rPr>
              <a:t>“提纲挈领”</a:t>
            </a:r>
            <a:endParaRPr lang="en-US" altLang="zh-CN" dirty="0" smtClean="0">
              <a:solidFill>
                <a:schemeClr val="tx1"/>
              </a:solidFill>
              <a:latin typeface="+mn-lt"/>
            </a:endParaRPr>
          </a:p>
          <a:p>
            <a:pPr lvl="1"/>
            <a:r>
              <a:rPr lang="zh-CN" altLang="en-US" dirty="0" smtClean="0"/>
              <a:t>简洁、扼要，便于归纳、总结、概括</a:t>
            </a:r>
            <a:endParaRPr lang="en-US" altLang="zh-CN" dirty="0" smtClean="0"/>
          </a:p>
          <a:p>
            <a:r>
              <a:rPr lang="zh-CN" altLang="en-US" dirty="0" smtClean="0"/>
              <a:t>板书要有计划性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板书要设计小样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根据黑板的实际情况设计</a:t>
            </a:r>
            <a:endParaRPr lang="en-US" altLang="zh-CN" dirty="0" smtClean="0"/>
          </a:p>
          <a:p>
            <a:r>
              <a:rPr lang="zh-CN" altLang="en-US" dirty="0" smtClean="0"/>
              <a:t>呈现的时机要适时</a:t>
            </a:r>
            <a:endParaRPr lang="en-US" altLang="zh-CN" dirty="0" smtClean="0"/>
          </a:p>
          <a:p>
            <a:r>
              <a:rPr lang="zh-CN" altLang="en-US" dirty="0" smtClean="0"/>
              <a:t>注意书写姿势</a:t>
            </a:r>
            <a:endParaRPr lang="en-US" altLang="zh-CN" dirty="0" smtClean="0"/>
          </a:p>
          <a:p>
            <a:endParaRPr lang="en-US" altLang="zh-CN" dirty="0" smtClean="0"/>
          </a:p>
          <a:p>
            <a:pPr lvl="1"/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02518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972344"/>
          </a:xfrm>
        </p:spPr>
        <p:txBody>
          <a:bodyPr/>
          <a:lstStyle/>
          <a:p>
            <a:r>
              <a:rPr lang="zh-CN" altLang="en-US" sz="4000" dirty="0" smtClean="0"/>
              <a:t>围绕教学目标设计板书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1700808"/>
            <a:ext cx="7696200" cy="3657600"/>
          </a:xfrm>
        </p:spPr>
        <p:txBody>
          <a:bodyPr/>
          <a:lstStyle/>
          <a:p>
            <a:r>
              <a:rPr lang="en-US" altLang="zh-CN" dirty="0" smtClean="0"/>
              <a:t>College English  Book 4</a:t>
            </a:r>
          </a:p>
          <a:p>
            <a:r>
              <a:rPr lang="en-US" altLang="zh-CN" dirty="0" smtClean="0"/>
              <a:t>Unit 2  </a:t>
            </a:r>
            <a:r>
              <a:rPr lang="en-US" altLang="zh-CN" dirty="0" err="1" smtClean="0"/>
              <a:t>Hutong</a:t>
            </a:r>
            <a:r>
              <a:rPr lang="en-US" altLang="zh-CN" dirty="0" smtClean="0"/>
              <a:t> Karma</a:t>
            </a:r>
          </a:p>
          <a:p>
            <a:r>
              <a:rPr lang="zh-CN" altLang="en-US" dirty="0" smtClean="0"/>
              <a:t>教学目</a:t>
            </a:r>
            <a:r>
              <a:rPr lang="zh-CN" altLang="en-US" dirty="0"/>
              <a:t>标</a:t>
            </a:r>
            <a:r>
              <a:rPr lang="en-US" altLang="zh-CN" dirty="0" smtClean="0"/>
              <a:t>:</a:t>
            </a:r>
          </a:p>
          <a:p>
            <a:pPr lvl="1"/>
            <a:r>
              <a:rPr lang="zh-CN" altLang="en-US" dirty="0" smtClean="0"/>
              <a:t>了解文章主题，理解文章大意、主要事实和细节内容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鉴别和运用所学的词汇和短语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了解城市化发展给中国城市带来的变化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9051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3900" y="1600200"/>
            <a:ext cx="7696200" cy="3657600"/>
          </a:xfrm>
        </p:spPr>
        <p:txBody>
          <a:bodyPr/>
          <a:lstStyle/>
          <a:p>
            <a:r>
              <a:rPr lang="zh-CN" altLang="en-US" dirty="0" smtClean="0"/>
              <a:t>教学重点：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文章的结构与主题的把握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课文细节内容的深入理解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重点词汇短语</a:t>
            </a:r>
            <a:endParaRPr lang="en-US" altLang="zh-CN" dirty="0" smtClean="0"/>
          </a:p>
          <a:p>
            <a:r>
              <a:rPr lang="zh-CN" altLang="en-US" dirty="0"/>
              <a:t>立德</a:t>
            </a:r>
            <a:r>
              <a:rPr lang="zh-CN" altLang="en-US" dirty="0" smtClean="0"/>
              <a:t>树人：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通过学习胡同相关话题，让学生们深刻了解胡同文化，进而了解中国传统文化，弘扬爱国主义精神。</a:t>
            </a:r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116360"/>
          </a:xfrm>
        </p:spPr>
        <p:txBody>
          <a:bodyPr/>
          <a:lstStyle/>
          <a:p>
            <a:r>
              <a:rPr lang="zh-CN" altLang="en-US" sz="4000" dirty="0" smtClean="0"/>
              <a:t>围绕教学目标设计板书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2533200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044352"/>
          </a:xfrm>
        </p:spPr>
        <p:txBody>
          <a:bodyPr/>
          <a:lstStyle/>
          <a:p>
            <a:r>
              <a:rPr lang="en-US" altLang="zh-CN" dirty="0" err="1" smtClean="0"/>
              <a:t>Hutong</a:t>
            </a:r>
            <a:r>
              <a:rPr lang="en-US" altLang="zh-CN" dirty="0" smtClean="0"/>
              <a:t> Karma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9572" y="1412776"/>
            <a:ext cx="7704856" cy="4680520"/>
          </a:xfrm>
        </p:spPr>
        <p:txBody>
          <a:bodyPr/>
          <a:lstStyle/>
          <a:p>
            <a:pPr marL="0" indent="0" algn="just">
              <a:buNone/>
            </a:pPr>
            <a:r>
              <a:rPr lang="en-US" altLang="zh-CN" sz="2800" dirty="0"/>
              <a:t>1  </a:t>
            </a:r>
            <a:r>
              <a:rPr lang="en-US" altLang="zh-CN" sz="2800" dirty="0" smtClean="0"/>
              <a:t> </a:t>
            </a:r>
            <a:r>
              <a:rPr lang="en-US" altLang="zh-CN" sz="2800" dirty="0"/>
              <a:t>For the past five years, I’ve lived about a mile north of the Forbidden City in an apartment building off a tiny alleyway in downtown Beijing. My alley has no official name, and it begins in the west, </a:t>
            </a:r>
            <a:r>
              <a:rPr lang="en-US" altLang="zh-CN" sz="2800" b="1" dirty="0">
                <a:solidFill>
                  <a:srgbClr val="FF0000"/>
                </a:solidFill>
              </a:rPr>
              <a:t>passes through</a:t>
            </a:r>
            <a:r>
              <a:rPr lang="en-US" altLang="zh-CN" sz="2800" dirty="0"/>
              <a:t> three ninety-degree turns, and exits to the south. Locals call my alley Little </a:t>
            </a:r>
            <a:r>
              <a:rPr lang="en-US" altLang="zh-CN" sz="2800" dirty="0" err="1"/>
              <a:t>Ju’er</a:t>
            </a:r>
            <a:r>
              <a:rPr lang="en-US" altLang="zh-CN" sz="2800" dirty="0"/>
              <a:t>, because it connects with the larger street known as </a:t>
            </a:r>
            <a:r>
              <a:rPr lang="en-US" altLang="zh-CN" sz="2800" dirty="0" err="1"/>
              <a:t>Ju’er</a:t>
            </a:r>
            <a:r>
              <a:rPr lang="en-US" altLang="zh-CN" sz="2800" dirty="0"/>
              <a:t> </a:t>
            </a:r>
            <a:r>
              <a:rPr lang="en-US" altLang="zh-CN" sz="2800" dirty="0" err="1"/>
              <a:t>Hutong</a:t>
            </a:r>
            <a:r>
              <a:rPr lang="en-US" altLang="zh-CN" sz="2800" dirty="0"/>
              <a:t>.</a:t>
            </a:r>
          </a:p>
          <a:p>
            <a:pPr marL="0" indent="0">
              <a:buNone/>
            </a:pP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3445785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ayons">
  <a:themeElements>
    <a:clrScheme name="Office 主题​​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Office 主题​​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1042</TotalTime>
  <Words>1065</Words>
  <Application>Microsoft Office PowerPoint</Application>
  <PresentationFormat>全屏显示(4:3)</PresentationFormat>
  <Paragraphs>136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Crayons</vt:lpstr>
      <vt:lpstr>板书的设计与应用</vt:lpstr>
      <vt:lpstr>板书的作用</vt:lpstr>
      <vt:lpstr>板书的设计原则</vt:lpstr>
      <vt:lpstr>板书的常见形式</vt:lpstr>
      <vt:lpstr>板书设计的注意事项</vt:lpstr>
      <vt:lpstr>板书设计的注意事项</vt:lpstr>
      <vt:lpstr>围绕教学目标设计板书</vt:lpstr>
      <vt:lpstr>围绕教学目标设计板书</vt:lpstr>
      <vt:lpstr>Hutong Karma</vt:lpstr>
      <vt:lpstr>PowerPoint 演示文稿</vt:lpstr>
      <vt:lpstr>围绕教学目标设计板书</vt:lpstr>
      <vt:lpstr>围绕教学目标设计板书</vt:lpstr>
      <vt:lpstr>围绕教学目标设计板书</vt:lpstr>
      <vt:lpstr>围绕教学目标设计板书</vt:lpstr>
      <vt:lpstr>围绕教学目标设计板书</vt:lpstr>
      <vt:lpstr>围绕教学目标设计板书</vt:lpstr>
      <vt:lpstr>设计板书练习</vt:lpstr>
      <vt:lpstr>设计板书练习</vt:lpstr>
      <vt:lpstr>设计板书练习</vt:lpstr>
      <vt:lpstr>设计板书练习</vt:lpstr>
      <vt:lpstr>设计板书练习</vt:lpstr>
      <vt:lpstr>设计板书练习</vt:lpstr>
      <vt:lpstr>The End 谢谢！</vt:lpstr>
      <vt:lpstr>板书的常见形式—提纲式</vt:lpstr>
      <vt:lpstr>板书的常见形式—并列式</vt:lpstr>
      <vt:lpstr>板书的常见形式—表格式</vt:lpstr>
      <vt:lpstr>板书的常见形式—线索式</vt:lpstr>
      <vt:lpstr>板书的常见形式—放射式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板书的设计与应用</dc:title>
  <dc:creator>Administrator</dc:creator>
  <cp:lastModifiedBy>微软用户</cp:lastModifiedBy>
  <cp:revision>49</cp:revision>
  <dcterms:created xsi:type="dcterms:W3CDTF">2019-05-08T04:15:05Z</dcterms:created>
  <dcterms:modified xsi:type="dcterms:W3CDTF">2019-10-29T06:53:33Z</dcterms:modified>
</cp:coreProperties>
</file>