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84"/>
  </p:notesMasterIdLst>
  <p:sldIdLst>
    <p:sldId id="263" r:id="rId3"/>
    <p:sldId id="260" r:id="rId4"/>
    <p:sldId id="472" r:id="rId5"/>
    <p:sldId id="476" r:id="rId6"/>
    <p:sldId id="474" r:id="rId7"/>
    <p:sldId id="478" r:id="rId8"/>
    <p:sldId id="482" r:id="rId9"/>
    <p:sldId id="479" r:id="rId10"/>
    <p:sldId id="480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319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20" r:id="rId29"/>
    <p:sldId id="268" r:id="rId30"/>
    <p:sldId id="270" r:id="rId31"/>
    <p:sldId id="273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4" r:id="rId46"/>
    <p:sldId id="295" r:id="rId47"/>
    <p:sldId id="296" r:id="rId48"/>
    <p:sldId id="501" r:id="rId49"/>
    <p:sldId id="473" r:id="rId50"/>
    <p:sldId id="494" r:id="rId51"/>
    <p:sldId id="495" r:id="rId52"/>
    <p:sldId id="496" r:id="rId53"/>
    <p:sldId id="497" r:id="rId54"/>
    <p:sldId id="498" r:id="rId55"/>
    <p:sldId id="505" r:id="rId56"/>
    <p:sldId id="504" r:id="rId57"/>
    <p:sldId id="521" r:id="rId58"/>
    <p:sldId id="506" r:id="rId59"/>
    <p:sldId id="522" r:id="rId60"/>
    <p:sldId id="523" r:id="rId61"/>
    <p:sldId id="524" r:id="rId62"/>
    <p:sldId id="525" r:id="rId63"/>
    <p:sldId id="526" r:id="rId64"/>
    <p:sldId id="527" r:id="rId65"/>
    <p:sldId id="528" r:id="rId66"/>
    <p:sldId id="529" r:id="rId67"/>
    <p:sldId id="530" r:id="rId68"/>
    <p:sldId id="531" r:id="rId69"/>
    <p:sldId id="532" r:id="rId70"/>
    <p:sldId id="533" r:id="rId71"/>
    <p:sldId id="534" r:id="rId72"/>
    <p:sldId id="492" r:id="rId73"/>
    <p:sldId id="466" r:id="rId74"/>
    <p:sldId id="467" r:id="rId75"/>
    <p:sldId id="468" r:id="rId76"/>
    <p:sldId id="469" r:id="rId77"/>
    <p:sldId id="470" r:id="rId78"/>
    <p:sldId id="471" r:id="rId79"/>
    <p:sldId id="500" r:id="rId80"/>
    <p:sldId id="536" r:id="rId81"/>
    <p:sldId id="518" r:id="rId82"/>
    <p:sldId id="261" r:id="rId8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067B4"/>
    <a:srgbClr val="004A82"/>
    <a:srgbClr val="2462AD"/>
    <a:srgbClr val="FFFFFF"/>
    <a:srgbClr val="66CCFF"/>
    <a:srgbClr val="FF7C80"/>
    <a:srgbClr val="0000FF"/>
    <a:srgbClr val="238D3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0" autoAdjust="0"/>
    <p:restoredTop sz="95320" autoAdjust="0"/>
  </p:normalViewPr>
  <p:slideViewPr>
    <p:cSldViewPr>
      <p:cViewPr varScale="1">
        <p:scale>
          <a:sx n="65" d="100"/>
          <a:sy n="65" d="100"/>
        </p:scale>
        <p:origin x="1218" y="-22"/>
      </p:cViewPr>
      <p:guideLst>
        <p:guide orient="horz" pos="20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373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C3024-9DCF-48D9-AB45-4BE07948E0AC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CA16D-8516-40E6-89D7-D5DD665B57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66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CA16D-8516-40E6-89D7-D5DD665B575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492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245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29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4739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481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284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322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550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CA16D-8516-40E6-89D7-D5DD665B5756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52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CA16D-8516-40E6-89D7-D5DD665B575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50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687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9738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83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4006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27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757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277833-004B-4FB5-AAEC-D2B63E1E4B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19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832AF-C880-425D-96C6-0B9FA0354A70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100392" y="6561951"/>
            <a:ext cx="785786" cy="296049"/>
          </a:xfrm>
          <a:prstGeom prst="rect">
            <a:avLst/>
          </a:prstGeom>
          <a:ln>
            <a:noFill/>
          </a:ln>
        </p:spPr>
        <p:txBody>
          <a:bodyPr/>
          <a:lstStyle>
            <a:lvl1pPr algn="r">
              <a:defRPr sz="1400" baseline="0">
                <a:solidFill>
                  <a:srgbClr val="004A82"/>
                </a:solidFill>
                <a:latin typeface="Arial Black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TextBox 12"/>
          <p:cNvSpPr txBox="1"/>
          <p:nvPr userDrawn="1"/>
        </p:nvSpPr>
        <p:spPr>
          <a:xfrm>
            <a:off x="-32" y="112692"/>
            <a:ext cx="872902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 flipH="1">
            <a:off x="9289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 userDrawn="1"/>
        </p:nvSpPr>
        <p:spPr>
          <a:xfrm flipH="1">
            <a:off x="10570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0" name="TextBox 14"/>
          <p:cNvSpPr txBox="1"/>
          <p:nvPr userDrawn="1"/>
        </p:nvSpPr>
        <p:spPr>
          <a:xfrm flipH="1">
            <a:off x="1184254" y="671945"/>
            <a:ext cx="7956000" cy="36000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4" name="标题占位符 1"/>
          <p:cNvSpPr txBox="1">
            <a:spLocks/>
          </p:cNvSpPr>
          <p:nvPr userDrawn="1"/>
        </p:nvSpPr>
        <p:spPr>
          <a:xfrm>
            <a:off x="12470" y="162957"/>
            <a:ext cx="872871" cy="484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sz="3200" dirty="0">
              <a:latin typeface="Arial Black" panose="020B0A04020102020204" pitchFamily="34" charset="0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-635" y="6533515"/>
            <a:ext cx="9140889" cy="0"/>
          </a:xfrm>
          <a:prstGeom prst="line">
            <a:avLst/>
          </a:prstGeom>
          <a:ln w="28575">
            <a:solidFill>
              <a:srgbClr val="0067B4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 userDrawn="1"/>
        </p:nvSpPr>
        <p:spPr>
          <a:xfrm>
            <a:off x="6804248" y="6563130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提升教学能力讲座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496B3-DFDD-4C70-86F3-14E973978021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55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5B90C-0A43-4131-97E6-CBD65365B8EC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409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E3828-8F49-4AD9-8AC8-A54B07977F55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26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54589-0FAB-4D29-8B21-ECC765A7BCD9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812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CB92E-C409-4D8B-95B4-1C6BE89CDF56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882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93D22-D026-4F68-AFE2-A849A592DB61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27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D3C02-E9CA-4D66-A57E-4394E71DC276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226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EB99F-5C0D-4D80-8C15-91F583215050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日期占位符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B2832AF-C880-425D-96C6-0B9FA0354A70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7" name="TextBox 12"/>
          <p:cNvSpPr txBox="1"/>
          <p:nvPr userDrawn="1"/>
        </p:nvSpPr>
        <p:spPr>
          <a:xfrm>
            <a:off x="-32" y="112692"/>
            <a:ext cx="872902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 flipH="1">
            <a:off x="9289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 userDrawn="1"/>
        </p:nvSpPr>
        <p:spPr>
          <a:xfrm flipH="1">
            <a:off x="10570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0" name="TextBox 14"/>
          <p:cNvSpPr txBox="1"/>
          <p:nvPr userDrawn="1"/>
        </p:nvSpPr>
        <p:spPr>
          <a:xfrm flipH="1">
            <a:off x="1184254" y="671945"/>
            <a:ext cx="7956000" cy="36000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2" name="标题占位符 1"/>
          <p:cNvSpPr txBox="1">
            <a:spLocks/>
          </p:cNvSpPr>
          <p:nvPr userDrawn="1"/>
        </p:nvSpPr>
        <p:spPr>
          <a:xfrm>
            <a:off x="12470" y="162957"/>
            <a:ext cx="872871" cy="4842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sz="3200" dirty="0">
              <a:latin typeface="Arial Black" panose="020B0A04020102020204" pitchFamily="34" charset="0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-635" y="6533515"/>
            <a:ext cx="9144635" cy="0"/>
          </a:xfrm>
          <a:prstGeom prst="line">
            <a:avLst/>
          </a:prstGeom>
          <a:ln w="28575">
            <a:solidFill>
              <a:srgbClr val="0067B4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-635" y="6533515"/>
            <a:ext cx="9140889" cy="0"/>
          </a:xfrm>
          <a:prstGeom prst="line">
            <a:avLst/>
          </a:prstGeom>
          <a:ln w="28575">
            <a:solidFill>
              <a:srgbClr val="0067B4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 userDrawn="1"/>
        </p:nvSpPr>
        <p:spPr>
          <a:xfrm>
            <a:off x="6804248" y="6563130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提升教学能力讲座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48E3F-931F-4AC8-B014-BB9C2D28BCE9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1556792"/>
            <a:ext cx="9144000" cy="2786082"/>
          </a:xfrm>
          <a:prstGeom prst="rect">
            <a:avLst/>
          </a:prstGeom>
          <a:solidFill>
            <a:srgbClr val="0067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6237312"/>
            <a:ext cx="2160240" cy="5257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FAD5-EBD2-4DF9-AF93-34457317731C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9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B806B-1241-4D2C-901A-382AF45F2FBB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426608F-12B2-4520-A497-8B858171CF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9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16A6F-B900-442F-A769-67E2FD4D91B1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761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6D8E8-2AF5-49D3-B2BC-71F37270A12C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42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BA720-DDCC-4DF1-BD84-75FC8ABFE4B8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06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1381-5864-4CE4-BCE0-7BB437C0A19F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8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9FAD5-EBD2-4DF9-AF93-34457317731C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4" r:id="rId4"/>
    <p:sldLayoutId id="2147483655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60AA5-49A6-4893-885E-D8AEC249CAAA}" type="datetime1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B452C-3E9E-4410-9915-188876C254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47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&#24037;&#31243;&#21046;&#22270;&#25903;&#25345;&#27605;&#19994;&#29983;&#33021;&#21147;-&#19982;&#26032;&#22823;&#32434;&#23545;&#24212;OK.pdf" TargetMode="External"/><Relationship Id="rId2" Type="http://schemas.openxmlformats.org/officeDocument/2006/relationships/hyperlink" Target="&#31532;&#19968;&#21608;&#35838;&#20214;MOOC.pp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24037;&#31243;&#21046;&#22270;A&#65292;C&#65292;D&#35838;&#31243;&#22823;&#32434;.docx" TargetMode="Externa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hyperlink" Target="&#22312;&#26657;&#29983;&#23567;&#32452;&#20316;&#19994;(&#35843;&#25972;&#20026;A4).pdf" TargetMode="Externa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3613" y="3437745"/>
            <a:ext cx="6860387" cy="1863463"/>
          </a:xfrm>
          <a:prstGeom prst="rect">
            <a:avLst/>
          </a:prstGeom>
          <a:solidFill>
            <a:srgbClr val="2462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>
              <a:lnSpc>
                <a:spcPct val="130000"/>
              </a:lnSpc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 b="1" kern="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lnSpc>
                <a:spcPct val="130000"/>
              </a:lnSpc>
              <a:defRPr/>
            </a:pPr>
            <a:r>
              <a:rPr lang="en-US" altLang="zh-CN" sz="28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报告人：王殿龙</a:t>
            </a:r>
            <a:endParaRPr lang="en-US" altLang="zh-CN" sz="2400" b="1" kern="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538163">
              <a:lnSpc>
                <a:spcPct val="130000"/>
              </a:lnSpc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	</a:t>
            </a:r>
            <a:r>
              <a:rPr lang="zh-CN" altLang="en-US" sz="24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  位：大连理工大学 机械工程学院         </a:t>
            </a:r>
            <a:r>
              <a:rPr lang="en-US" altLang="zh-CN" sz="2800" b="1" kern="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	</a:t>
            </a:r>
            <a:endParaRPr lang="zh-CN" altLang="en-US" sz="2800" b="1" spc="7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" y="3437960"/>
            <a:ext cx="2223410" cy="1863247"/>
          </a:xfrm>
          <a:prstGeom prst="rect">
            <a:avLst/>
          </a:prstGeom>
        </p:spPr>
      </p:pic>
      <p:sp>
        <p:nvSpPr>
          <p:cNvPr id="15" name="标题 1"/>
          <p:cNvSpPr txBox="1">
            <a:spLocks/>
          </p:cNvSpPr>
          <p:nvPr/>
        </p:nvSpPr>
        <p:spPr>
          <a:xfrm>
            <a:off x="323528" y="1052736"/>
            <a:ext cx="865214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6000"/>
              </a:lnSpc>
            </a:pPr>
            <a:r>
              <a:rPr lang="zh-CN" altLang="en-US" b="1" dirty="0">
                <a:solidFill>
                  <a:srgbClr val="004A8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提升教学能力 做合格好教师</a:t>
            </a:r>
            <a:endParaRPr lang="en-US" altLang="zh-CN" b="1" dirty="0">
              <a:solidFill>
                <a:srgbClr val="004A8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6" name="图片 15" descr="t010fdfb65d48bf2c5d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139" t="10062" r="1623" b="5748"/>
          <a:stretch>
            <a:fillRect/>
          </a:stretch>
        </p:blipFill>
        <p:spPr>
          <a:xfrm>
            <a:off x="6516216" y="6014786"/>
            <a:ext cx="2627784" cy="7445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840" y="1693126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需求，具备扎实的理论基础知识，通晓化工过程的基本原理、专业技能与研究方法，能够在化学工业及其它过程工业，特别是石油化工领域从事产品研制与开发、装置设计、生产过程控制及经营管理等工作的高级工程技术人才。</a:t>
            </a:r>
          </a:p>
        </p:txBody>
      </p:sp>
    </p:spTree>
    <p:extLst>
      <p:ext uri="{BB962C8B-B14F-4D97-AF65-F5344CB8AC3E}">
        <p14:creationId xmlns:p14="http://schemas.microsoft.com/office/powerpoint/2010/main" val="359917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3840" y="1693126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，具备扎实的理论基础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，通晓化工过程的基本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原理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、专业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与研究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，能够在化学工业及其它过程工业，特别是石油化工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从事产品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研制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、装置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、生产过程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及经营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等工作的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高级工程技术人才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94620" y="5035150"/>
            <a:ext cx="2293374" cy="1321201"/>
          </a:xfrm>
          <a:prstGeom prst="cloudCallout">
            <a:avLst>
              <a:gd name="adj1" fmla="val 91724"/>
              <a:gd name="adj2" fmla="val -90405"/>
            </a:avLst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8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8" name="矩形 7"/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560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3840" y="1693126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培养适应国家经济与科技发展的需求，</a:t>
            </a:r>
            <a:r>
              <a:rPr lang="zh-CN" altLang="en-US" sz="2800" b="1" u="sng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具备扎实的理论基础知识，通晓化工过程的基本原理、专业技能与研究方法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，能够在化学工业及其它过程工业，特别是石油化工领域从事产品研制与开发、装置设计、生产过程控制及经营管理等工作的高级工程技术人才。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6839" y="4903967"/>
            <a:ext cx="2845642" cy="1321201"/>
          </a:xfrm>
          <a:prstGeom prst="cloudCallout">
            <a:avLst>
              <a:gd name="adj1" fmla="val -74835"/>
              <a:gd name="adj2" fmla="val -87428"/>
            </a:avLst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8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基本素质</a:t>
            </a:r>
          </a:p>
        </p:txBody>
      </p:sp>
      <p:sp>
        <p:nvSpPr>
          <p:cNvPr id="8" name="矩形 7"/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5182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3840" y="1693126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培养适应国家经济与科技发展的需求，具备扎实的理论基础知识，通晓化工过程的基本原理、专业技能与研究方法，能够</a:t>
            </a:r>
            <a:r>
              <a:rPr lang="zh-CN" altLang="en-US" sz="2800" b="1" u="sng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在化学工业及其它过程工业，特别是石油化工领域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从事产品研制与开发、装置设计、生产过程控制及经营管理等工作的高级工程技术人才。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6838" y="4903967"/>
            <a:ext cx="2773633" cy="1321201"/>
          </a:xfrm>
          <a:prstGeom prst="cloudCallout">
            <a:avLst>
              <a:gd name="adj1" fmla="val -74835"/>
              <a:gd name="adj2" fmla="val -87428"/>
            </a:avLst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专业领域</a:t>
            </a:r>
          </a:p>
        </p:txBody>
      </p:sp>
      <p:sp>
        <p:nvSpPr>
          <p:cNvPr id="8" name="矩形 7"/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6128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9512" y="1484784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培养适应国家经济与科技发展的需求，具备扎实的理论基础知识，通晓化工过程的基本原理、专业技能与研究方法，能够在化学工业及其它过程工业，特别是石油化工领域从事</a:t>
            </a:r>
            <a:r>
              <a:rPr lang="zh-CN" altLang="en-US" sz="2800" b="1" u="sng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产品研制与开发、装置设计、生产过程控制及经营管理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等工作的高级工程技术人才。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6838" y="4903967"/>
            <a:ext cx="2845641" cy="1321201"/>
          </a:xfrm>
          <a:prstGeom prst="cloudCallout">
            <a:avLst>
              <a:gd name="adj1" fmla="val -74835"/>
              <a:gd name="adj2" fmla="val -87428"/>
            </a:avLst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职业特征</a:t>
            </a:r>
          </a:p>
        </p:txBody>
      </p:sp>
      <p:sp>
        <p:nvSpPr>
          <p:cNvPr id="8" name="矩形 7"/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675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3528" y="1284228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需求，具备扎实的理论基础知识，通晓化工过程的基本原理、专业技能与研究方法，能够在化学工业及其它过程工业，特别是石油化工领域从事产品研制与开发、装置设计、生产过程控制及经营管理等工作的</a:t>
            </a:r>
            <a:r>
              <a:rPr lang="zh-CN" altLang="en-US" sz="28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高级工程技术人才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6838" y="4903967"/>
            <a:ext cx="2773633" cy="1156149"/>
          </a:xfrm>
          <a:prstGeom prst="cloudCallout">
            <a:avLst>
              <a:gd name="adj1" fmla="val -50682"/>
              <a:gd name="adj2" fmla="val -89543"/>
            </a:avLst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人才定位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224352-2E0D-4735-A555-5986F610DFAD}"/>
              </a:ext>
            </a:extLst>
          </p:cNvPr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985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43840" y="1958594"/>
            <a:ext cx="86487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培养适应国家经济与科技发展的需求，</a:t>
            </a:r>
            <a:r>
              <a:rPr lang="zh-CN" altLang="en-US" sz="2800" b="1" u="sng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具备扎实的理论基础知识，通晓化工过程的基本原理、专业技能与研究方法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，能够</a:t>
            </a:r>
            <a:r>
              <a:rPr lang="zh-CN" altLang="en-US" sz="2800" b="1" u="sng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在化学工业及其它过程工业，特别是石油化工领域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从事</a:t>
            </a:r>
            <a:r>
              <a:rPr lang="zh-CN" altLang="en-US" sz="2800" b="1" u="sng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产品研制与开发、装置设计、生产过程控制及经营管理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等工作的</a:t>
            </a:r>
            <a:r>
              <a:rPr lang="zh-CN" altLang="en-US" sz="28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高级工程技术人才</a:t>
            </a:r>
            <a:r>
              <a:rPr lang="zh-CN" altLang="en-US" sz="28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对话气泡: 圆角矩形 1">
            <a:extLst>
              <a:ext uri="{FF2B5EF4-FFF2-40B4-BE49-F238E27FC236}">
                <a16:creationId xmlns:a16="http://schemas.microsoft.com/office/drawing/2014/main" id="{FD3EE835-C72A-4C4E-B9D0-419A9A54890E}"/>
              </a:ext>
            </a:extLst>
          </p:cNvPr>
          <p:cNvSpPr/>
          <p:nvPr/>
        </p:nvSpPr>
        <p:spPr>
          <a:xfrm>
            <a:off x="2195736" y="836712"/>
            <a:ext cx="5346290" cy="1123712"/>
          </a:xfrm>
          <a:prstGeom prst="wedgeRoundRectCallout">
            <a:avLst>
              <a:gd name="adj1" fmla="val 46247"/>
              <a:gd name="adj2" fmla="val 97433"/>
              <a:gd name="adj3" fmla="val 16667"/>
            </a:avLst>
          </a:prstGeom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基本素质：专业领域基础知识、基本原理、专业技能、研究方法等，不仅毕业时具备，更可以通过终身学习提升和巩固之。</a:t>
            </a:r>
            <a:endParaRPr lang="zh-CN" altLang="en-US" sz="2000" b="1" dirty="0">
              <a:ln>
                <a:solidFill>
                  <a:srgbClr val="C00000"/>
                </a:solidFill>
              </a:ln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id="{A9527568-D58F-4279-A512-0BCF6ECF4D55}"/>
              </a:ext>
            </a:extLst>
          </p:cNvPr>
          <p:cNvSpPr/>
          <p:nvPr/>
        </p:nvSpPr>
        <p:spPr>
          <a:xfrm>
            <a:off x="323528" y="5445224"/>
            <a:ext cx="2506733" cy="1123712"/>
          </a:xfrm>
          <a:prstGeom prst="wedgeRoundRectCallout">
            <a:avLst>
              <a:gd name="adj1" fmla="val 9416"/>
              <a:gd name="adj2" fmla="val -138332"/>
              <a:gd name="adj3" fmla="val 16667"/>
            </a:avLst>
          </a:prstGeom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专业领域：毕业五年左右毕业生的主要社会竞争优势。</a:t>
            </a: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9B326C77-CE75-4919-AC7B-040FFDEE9581}"/>
              </a:ext>
            </a:extLst>
          </p:cNvPr>
          <p:cNvSpPr/>
          <p:nvPr/>
        </p:nvSpPr>
        <p:spPr>
          <a:xfrm>
            <a:off x="3131840" y="5517232"/>
            <a:ext cx="2903488" cy="1123712"/>
          </a:xfrm>
          <a:prstGeom prst="wedgeRoundRectCallout">
            <a:avLst>
              <a:gd name="adj1" fmla="val -20240"/>
              <a:gd name="adj2" fmla="val -139538"/>
              <a:gd name="adj3" fmla="val 16667"/>
            </a:avLst>
          </a:prstGeom>
          <a:ln w="19050"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FF00FF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职业特征：毕业五年左右具备的能力、达到的职业和专业成就。</a:t>
            </a:r>
          </a:p>
        </p:txBody>
      </p:sp>
      <p:sp>
        <p:nvSpPr>
          <p:cNvPr id="10" name="对话气泡: 圆角矩形 9">
            <a:extLst>
              <a:ext uri="{FF2B5EF4-FFF2-40B4-BE49-F238E27FC236}">
                <a16:creationId xmlns:a16="http://schemas.microsoft.com/office/drawing/2014/main" id="{E2A488E1-4900-45E7-A4BD-E6EC920F3D24}"/>
              </a:ext>
            </a:extLst>
          </p:cNvPr>
          <p:cNvSpPr/>
          <p:nvPr/>
        </p:nvSpPr>
        <p:spPr>
          <a:xfrm>
            <a:off x="6444208" y="5517232"/>
            <a:ext cx="2513394" cy="1123712"/>
          </a:xfrm>
          <a:prstGeom prst="wedgeRoundRectCallout">
            <a:avLst>
              <a:gd name="adj1" fmla="val -59497"/>
              <a:gd name="adj2" fmla="val -86222"/>
              <a:gd name="adj3" fmla="val 16667"/>
            </a:avLst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人才定位：期待毕业五年左右的毕业生成为何种人才。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43841" y="161296"/>
            <a:ext cx="8648699" cy="58176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培养目标举例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6864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3841" y="161296"/>
            <a:ext cx="8648699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毕业要求</a:t>
            </a:r>
            <a:endParaRPr lang="en-US" altLang="zh-CN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352" y="742763"/>
            <a:ext cx="8648699" cy="662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8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内涵：专业认证通用标准</a:t>
            </a:r>
            <a:r>
              <a:rPr lang="zh-CN" altLang="en-US" sz="2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毕业要求</a:t>
            </a:r>
            <a:r>
              <a:rPr lang="en-US" altLang="zh-CN" sz="2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en-US" sz="28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条及其指标点</a:t>
            </a:r>
            <a:endParaRPr lang="en-US" altLang="zh-CN" sz="28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10736" y="1467049"/>
            <a:ext cx="8914907" cy="260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专业能力：工程知识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—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思维分析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—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设计开发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—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研究创新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—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使用工具 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(1-5)</a:t>
            </a:r>
            <a:endParaRPr lang="en-US" altLang="zh-CN" sz="24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工程素养：道德价值取向，社会责任和人文关怀，经济管理能力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(6-8,11)</a:t>
            </a:r>
          </a:p>
          <a:p>
            <a:pPr marL="514350" indent="-5143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发展能力：沟通，合作，终身学习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(9-10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12)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941788"/>
              </p:ext>
            </p:extLst>
          </p:nvPr>
        </p:nvGraphicFramePr>
        <p:xfrm>
          <a:off x="1547664" y="4178024"/>
          <a:ext cx="5703246" cy="2425854"/>
        </p:xfrm>
        <a:graphic>
          <a:graphicData uri="http://schemas.openxmlformats.org/drawingml/2006/table">
            <a:tbl>
              <a:tblPr/>
              <a:tblGrid>
                <a:gridCol w="475271">
                  <a:extLst>
                    <a:ext uri="{9D8B030D-6E8A-4147-A177-3AD203B41FA5}">
                      <a16:colId xmlns:a16="http://schemas.microsoft.com/office/drawing/2014/main" val="1849268830"/>
                    </a:ext>
                  </a:extLst>
                </a:gridCol>
                <a:gridCol w="475270">
                  <a:extLst>
                    <a:ext uri="{9D8B030D-6E8A-4147-A177-3AD203B41FA5}">
                      <a16:colId xmlns:a16="http://schemas.microsoft.com/office/drawing/2014/main" val="2137972064"/>
                    </a:ext>
                  </a:extLst>
                </a:gridCol>
                <a:gridCol w="475271">
                  <a:extLst>
                    <a:ext uri="{9D8B030D-6E8A-4147-A177-3AD203B41FA5}">
                      <a16:colId xmlns:a16="http://schemas.microsoft.com/office/drawing/2014/main" val="3129213818"/>
                    </a:ext>
                  </a:extLst>
                </a:gridCol>
                <a:gridCol w="475270">
                  <a:extLst>
                    <a:ext uri="{9D8B030D-6E8A-4147-A177-3AD203B41FA5}">
                      <a16:colId xmlns:a16="http://schemas.microsoft.com/office/drawing/2014/main" val="90126767"/>
                    </a:ext>
                  </a:extLst>
                </a:gridCol>
                <a:gridCol w="475271">
                  <a:extLst>
                    <a:ext uri="{9D8B030D-6E8A-4147-A177-3AD203B41FA5}">
                      <a16:colId xmlns:a16="http://schemas.microsoft.com/office/drawing/2014/main" val="1745983193"/>
                    </a:ext>
                  </a:extLst>
                </a:gridCol>
                <a:gridCol w="475270">
                  <a:extLst>
                    <a:ext uri="{9D8B030D-6E8A-4147-A177-3AD203B41FA5}">
                      <a16:colId xmlns:a16="http://schemas.microsoft.com/office/drawing/2014/main" val="1470682114"/>
                    </a:ext>
                  </a:extLst>
                </a:gridCol>
                <a:gridCol w="475271">
                  <a:extLst>
                    <a:ext uri="{9D8B030D-6E8A-4147-A177-3AD203B41FA5}">
                      <a16:colId xmlns:a16="http://schemas.microsoft.com/office/drawing/2014/main" val="2820479098"/>
                    </a:ext>
                  </a:extLst>
                </a:gridCol>
                <a:gridCol w="475270">
                  <a:extLst>
                    <a:ext uri="{9D8B030D-6E8A-4147-A177-3AD203B41FA5}">
                      <a16:colId xmlns:a16="http://schemas.microsoft.com/office/drawing/2014/main" val="3994885547"/>
                    </a:ext>
                  </a:extLst>
                </a:gridCol>
                <a:gridCol w="475271">
                  <a:extLst>
                    <a:ext uri="{9D8B030D-6E8A-4147-A177-3AD203B41FA5}">
                      <a16:colId xmlns:a16="http://schemas.microsoft.com/office/drawing/2014/main" val="3310139466"/>
                    </a:ext>
                  </a:extLst>
                </a:gridCol>
                <a:gridCol w="475270">
                  <a:extLst>
                    <a:ext uri="{9D8B030D-6E8A-4147-A177-3AD203B41FA5}">
                      <a16:colId xmlns:a16="http://schemas.microsoft.com/office/drawing/2014/main" val="2758958455"/>
                    </a:ext>
                  </a:extLst>
                </a:gridCol>
                <a:gridCol w="475271">
                  <a:extLst>
                    <a:ext uri="{9D8B030D-6E8A-4147-A177-3AD203B41FA5}">
                      <a16:colId xmlns:a16="http://schemas.microsoft.com/office/drawing/2014/main" val="3451081189"/>
                    </a:ext>
                  </a:extLst>
                </a:gridCol>
                <a:gridCol w="475270">
                  <a:extLst>
                    <a:ext uri="{9D8B030D-6E8A-4147-A177-3AD203B41FA5}">
                      <a16:colId xmlns:a16="http://schemas.microsoft.com/office/drawing/2014/main" val="4239904338"/>
                    </a:ext>
                  </a:extLst>
                </a:gridCol>
              </a:tblGrid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4906494"/>
                  </a:ext>
                </a:extLst>
              </a:tr>
              <a:tr h="10890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工程知识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问题分析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设计开发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使用工具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工程社会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环境发展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职业规范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个人团队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沟通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项目管理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终身学习</a:t>
                      </a:r>
                    </a:p>
                  </a:txBody>
                  <a:tcPr marL="68579" marR="68579" marT="45679" marB="456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8614932"/>
                  </a:ext>
                </a:extLst>
              </a:tr>
              <a:tr h="719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</a:t>
                      </a: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79" marR="68579" marT="45679" marB="4567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433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75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512" y="908720"/>
            <a:ext cx="8784976" cy="40897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不能照搬通用标准，一定要转化为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具有鲜明专业特色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的毕业要求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条</a:t>
            </a:r>
            <a:endParaRPr lang="en-US" altLang="zh-CN" sz="24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毕业要求要支撑培养目标，避免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脱离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培养目标，甚至两者完全游离</a:t>
            </a:r>
            <a:endParaRPr lang="en-US" altLang="zh-CN" sz="24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毕业要求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定位合适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，本科阶段可通过有效教学环节实现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对毕业能力的定位和描述要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具有逻辑关系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或递进关系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用词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避免夸张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：极强的、优异的、完美的、快速、精准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47650" y="5085184"/>
            <a:ext cx="8648699" cy="1323439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/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具有专业特色小窍门：</a:t>
            </a:r>
          </a:p>
          <a:p>
            <a:pPr marL="542925" lvl="1" indent="-542925"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多考虑专业所具有的</a:t>
            </a:r>
            <a:r>
              <a:rPr lang="zh-CN" altLang="en-US" sz="20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行业背景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和地域</a:t>
            </a:r>
            <a:r>
              <a:rPr lang="zh-CN" altLang="en-US" sz="20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区域特色</a:t>
            </a:r>
            <a:endParaRPr lang="zh-CN" altLang="en-US" sz="2000" b="1" kern="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542925" lvl="1" indent="-542925"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在用词上注意</a:t>
            </a:r>
            <a:r>
              <a:rPr lang="zh-CN" altLang="en-US" sz="20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广度</a:t>
            </a:r>
            <a:r>
              <a:rPr lang="en-US" altLang="zh-CN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描述类别的名词，例如工程知识、创新意识、行业标准</a:t>
            </a:r>
            <a:r>
              <a:rPr lang="en-US" altLang="zh-CN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0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程度</a:t>
            </a:r>
            <a:r>
              <a:rPr lang="en-US" altLang="zh-CN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描述能力层次的动词，例如开发、建立、实施、应用</a:t>
            </a:r>
            <a:r>
              <a:rPr lang="en-US" altLang="zh-CN" sz="20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000" b="1" kern="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4B60B9-8F60-4BE2-8853-7550C021ABD8}"/>
              </a:ext>
            </a:extLst>
          </p:cNvPr>
          <p:cNvSpPr/>
          <p:nvPr/>
        </p:nvSpPr>
        <p:spPr>
          <a:xfrm>
            <a:off x="243841" y="161296"/>
            <a:ext cx="8648699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毕业要求</a:t>
            </a:r>
            <a:endParaRPr lang="en-US" altLang="zh-CN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39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endParaRPr lang="en-US" altLang="zh-CN" sz="21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DDF8D0C1-3E72-4283-82B9-169BF3B413DD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659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32" y="112692"/>
            <a:ext cx="872902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9289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10570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1184254" y="671945"/>
            <a:ext cx="7956000" cy="36000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970" y="98592"/>
            <a:ext cx="4075086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倾心教学 历练自我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A005-A0E6-4928-8811-7061FB95A46C}" type="slidenum">
              <a:rPr lang="zh-CN" altLang="en-US" sz="1400" smtClean="0"/>
              <a:pPr/>
              <a:t>2</a:t>
            </a:fld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755576" y="1628800"/>
            <a:ext cx="7776864" cy="4285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1978.3-1982.1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大连理工大学机械设计制造专业本科毕业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1982.2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留校任教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1983.9-1988.8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师从刘培德、姚南珣教授获工学博士学位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1996.11-1998.12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月赴澳大利亚墨尔本大学作客座研究员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2001.4-2014.7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期间先后担任机械学院副院长、机材能学部副部长</a:t>
            </a: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主管本科教学工作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三尺讲台  从未离开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20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A2523C53-2EFA-4E37-A993-18F58173369A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684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21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539ACFD5-C302-47F3-BEF0-C5DD2579696C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4669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22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外部需求和内部需求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基于</a:t>
                      </a:r>
                      <a:r>
                        <a:rPr lang="en-US" altLang="zh-CN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OBE </a:t>
                      </a: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根据培养目标反求毕业要求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E0DCEE2D-A501-4002-9BAF-1EABCC04DB15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287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23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外部需求和内部需求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基于</a:t>
                      </a:r>
                      <a:r>
                        <a:rPr lang="en-US" altLang="zh-CN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OBE </a:t>
                      </a: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根据培养目标反求毕业要求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对上响应社会需求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对下决定毕业要求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对上支撑培养目标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对下衔接课程体系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43B84E18-65A2-40F7-A275-6E83AA917B80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8153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24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外部需求和内部需求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基于</a:t>
                      </a:r>
                      <a:r>
                        <a:rPr lang="en-US" altLang="zh-CN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OBE </a:t>
                      </a: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根据培养目标反求毕业要求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对上响应社会需求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对下决定毕业要求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对上支撑培养目标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对下衔接课程体系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总体的 概括的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具体的 细致的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endParaRPr lang="zh-CN" altLang="en-US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14114DED-7E4C-4DE9-8E02-540E2758DE63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66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25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外部需求和内部需求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基于</a:t>
                      </a:r>
                      <a:r>
                        <a:rPr lang="en-US" altLang="zh-CN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OBE </a:t>
                      </a: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根据培养目标反求毕业要求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对上响应社会需求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对下决定毕业要求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对上支撑培养目标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对下衔接课程体系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总体的 概括的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具体的 细致的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年后“能做什么”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毕业时“能有什么”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549F4C7D-B205-481D-98C3-B425C676664B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060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26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43840" y="1944498"/>
          <a:ext cx="8648700" cy="372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0780">
                  <a:extLst>
                    <a:ext uri="{9D8B030D-6E8A-4147-A177-3AD203B41FA5}">
                      <a16:colId xmlns:a16="http://schemas.microsoft.com/office/drawing/2014/main" val="2153947879"/>
                    </a:ext>
                  </a:extLst>
                </a:gridCol>
                <a:gridCol w="3642851">
                  <a:extLst>
                    <a:ext uri="{9D8B030D-6E8A-4147-A177-3AD203B41FA5}">
                      <a16:colId xmlns:a16="http://schemas.microsoft.com/office/drawing/2014/main" val="2481024412"/>
                    </a:ext>
                  </a:extLst>
                </a:gridCol>
                <a:gridCol w="4055069">
                  <a:extLst>
                    <a:ext uri="{9D8B030D-6E8A-4147-A177-3AD203B41FA5}">
                      <a16:colId xmlns:a16="http://schemas.microsoft.com/office/drawing/2014/main" val="51723014"/>
                    </a:ext>
                  </a:extLst>
                </a:gridCol>
              </a:tblGrid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zh-CN" altLang="en-US" sz="18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61700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定 义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年左右专业成就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毕业时专业能力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736526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定 位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注册工程师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工程师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150483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依 据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外部需求和内部需求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基于</a:t>
                      </a:r>
                      <a:r>
                        <a:rPr lang="en-US" altLang="zh-CN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OBE </a:t>
                      </a: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根据培养目标反求毕业要求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12344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作 用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对上响应社会需求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对下决定毕业要求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对上支撑培养目标</a:t>
                      </a:r>
                      <a:endParaRPr lang="en-US" altLang="zh-CN" sz="1800" b="1" kern="1200" dirty="0">
                        <a:solidFill>
                          <a:srgbClr val="843C0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对下衔接课程体系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277992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程 度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总体的 概括的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具体的 细致的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299258"/>
                  </a:ext>
                </a:extLst>
              </a:tr>
              <a:tr h="38014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 涵</a:t>
                      </a: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</a:t>
                      </a:r>
                      <a:r>
                        <a:rPr lang="en-US" altLang="zh-CN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年后“能做什么”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</a:pPr>
                      <a:r>
                        <a:rPr lang="zh-CN" altLang="en-US" sz="1800" b="1" kern="1200" dirty="0">
                          <a:solidFill>
                            <a:srgbClr val="843C0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毕业时“能有什么”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238063"/>
                  </a:ext>
                </a:extLst>
              </a:tr>
              <a:tr h="72304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 系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“能做什么” 取决于“能有什么” ：毕业要求支撑培养目标</a:t>
                      </a:r>
                      <a:endParaRPr lang="en-US" altLang="zh-CN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“能做什么” 决定了“该有什么” ：培养目标决定毕业要求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27947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8CA3EA53-451F-47D7-ADC2-33D9214EF14D}"/>
              </a:ext>
            </a:extLst>
          </p:cNvPr>
          <p:cNvSpPr/>
          <p:nvPr/>
        </p:nvSpPr>
        <p:spPr>
          <a:xfrm>
            <a:off x="243841" y="978175"/>
            <a:ext cx="8648699" cy="45935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培养目标与毕业要求关系</a:t>
            </a:r>
            <a:endParaRPr lang="en-US" altLang="zh-CN" sz="21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652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608F-12B2-4520-A497-8B858171CFB3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786" y="764704"/>
            <a:ext cx="4534637" cy="4593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毕业要求</a:t>
            </a:r>
            <a:r>
              <a:rPr lang="en-US" altLang="zh-CN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12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条全面支撑培养目标</a:t>
            </a:r>
            <a:endParaRPr lang="en-US" altLang="zh-CN" sz="2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43840" y="2009110"/>
          <a:ext cx="8648701" cy="39227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82231">
                  <a:extLst>
                    <a:ext uri="{9D8B030D-6E8A-4147-A177-3AD203B41FA5}">
                      <a16:colId xmlns:a16="http://schemas.microsoft.com/office/drawing/2014/main" val="4154681668"/>
                    </a:ext>
                  </a:extLst>
                </a:gridCol>
                <a:gridCol w="1227745">
                  <a:extLst>
                    <a:ext uri="{9D8B030D-6E8A-4147-A177-3AD203B41FA5}">
                      <a16:colId xmlns:a16="http://schemas.microsoft.com/office/drawing/2014/main" val="2473859510"/>
                    </a:ext>
                  </a:extLst>
                </a:gridCol>
                <a:gridCol w="1227745">
                  <a:extLst>
                    <a:ext uri="{9D8B030D-6E8A-4147-A177-3AD203B41FA5}">
                      <a16:colId xmlns:a16="http://schemas.microsoft.com/office/drawing/2014/main" val="1350936215"/>
                    </a:ext>
                  </a:extLst>
                </a:gridCol>
                <a:gridCol w="1227745">
                  <a:extLst>
                    <a:ext uri="{9D8B030D-6E8A-4147-A177-3AD203B41FA5}">
                      <a16:colId xmlns:a16="http://schemas.microsoft.com/office/drawing/2014/main" val="2137727750"/>
                    </a:ext>
                  </a:extLst>
                </a:gridCol>
                <a:gridCol w="1227745">
                  <a:extLst>
                    <a:ext uri="{9D8B030D-6E8A-4147-A177-3AD203B41FA5}">
                      <a16:colId xmlns:a16="http://schemas.microsoft.com/office/drawing/2014/main" val="4068211044"/>
                    </a:ext>
                  </a:extLst>
                </a:gridCol>
                <a:gridCol w="1227745">
                  <a:extLst>
                    <a:ext uri="{9D8B030D-6E8A-4147-A177-3AD203B41FA5}">
                      <a16:colId xmlns:a16="http://schemas.microsoft.com/office/drawing/2014/main" val="3626609757"/>
                    </a:ext>
                  </a:extLst>
                </a:gridCol>
                <a:gridCol w="1227745">
                  <a:extLst>
                    <a:ext uri="{9D8B030D-6E8A-4147-A177-3AD203B41FA5}">
                      <a16:colId xmlns:a16="http://schemas.microsoft.com/office/drawing/2014/main" val="858298278"/>
                    </a:ext>
                  </a:extLst>
                </a:gridCol>
              </a:tblGrid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  <a:r>
                        <a:rPr lang="en-US" altLang="zh-CN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7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  <a:r>
                        <a:rPr lang="en-US" altLang="zh-CN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7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  <a:r>
                        <a:rPr lang="en-US" altLang="zh-CN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7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  <a:r>
                        <a:rPr lang="en-US" altLang="zh-CN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7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  <a:r>
                        <a:rPr lang="en-US" altLang="zh-CN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7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培养目标</a:t>
                      </a:r>
                      <a:r>
                        <a:rPr lang="en-US" altLang="zh-CN" sz="1700" b="1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7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433587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807935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0" lang="zh-CN" altLang="zh-CN" sz="17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912613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7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951719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7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072418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17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211428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673778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897610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0" lang="zh-CN" altLang="zh-CN" sz="17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214329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0" lang="zh-CN" altLang="zh-CN" sz="17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0" lang="zh-CN" altLang="zh-CN" sz="17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627734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kumimoji="0" lang="zh-CN" altLang="zh-CN" sz="17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03864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747466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053958"/>
                  </a:ext>
                </a:extLst>
              </a:tr>
              <a:tr h="29489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en-US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毕业要求</a:t>
                      </a:r>
                      <a:r>
                        <a:rPr lang="en-US" altLang="zh-CN" sz="1700" b="1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zh-CN" altLang="zh-CN" sz="1700" b="1" kern="1200" dirty="0">
                          <a:solidFill>
                            <a:srgbClr val="2038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zh-CN" altLang="en-US" sz="1700" b="1" dirty="0">
                        <a:solidFill>
                          <a:srgbClr val="2038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38506469"/>
                  </a:ext>
                </a:extLst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1804469" y="3273129"/>
            <a:ext cx="5948016" cy="1021556"/>
          </a:xfrm>
          <a:prstGeom prst="roundRect">
            <a:avLst/>
          </a:prstGeom>
          <a:solidFill>
            <a:srgbClr val="203864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7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毕业要求：</a:t>
            </a:r>
            <a:endParaRPr lang="en-US" altLang="zh-CN" sz="27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7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支撑培养目标，凸显专业人才特质</a:t>
            </a:r>
          </a:p>
        </p:txBody>
      </p:sp>
    </p:spTree>
    <p:extLst>
      <p:ext uri="{BB962C8B-B14F-4D97-AF65-F5344CB8AC3E}">
        <p14:creationId xmlns:p14="http://schemas.microsoft.com/office/powerpoint/2010/main" val="59837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2051720" y="1378936"/>
            <a:ext cx="6191863" cy="10867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ED7D31">
                  <a:lumMod val="20000"/>
                  <a:lumOff val="80000"/>
                </a:srgb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650" y="720343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课程大纲和课程目标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36750" y="1876955"/>
            <a:ext cx="1261884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课程大纲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5319" y="4599919"/>
            <a:ext cx="2958718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教师赋予课程大纲柔性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893572" y="2998513"/>
            <a:ext cx="474074" cy="279872"/>
          </a:xfrm>
          <a:prstGeom prst="rightArrow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25750" y="4887945"/>
            <a:ext cx="2620411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刚柔并济才是好大纲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/>
          <a:srcRect l="6541" r="10609"/>
          <a:stretch/>
        </p:blipFill>
        <p:spPr>
          <a:xfrm>
            <a:off x="230128" y="2020148"/>
            <a:ext cx="1896473" cy="3052045"/>
          </a:xfrm>
          <a:prstGeom prst="rect">
            <a:avLst/>
          </a:prstGeom>
        </p:spPr>
      </p:pic>
      <p:sp>
        <p:nvSpPr>
          <p:cNvPr id="2" name="等号 1"/>
          <p:cNvSpPr/>
          <p:nvPr/>
        </p:nvSpPr>
        <p:spPr>
          <a:xfrm>
            <a:off x="4351463" y="1931177"/>
            <a:ext cx="547158" cy="325472"/>
          </a:xfrm>
          <a:prstGeom prst="mathEqual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3" name="加号 2"/>
          <p:cNvSpPr/>
          <p:nvPr/>
        </p:nvSpPr>
        <p:spPr>
          <a:xfrm>
            <a:off x="5614015" y="1898716"/>
            <a:ext cx="497618" cy="394862"/>
          </a:xfrm>
          <a:prstGeom prst="mathPlus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51852" y="1887229"/>
            <a:ext cx="614271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课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59526" y="1887229"/>
            <a:ext cx="614271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程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31616" y="2926154"/>
            <a:ext cx="1422184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课：内容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31616" y="3484831"/>
            <a:ext cx="1422184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程：进度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79247" y="2942241"/>
            <a:ext cx="4447371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教学环节、考核方式、教学目标等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3893572" y="3541103"/>
            <a:ext cx="474074" cy="279872"/>
          </a:xfrm>
          <a:prstGeom prst="rightArrow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79247" y="3484831"/>
            <a:ext cx="4447371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开课学期、先修课程、学时分配等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55319" y="5183732"/>
            <a:ext cx="2958718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认证赋予课程大纲刚性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5493051" y="4944217"/>
            <a:ext cx="474074" cy="279872"/>
          </a:xfrm>
          <a:prstGeom prst="rightArrow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 sz="1200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28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4298" y="4036564"/>
            <a:ext cx="1376820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大纲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3893572" y="4092835"/>
            <a:ext cx="474074" cy="279872"/>
          </a:xfrm>
          <a:prstGeom prst="rightArrow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79247" y="4036564"/>
            <a:ext cx="4493538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具有一定顺序性和逻辑性的内容要点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加号 34"/>
          <p:cNvSpPr/>
          <p:nvPr/>
        </p:nvSpPr>
        <p:spPr>
          <a:xfrm>
            <a:off x="6759250" y="1888063"/>
            <a:ext cx="497618" cy="394862"/>
          </a:xfrm>
          <a:prstGeom prst="mathPlus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08007" y="1889287"/>
            <a:ext cx="883576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大纲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88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1" grpId="0" animBg="1"/>
      <p:bldP spid="24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五边形 25"/>
          <p:cNvSpPr/>
          <p:nvPr/>
        </p:nvSpPr>
        <p:spPr>
          <a:xfrm>
            <a:off x="252494" y="2287950"/>
            <a:ext cx="1359516" cy="415498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三个目标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043452" y="2285765"/>
            <a:ext cx="1261884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课程目标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3841" y="1591647"/>
            <a:ext cx="8792655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从专业认证自评报告</a:t>
            </a:r>
            <a:r>
              <a:rPr lang="zh-CN" altLang="en-US" sz="21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审读要点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(OBE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关键要素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的角度看课程大纲的重要性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1587140" y="2287950"/>
            <a:ext cx="380152" cy="392415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en-US" altLang="zh-CN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09909" y="2285765"/>
            <a:ext cx="1261884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毕业要求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73847" y="2278345"/>
            <a:ext cx="1261884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培养目标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252494" y="3349669"/>
            <a:ext cx="1359516" cy="415498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三个支撑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43449" y="3804680"/>
            <a:ext cx="4279809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毕业要求       支撑       培养目标                       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1587140" y="3349669"/>
            <a:ext cx="380152" cy="392415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en-US" altLang="zh-CN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024533" y="3345061"/>
            <a:ext cx="4286776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课程体系       支撑       毕业要求          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43450" y="2929563"/>
            <a:ext cx="4186075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课程目标       支撑       毕业要求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252494" y="4884376"/>
            <a:ext cx="1359516" cy="415498"/>
          </a:xfrm>
          <a:prstGeom prst="homePlat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三个机制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43450" y="5325647"/>
            <a:ext cx="3953080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培养目标评价机制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1587140" y="4884377"/>
            <a:ext cx="380152" cy="392415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 defTabSz="685800"/>
            <a:r>
              <a:rPr lang="en-US" altLang="zh-CN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043451" y="4884376"/>
            <a:ext cx="3946112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毕业要求评价机制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043449" y="4443106"/>
            <a:ext cx="3953079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课程目标评价机制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3841" y="2233094"/>
            <a:ext cx="5786321" cy="48696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43840" y="2872737"/>
            <a:ext cx="5786321" cy="135700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3839" y="4394250"/>
            <a:ext cx="5786321" cy="135700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6282660" y="2474552"/>
            <a:ext cx="773616" cy="3041588"/>
          </a:xfrm>
          <a:prstGeom prst="righ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5481" y="3682827"/>
            <a:ext cx="1512228" cy="5469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课程大纲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6B339B9-474D-41B3-8400-A74CA7F96DF7}"/>
              </a:ext>
            </a:extLst>
          </p:cNvPr>
          <p:cNvSpPr/>
          <p:nvPr/>
        </p:nvSpPr>
        <p:spPr>
          <a:xfrm>
            <a:off x="247650" y="720343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课程大纲和课程目标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61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1" grpId="0" animBg="1"/>
      <p:bldP spid="2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CBE0B8E-994C-4134-A9FA-B2D2CE7F3524}"/>
              </a:ext>
            </a:extLst>
          </p:cNvPr>
          <p:cNvSpPr/>
          <p:nvPr/>
        </p:nvSpPr>
        <p:spPr>
          <a:xfrm>
            <a:off x="755576" y="1052736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现担任国家级精品资源共享课</a:t>
            </a: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—“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画法几何与工程制图”课程负责人、国家级实验教学示范中心</a:t>
            </a:r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—“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机械工程实验教学中心”负责人。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主要从事工程图学、测试技术的教学和科研工作。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年辽宁省教学成果一等奖，同年获宝钢优秀教师奖；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年国家教学成果二等奖二项；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年获辽宁省教学名师奖；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年获辽宁省教学成果一等奖二项；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年获国家教学成果一等奖一项、二等奖一项。</a:t>
            </a:r>
            <a:endParaRPr lang="en-US" altLang="zh-CN" sz="2000" b="1" dirty="0">
              <a:solidFill>
                <a:srgbClr val="004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4A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年获国家教学成果二等奖一项。</a:t>
            </a:r>
            <a:endParaRPr lang="zh-CN" altLang="en-US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6EE90D3-FDD4-4508-AA41-4A4C7D20F20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6372200" y="4068071"/>
            <a:ext cx="2627784" cy="197083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46CB3BD-0CBD-4458-8284-9B45B67D50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068071"/>
            <a:ext cx="2795803" cy="20968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D26F0F-A1F5-40D3-8B94-E19660E0DA3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3" y="4056539"/>
            <a:ext cx="2907189" cy="218039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课程大纲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698" y="1514093"/>
            <a:ext cx="8698984" cy="4103726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</p:pic>
      <p:sp>
        <p:nvSpPr>
          <p:cNvPr id="6" name="椭圆 5"/>
          <p:cNvSpPr/>
          <p:nvPr/>
        </p:nvSpPr>
        <p:spPr>
          <a:xfrm>
            <a:off x="89502" y="1430778"/>
            <a:ext cx="3132348" cy="37804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69660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3841" y="1370637"/>
            <a:ext cx="8646546" cy="207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面向产出的课程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目标的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定义</a:t>
            </a:r>
            <a:endParaRPr lang="en-US" altLang="zh-CN" sz="2100" b="1" u="sng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产出：具体课程在课程体系里扮演的角色，或，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具体课程在关联度矩阵里的位置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课程目标是准确表达学生通过课程学习所获得的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能力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，而非教师的教学要求。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课程目标达成度评价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556" y="3359666"/>
            <a:ext cx="8100901" cy="25386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18294" y="3071246"/>
            <a:ext cx="14581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控制工程基础</a:t>
            </a:r>
            <a:r>
              <a:rPr lang="en-US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35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1441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556" y="3359666"/>
            <a:ext cx="8100901" cy="2538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3841" y="1370637"/>
            <a:ext cx="8646546" cy="207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面向产出的课程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目标的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定义</a:t>
            </a:r>
            <a:endParaRPr lang="en-US" altLang="zh-CN" sz="2100" b="1" u="sng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产出：具体课程在课程体系里扮演的角色，或，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具体课程在关联度矩阵里的位置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课程目标是准确表达学生通过课程学习所获得的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能力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，而非教师的教学要求。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8" name="矩形 7"/>
          <p:cNvSpPr/>
          <p:nvPr/>
        </p:nvSpPr>
        <p:spPr>
          <a:xfrm>
            <a:off x="4415713" y="3359666"/>
            <a:ext cx="1378598" cy="255011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22150" y="4401108"/>
            <a:ext cx="540060" cy="594066"/>
          </a:xfrm>
          <a:prstGeom prst="rightArrow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10800000">
            <a:off x="2951820" y="4401108"/>
            <a:ext cx="1291521" cy="594066"/>
          </a:xfrm>
          <a:prstGeom prst="rightArrow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18294" y="3071246"/>
            <a:ext cx="14581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控制工程基础</a:t>
            </a:r>
            <a:r>
              <a:rPr lang="en-US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35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690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93" y="1592796"/>
            <a:ext cx="8646546" cy="45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(2) 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课程目标的设计</a:t>
            </a:r>
            <a:endParaRPr lang="en-US" altLang="zh-CN" sz="2100" b="1" u="sng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841" y="2402886"/>
            <a:ext cx="8648698" cy="30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宏观层面</a:t>
            </a:r>
            <a:endParaRPr lang="en-US" altLang="zh-CN" sz="21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基于专业所有课程与毕业要求指标点的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关联度矩阵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，顶层设计专业课程体系的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所有</a:t>
            </a:r>
            <a:r>
              <a:rPr lang="zh-CN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→ 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微观层面</a:t>
            </a:r>
            <a:endParaRPr lang="en-US" altLang="zh-CN" sz="21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</a:pPr>
            <a:r>
              <a:rPr lang="en-US" altLang="zh-CN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基于具体课程支撑的毕业要求指标点，底层设计该门</a:t>
            </a:r>
            <a:r>
              <a:rPr lang="zh-CN" altLang="zh-CN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课程的课程目标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全覆盖该门课程的毕业要求指标点 → 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7874" y="3368629"/>
            <a:ext cx="3564396" cy="41549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100" b="1" dirty="0">
                <a:solidFill>
                  <a:prstClr val="white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整合课程，去水课，建金课。</a:t>
            </a:r>
            <a:endParaRPr lang="en-US" altLang="zh-CN" sz="2100" b="1" dirty="0">
              <a:solidFill>
                <a:prstClr val="white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4018" y="5034807"/>
            <a:ext cx="3780420" cy="41549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100" b="1" dirty="0">
                <a:solidFill>
                  <a:prstClr val="white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重构课程内容，定位课程目标。</a:t>
            </a:r>
            <a:endParaRPr lang="en-US" altLang="zh-CN" sz="2100" b="1" dirty="0">
              <a:solidFill>
                <a:prstClr val="white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544108" y="2245038"/>
            <a:ext cx="3078342" cy="378042"/>
          </a:xfrm>
          <a:prstGeom prst="wedgeRoundRectCallout">
            <a:avLst>
              <a:gd name="adj1" fmla="val -48557"/>
              <a:gd name="adj2" fmla="val 129139"/>
              <a:gd name="adj3" fmla="val 16667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有效避免因人设课、雷同课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4355976" y="3912599"/>
            <a:ext cx="4374486" cy="378042"/>
          </a:xfrm>
          <a:prstGeom prst="wedgeRoundRectCallout">
            <a:avLst>
              <a:gd name="adj1" fmla="val -48272"/>
              <a:gd name="adj2" fmla="val 145799"/>
              <a:gd name="adj3" fmla="val 16667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有效避免课程目标与毕业要求指标点脱离</a:t>
            </a:r>
          </a:p>
        </p:txBody>
      </p:sp>
      <p:sp>
        <p:nvSpPr>
          <p:cNvPr id="11" name="矩形 10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</p:spTree>
    <p:extLst>
      <p:ext uri="{BB962C8B-B14F-4D97-AF65-F5344CB8AC3E}">
        <p14:creationId xmlns:p14="http://schemas.microsoft.com/office/powerpoint/2010/main" val="222675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51820" y="1747845"/>
            <a:ext cx="14581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工程制图</a:t>
            </a:r>
            <a:r>
              <a:rPr lang="en-US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A1》</a:t>
            </a:r>
            <a:endParaRPr lang="zh-CN" altLang="en-US" sz="135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538" y="2024844"/>
            <a:ext cx="3892253" cy="31549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024844"/>
            <a:ext cx="3840227" cy="315999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92672" y="1747845"/>
            <a:ext cx="204286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zh-CN" sz="135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《塑料成型工艺及模具》</a:t>
            </a:r>
            <a:endParaRPr lang="zh-CN" altLang="en-US" sz="135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39652" y="3050958"/>
            <a:ext cx="178219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77634" y="4190054"/>
            <a:ext cx="12421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487434" y="3645024"/>
            <a:ext cx="70652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67544" y="3807042"/>
            <a:ext cx="91810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48274" y="5131685"/>
            <a:ext cx="178219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19772" y="3266982"/>
            <a:ext cx="167418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087724" y="3429000"/>
            <a:ext cx="54006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601670" y="4401108"/>
            <a:ext cx="97210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331385" y="4566534"/>
            <a:ext cx="871003" cy="1481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20857" y="2402886"/>
            <a:ext cx="75945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31750" y="2398018"/>
            <a:ext cx="1836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786246" y="2741952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31750" y="2727165"/>
            <a:ext cx="1836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814138" y="2888940"/>
            <a:ext cx="32403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814138" y="2564904"/>
            <a:ext cx="1836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841292" y="2487968"/>
            <a:ext cx="704594" cy="341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21550" y="2672916"/>
            <a:ext cx="7560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383868" y="3449375"/>
            <a:ext cx="6480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487434" y="4023066"/>
            <a:ext cx="6480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67544" y="4190054"/>
            <a:ext cx="6480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156641" y="4779150"/>
            <a:ext cx="174117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079115" y="4941168"/>
            <a:ext cx="106261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462210" y="3050958"/>
            <a:ext cx="54006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846165" y="3374994"/>
            <a:ext cx="5341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620857" y="3537012"/>
            <a:ext cx="108349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457950" y="3659101"/>
            <a:ext cx="5341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871100" y="3861048"/>
            <a:ext cx="107716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923802" y="4347102"/>
            <a:ext cx="92236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944439" y="4526939"/>
            <a:ext cx="5341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730664" y="4671138"/>
            <a:ext cx="72728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7488324" y="4995174"/>
            <a:ext cx="70207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402724" y="4995174"/>
            <a:ext cx="1657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788239" y="5179798"/>
            <a:ext cx="165721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1223628" y="5387342"/>
            <a:ext cx="66967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课程目标是对学生通过该门课程学习所获得能力的描述</a:t>
            </a:r>
          </a:p>
        </p:txBody>
      </p:sp>
    </p:spTree>
    <p:extLst>
      <p:ext uri="{BB962C8B-B14F-4D97-AF65-F5344CB8AC3E}">
        <p14:creationId xmlns:p14="http://schemas.microsoft.com/office/powerpoint/2010/main" val="306352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8678" y="2925086"/>
            <a:ext cx="8646546" cy="282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(4) </a:t>
            </a:r>
            <a:r>
              <a:rPr lang="zh-CN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目标达成度评价的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原始数据</a:t>
            </a:r>
            <a:endParaRPr lang="en-US" altLang="zh-CN" sz="2100" b="1" u="sng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spcBef>
                <a:spcPts val="900"/>
              </a:spcBef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计算课程目标达成度的原始数据为</a:t>
            </a:r>
            <a:r>
              <a:rPr lang="zh-CN" altLang="en-US" sz="2100" b="1" u="sng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各种考核成绩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  <a:spcBef>
                <a:spcPts val="900"/>
              </a:spcBef>
            </a:pP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例如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：大作业、调研报告、 实验、考试等的原始考核成绩。</a:t>
            </a:r>
          </a:p>
          <a:p>
            <a:pPr marL="342900" indent="-342900" defTabSz="685800">
              <a:lnSpc>
                <a:spcPct val="125000"/>
              </a:lnSpc>
              <a:spcBef>
                <a:spcPts val="900"/>
              </a:spcBef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原始数据应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覆盖全体学生</a:t>
            </a:r>
            <a:endParaRPr lang="en-US" altLang="zh-CN" sz="2100" b="1" u="sng" dirty="0">
              <a:solidFill>
                <a:srgbClr val="0070C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例如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：通过课堂提问的方式考核某个课程目标，如果学生人数众多， 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课堂提问获得的原始数据几乎不能覆盖全体学生。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7" name="矩形 6"/>
          <p:cNvSpPr/>
          <p:nvPr/>
        </p:nvSpPr>
        <p:spPr>
          <a:xfrm>
            <a:off x="252412" y="1413133"/>
            <a:ext cx="8648698" cy="1523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  <a:spcBef>
                <a:spcPts val="450"/>
              </a:spcBef>
              <a:spcAft>
                <a:spcPts val="450"/>
              </a:spcAft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(3) 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课程目标达成度评价的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目的</a:t>
            </a:r>
            <a:endParaRPr lang="en-US" altLang="zh-CN" sz="2100" b="1" u="sng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理想目的：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通过达成度数据找出问题 → 提出改进措施 → 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持续改进</a:t>
            </a:r>
            <a:endParaRPr lang="en-US" altLang="zh-CN" sz="2100" b="1" u="sng" dirty="0">
              <a:solidFill>
                <a:srgbClr val="0070C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现实目的：</a:t>
            </a:r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课程目标达成度评价结果</a:t>
            </a:r>
            <a:r>
              <a:rPr lang="zh-CN" altLang="en-US" sz="2100" b="1" u="sng" dirty="0">
                <a:solidFill>
                  <a:srgbClr val="0070C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支撑</a:t>
            </a:r>
            <a:r>
              <a:rPr lang="zh-CN" altLang="en-US" sz="2100" b="1" dirty="0">
                <a:solidFill>
                  <a:srgbClr val="00206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专业的毕业要求达成度评价</a:t>
            </a:r>
            <a:endParaRPr lang="en-US" altLang="zh-CN" sz="2100" b="1" dirty="0">
              <a:solidFill>
                <a:srgbClr val="00206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34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94" y="1484784"/>
            <a:ext cx="8646546" cy="3863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(5) </a:t>
            </a:r>
            <a:r>
              <a:rPr lang="zh-CN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目标达成度评价的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属性</a:t>
            </a:r>
            <a:endParaRPr lang="en-US" altLang="zh-CN" sz="21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spcBef>
                <a:spcPts val="900"/>
              </a:spcBef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可教学性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：课程目标</a:t>
            </a:r>
            <a:r>
              <a:rPr lang="zh-CN" altLang="en-US" sz="2100" b="1" u="sng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设置合理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  <a:spcBef>
                <a:spcPts val="900"/>
              </a:spcBef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100" b="1" u="sng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例如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：课容量</a:t>
            </a:r>
            <a:r>
              <a:rPr lang="en-US" altLang="zh-CN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人的高等数学的某条课程目标为“团队合作”，如何通过课堂教学实现呢？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  <a:spcBef>
                <a:spcPts val="900"/>
              </a:spcBef>
            </a:pP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 defTabSz="685800">
              <a:lnSpc>
                <a:spcPct val="125000"/>
              </a:lnSpc>
              <a:spcBef>
                <a:spcPts val="900"/>
              </a:spcBef>
              <a:buFont typeface="Wingdings" panose="05000000000000000000" pitchFamily="2" charset="2"/>
              <a:buChar char="p"/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可评价性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：对不同课程目标的评价数据采用</a:t>
            </a:r>
            <a:r>
              <a:rPr lang="zh-CN" altLang="en-US" sz="2100" b="1" u="sng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恰当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的原始数据</a:t>
            </a:r>
            <a:r>
              <a:rPr lang="en-US" altLang="zh-CN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</a:t>
            </a:r>
          </a:p>
          <a:p>
            <a:pPr defTabSz="685800">
              <a:lnSpc>
                <a:spcPct val="125000"/>
              </a:lnSpc>
              <a:spcBef>
                <a:spcPts val="900"/>
              </a:spcBef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100" b="1" u="sng" dirty="0">
                <a:solidFill>
                  <a:srgbClr val="5B9BD5">
                    <a:lumMod val="75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例如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：什么样的课程目标对应什么样的考核方式，如果课程目标为对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 纯概念性的知识点，那么采用计算题进行考核就是不恰当的。</a:t>
            </a:r>
            <a:endParaRPr lang="en-US" altLang="zh-CN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</p:spTree>
    <p:extLst>
      <p:ext uri="{BB962C8B-B14F-4D97-AF65-F5344CB8AC3E}">
        <p14:creationId xmlns:p14="http://schemas.microsoft.com/office/powerpoint/2010/main" val="180613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93" y="1592796"/>
            <a:ext cx="8646546" cy="45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(6) 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课程目标达成度评价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举例</a:t>
            </a:r>
            <a:r>
              <a:rPr lang="en-US" altLang="zh-CN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理论课</a:t>
            </a:r>
            <a:endParaRPr lang="en-US" altLang="zh-CN" sz="2100" b="1" u="sng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3841" y="2268507"/>
            <a:ext cx="8650604" cy="863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某理论课程有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个课程目标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种考核方式</a:t>
            </a:r>
            <a:r>
              <a:rPr lang="zh-CN" altLang="en-US" sz="21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：期末考卷、平时大作业、课程实验。</a:t>
            </a:r>
          </a:p>
        </p:txBody>
      </p:sp>
      <p:sp>
        <p:nvSpPr>
          <p:cNvPr id="9" name="矩形 8"/>
          <p:cNvSpPr/>
          <p:nvPr/>
        </p:nvSpPr>
        <p:spPr>
          <a:xfrm>
            <a:off x="535072" y="3372667"/>
            <a:ext cx="8066237" cy="22236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总成绩 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=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作业成绩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×20% +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实验成绩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×10% +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期末考试成绩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×70%</a:t>
            </a:r>
          </a:p>
          <a:p>
            <a:pPr defTabSz="685800"/>
            <a:endParaRPr lang="en-US" altLang="zh-CN" sz="2100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spcBef>
                <a:spcPts val="450"/>
              </a:spcBef>
            </a:pP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作业成绩 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=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作业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成绩 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+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作业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成绩 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+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作业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成绩</a:t>
            </a:r>
            <a:endParaRPr lang="en-US" altLang="zh-CN" sz="2100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spcBef>
                <a:spcPts val="450"/>
              </a:spcBef>
            </a:pP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实验成绩 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=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成绩 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+ 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成绩</a:t>
            </a:r>
            <a:endParaRPr lang="en-US" altLang="zh-CN" sz="2100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>
              <a:spcBef>
                <a:spcPts val="450"/>
              </a:spcBef>
            </a:pP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（作业次数和实验次数由教学大纲确定）</a:t>
            </a:r>
            <a:endParaRPr lang="en-US" altLang="zh-CN" sz="2100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/>
            <a:endParaRPr lang="zh-CN" altLang="en-US" sz="2100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8888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0969" y="1505260"/>
            <a:ext cx="382027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21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：某理论</a:t>
            </a:r>
            <a:r>
              <a:rPr lang="zh-CN" altLang="zh-CN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sz="210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原始成绩清单</a:t>
            </a:r>
            <a:endParaRPr lang="zh-CN" altLang="en-US" sz="21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43508" y="2078851"/>
          <a:ext cx="8749032" cy="36045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3087">
                  <a:extLst>
                    <a:ext uri="{9D8B030D-6E8A-4147-A177-3AD203B41FA5}">
                      <a16:colId xmlns:a16="http://schemas.microsoft.com/office/drawing/2014/main" val="982472332"/>
                    </a:ext>
                  </a:extLst>
                </a:gridCol>
                <a:gridCol w="1809201">
                  <a:extLst>
                    <a:ext uri="{9D8B030D-6E8A-4147-A177-3AD203B41FA5}">
                      <a16:colId xmlns:a16="http://schemas.microsoft.com/office/drawing/2014/main" val="725305089"/>
                    </a:ext>
                  </a:extLst>
                </a:gridCol>
                <a:gridCol w="810090">
                  <a:extLst>
                    <a:ext uri="{9D8B030D-6E8A-4147-A177-3AD203B41FA5}">
                      <a16:colId xmlns:a16="http://schemas.microsoft.com/office/drawing/2014/main" val="82075842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0835041"/>
                    </a:ext>
                  </a:extLst>
                </a:gridCol>
                <a:gridCol w="594066">
                  <a:extLst>
                    <a:ext uri="{9D8B030D-6E8A-4147-A177-3AD203B41FA5}">
                      <a16:colId xmlns:a16="http://schemas.microsoft.com/office/drawing/2014/main" val="280696684"/>
                    </a:ext>
                  </a:extLst>
                </a:gridCol>
                <a:gridCol w="594066">
                  <a:extLst>
                    <a:ext uri="{9D8B030D-6E8A-4147-A177-3AD203B41FA5}">
                      <a16:colId xmlns:a16="http://schemas.microsoft.com/office/drawing/2014/main" val="2369914179"/>
                    </a:ext>
                  </a:extLst>
                </a:gridCol>
                <a:gridCol w="594066">
                  <a:extLst>
                    <a:ext uri="{9D8B030D-6E8A-4147-A177-3AD203B41FA5}">
                      <a16:colId xmlns:a16="http://schemas.microsoft.com/office/drawing/2014/main" val="1935076480"/>
                    </a:ext>
                  </a:extLst>
                </a:gridCol>
                <a:gridCol w="702078">
                  <a:extLst>
                    <a:ext uri="{9D8B030D-6E8A-4147-A177-3AD203B41FA5}">
                      <a16:colId xmlns:a16="http://schemas.microsoft.com/office/drawing/2014/main" val="3905188012"/>
                    </a:ext>
                  </a:extLst>
                </a:gridCol>
                <a:gridCol w="702078">
                  <a:extLst>
                    <a:ext uri="{9D8B030D-6E8A-4147-A177-3AD203B41FA5}">
                      <a16:colId xmlns:a16="http://schemas.microsoft.com/office/drawing/2014/main" val="13503908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602001665"/>
                    </a:ext>
                  </a:extLst>
                </a:gridCol>
                <a:gridCol w="864156">
                  <a:extLst>
                    <a:ext uri="{9D8B030D-6E8A-4147-A177-3AD203B41FA5}">
                      <a16:colId xmlns:a16="http://schemas.microsoft.com/office/drawing/2014/main" val="3991401158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课程名称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班级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主讲教师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26427"/>
                  </a:ext>
                </a:extLst>
              </a:tr>
              <a:tr h="378042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学号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姓名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作业成绩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实验成绩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期末</a:t>
                      </a:r>
                      <a:endParaRPr lang="en-US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考试</a:t>
                      </a: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成绩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221349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小计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53984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701520"/>
                  </a:ext>
                </a:extLst>
              </a:tr>
              <a:tr h="393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83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18356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王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247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李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57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318487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赵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024023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158296"/>
                  </a:ext>
                </a:extLst>
              </a:tr>
              <a:tr h="432048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平均分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196769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</p:spTree>
    <p:extLst>
      <p:ext uri="{BB962C8B-B14F-4D97-AF65-F5344CB8AC3E}">
        <p14:creationId xmlns:p14="http://schemas.microsoft.com/office/powerpoint/2010/main" val="5960172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39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088" y="1556153"/>
            <a:ext cx="8901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：某理论</a:t>
            </a:r>
            <a:r>
              <a:rPr lang="zh-CN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基于成绩分析法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的课程目标</a:t>
            </a:r>
            <a:r>
              <a:rPr lang="zh-CN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评价依据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— 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期末考卷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对课程目标的支撑</a:t>
            </a:r>
            <a:endParaRPr lang="zh-CN" altLang="en-US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3841" y="2191985"/>
          <a:ext cx="8648702" cy="2622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450">
                  <a:extLst>
                    <a:ext uri="{9D8B030D-6E8A-4147-A177-3AD203B41FA5}">
                      <a16:colId xmlns:a16="http://schemas.microsoft.com/office/drawing/2014/main" val="982472332"/>
                    </a:ext>
                  </a:extLst>
                </a:gridCol>
                <a:gridCol w="427094">
                  <a:extLst>
                    <a:ext uri="{9D8B030D-6E8A-4147-A177-3AD203B41FA5}">
                      <a16:colId xmlns:a16="http://schemas.microsoft.com/office/drawing/2014/main" val="3120471133"/>
                    </a:ext>
                  </a:extLst>
                </a:gridCol>
                <a:gridCol w="640640">
                  <a:extLst>
                    <a:ext uri="{9D8B030D-6E8A-4147-A177-3AD203B41FA5}">
                      <a16:colId xmlns:a16="http://schemas.microsoft.com/office/drawing/2014/main" val="820758427"/>
                    </a:ext>
                  </a:extLst>
                </a:gridCol>
                <a:gridCol w="1014347">
                  <a:extLst>
                    <a:ext uri="{9D8B030D-6E8A-4147-A177-3AD203B41FA5}">
                      <a16:colId xmlns:a16="http://schemas.microsoft.com/office/drawing/2014/main" val="400835041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526358672"/>
                    </a:ext>
                  </a:extLst>
                </a:gridCol>
                <a:gridCol w="547016">
                  <a:extLst>
                    <a:ext uri="{9D8B030D-6E8A-4147-A177-3AD203B41FA5}">
                      <a16:colId xmlns:a16="http://schemas.microsoft.com/office/drawing/2014/main" val="3094092790"/>
                    </a:ext>
                  </a:extLst>
                </a:gridCol>
                <a:gridCol w="1625615">
                  <a:extLst>
                    <a:ext uri="{9D8B030D-6E8A-4147-A177-3AD203B41FA5}">
                      <a16:colId xmlns:a16="http://schemas.microsoft.com/office/drawing/2014/main" val="2369914179"/>
                    </a:ext>
                  </a:extLst>
                </a:gridCol>
                <a:gridCol w="1126550">
                  <a:extLst>
                    <a:ext uri="{9D8B030D-6E8A-4147-A177-3AD203B41FA5}">
                      <a16:colId xmlns:a16="http://schemas.microsoft.com/office/drawing/2014/main" val="1785186437"/>
                    </a:ext>
                  </a:extLst>
                </a:gridCol>
                <a:gridCol w="1093666">
                  <a:extLst>
                    <a:ext uri="{9D8B030D-6E8A-4147-A177-3AD203B41FA5}">
                      <a16:colId xmlns:a16="http://schemas.microsoft.com/office/drawing/2014/main" val="2082299084"/>
                    </a:ext>
                  </a:extLst>
                </a:gridCol>
                <a:gridCol w="956672">
                  <a:extLst>
                    <a:ext uri="{9D8B030D-6E8A-4147-A177-3AD203B41FA5}">
                      <a16:colId xmlns:a16="http://schemas.microsoft.com/office/drawing/2014/main" val="3991401158"/>
                    </a:ext>
                  </a:extLst>
                </a:gridCol>
              </a:tblGrid>
              <a:tr h="258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课程名称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班级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主讲教师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26427"/>
                  </a:ext>
                </a:extLst>
              </a:tr>
              <a:tr h="270563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53984"/>
                  </a:ext>
                </a:extLst>
              </a:tr>
              <a:tr h="45720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支撑的考题题号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en-US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四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，三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，六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，三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，四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，五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-3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，三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-5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-5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，五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374422"/>
                  </a:ext>
                </a:extLst>
              </a:tr>
              <a:tr h="248015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目标值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5541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学号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卷面成绩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80045"/>
                  </a:ext>
                </a:extLst>
              </a:tr>
              <a:tr h="4163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69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18356"/>
                  </a:ext>
                </a:extLst>
              </a:tr>
              <a:tr h="3824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158296"/>
                  </a:ext>
                </a:extLst>
              </a:tr>
              <a:tr h="360751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平均分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8.56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25.78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9.65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17.12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13.11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74.22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196769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75557" y="4982401"/>
            <a:ext cx="8244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① 该课程有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个课程目标，期末考卷只支撑其中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个目标；</a:t>
            </a:r>
            <a:endParaRPr lang="en-US" altLang="zh-CN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② 这部分计算繁复，要把整张期末考卷的每一道题对应到具体的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个课程目标上。</a:t>
            </a:r>
          </a:p>
        </p:txBody>
      </p:sp>
      <p:sp>
        <p:nvSpPr>
          <p:cNvPr id="9" name="矩形 8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</p:spTree>
    <p:extLst>
      <p:ext uri="{BB962C8B-B14F-4D97-AF65-F5344CB8AC3E}">
        <p14:creationId xmlns:p14="http://schemas.microsoft.com/office/powerpoint/2010/main" val="3688695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38188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259632" y="188640"/>
            <a:ext cx="4824536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大学人才培养任务和职责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74684" y="2239551"/>
          <a:ext cx="8648703" cy="26139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711">
                  <a:extLst>
                    <a:ext uri="{9D8B030D-6E8A-4147-A177-3AD203B41FA5}">
                      <a16:colId xmlns:a16="http://schemas.microsoft.com/office/drawing/2014/main" val="982472332"/>
                    </a:ext>
                  </a:extLst>
                </a:gridCol>
                <a:gridCol w="480062">
                  <a:extLst>
                    <a:ext uri="{9D8B030D-6E8A-4147-A177-3AD203B41FA5}">
                      <a16:colId xmlns:a16="http://schemas.microsoft.com/office/drawing/2014/main" val="3120471133"/>
                    </a:ext>
                  </a:extLst>
                </a:gridCol>
                <a:gridCol w="720095">
                  <a:extLst>
                    <a:ext uri="{9D8B030D-6E8A-4147-A177-3AD203B41FA5}">
                      <a16:colId xmlns:a16="http://schemas.microsoft.com/office/drawing/2014/main" val="820758427"/>
                    </a:ext>
                  </a:extLst>
                </a:gridCol>
                <a:gridCol w="1140149">
                  <a:extLst>
                    <a:ext uri="{9D8B030D-6E8A-4147-A177-3AD203B41FA5}">
                      <a16:colId xmlns:a16="http://schemas.microsoft.com/office/drawing/2014/main" val="400835041"/>
                    </a:ext>
                  </a:extLst>
                </a:gridCol>
                <a:gridCol w="885338">
                  <a:extLst>
                    <a:ext uri="{9D8B030D-6E8A-4147-A177-3AD203B41FA5}">
                      <a16:colId xmlns:a16="http://schemas.microsoft.com/office/drawing/2014/main" val="2526358672"/>
                    </a:ext>
                  </a:extLst>
                </a:gridCol>
                <a:gridCol w="614858">
                  <a:extLst>
                    <a:ext uri="{9D8B030D-6E8A-4147-A177-3AD203B41FA5}">
                      <a16:colId xmlns:a16="http://schemas.microsoft.com/office/drawing/2014/main" val="3094092790"/>
                    </a:ext>
                  </a:extLst>
                </a:gridCol>
                <a:gridCol w="1827230">
                  <a:extLst>
                    <a:ext uri="{9D8B030D-6E8A-4147-A177-3AD203B41FA5}">
                      <a16:colId xmlns:a16="http://schemas.microsoft.com/office/drawing/2014/main" val="2369914179"/>
                    </a:ext>
                  </a:extLst>
                </a:gridCol>
                <a:gridCol w="1268954">
                  <a:extLst>
                    <a:ext uri="{9D8B030D-6E8A-4147-A177-3AD203B41FA5}">
                      <a16:colId xmlns:a16="http://schemas.microsoft.com/office/drawing/2014/main" val="1785186437"/>
                    </a:ext>
                  </a:extLst>
                </a:gridCol>
                <a:gridCol w="1229306">
                  <a:extLst>
                    <a:ext uri="{9D8B030D-6E8A-4147-A177-3AD203B41FA5}">
                      <a16:colId xmlns:a16="http://schemas.microsoft.com/office/drawing/2014/main" val="2082299084"/>
                    </a:ext>
                  </a:extLst>
                </a:gridCol>
              </a:tblGrid>
              <a:tr h="258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课程名称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班级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主讲教师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26427"/>
                  </a:ext>
                </a:extLst>
              </a:tr>
              <a:tr h="270563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53984"/>
                  </a:ext>
                </a:extLst>
              </a:tr>
              <a:tr h="39743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支撑的大作业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374422"/>
                  </a:ext>
                </a:extLst>
              </a:tr>
              <a:tr h="2989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目标值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5541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学号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大作业</a:t>
                      </a:r>
                      <a:r>
                        <a:rPr lang="zh-CN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成绩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80045"/>
                  </a:ext>
                </a:extLst>
              </a:tr>
              <a:tr h="4163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83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18356"/>
                  </a:ext>
                </a:extLst>
              </a:tr>
              <a:tr h="3824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158296"/>
                  </a:ext>
                </a:extLst>
              </a:tr>
              <a:tr h="360751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平均分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22.56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16.78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14.43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23.37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77.14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19676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85038" y="4997462"/>
            <a:ext cx="6588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① 该课程有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个课程目标，大作业只支撑其中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个目标；</a:t>
            </a:r>
            <a:endParaRPr lang="en-US" altLang="zh-CN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② 这部分计算考虑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某一个大作业有可能支撑了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个以上课程目标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305526" y="1585528"/>
            <a:ext cx="8587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：某理论</a:t>
            </a:r>
            <a:r>
              <a:rPr lang="zh-CN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基于成绩分析法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的课程目标</a:t>
            </a:r>
            <a:r>
              <a:rPr lang="zh-CN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评价依据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— 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大作业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对课程目标的支撑</a:t>
            </a:r>
            <a:endParaRPr lang="zh-CN" altLang="en-US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8" name="椭圆 7"/>
          <p:cNvSpPr/>
          <p:nvPr/>
        </p:nvSpPr>
        <p:spPr>
          <a:xfrm>
            <a:off x="3167844" y="2402886"/>
            <a:ext cx="1350150" cy="108012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54198" y="2402886"/>
            <a:ext cx="1350150" cy="108012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39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43843" y="2182474"/>
          <a:ext cx="8648699" cy="26721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2691">
                  <a:extLst>
                    <a:ext uri="{9D8B030D-6E8A-4147-A177-3AD203B41FA5}">
                      <a16:colId xmlns:a16="http://schemas.microsoft.com/office/drawing/2014/main" val="982472332"/>
                    </a:ext>
                  </a:extLst>
                </a:gridCol>
                <a:gridCol w="309083">
                  <a:extLst>
                    <a:ext uri="{9D8B030D-6E8A-4147-A177-3AD203B41FA5}">
                      <a16:colId xmlns:a16="http://schemas.microsoft.com/office/drawing/2014/main" val="3120471133"/>
                    </a:ext>
                  </a:extLst>
                </a:gridCol>
                <a:gridCol w="250520">
                  <a:extLst>
                    <a:ext uri="{9D8B030D-6E8A-4147-A177-3AD203B41FA5}">
                      <a16:colId xmlns:a16="http://schemas.microsoft.com/office/drawing/2014/main" val="1544035330"/>
                    </a:ext>
                  </a:extLst>
                </a:gridCol>
                <a:gridCol w="839405">
                  <a:extLst>
                    <a:ext uri="{9D8B030D-6E8A-4147-A177-3AD203B41FA5}">
                      <a16:colId xmlns:a16="http://schemas.microsoft.com/office/drawing/2014/main" val="820758427"/>
                    </a:ext>
                  </a:extLst>
                </a:gridCol>
                <a:gridCol w="1329057">
                  <a:extLst>
                    <a:ext uri="{9D8B030D-6E8A-4147-A177-3AD203B41FA5}">
                      <a16:colId xmlns:a16="http://schemas.microsoft.com/office/drawing/2014/main" val="400835041"/>
                    </a:ext>
                  </a:extLst>
                </a:gridCol>
                <a:gridCol w="1748759">
                  <a:extLst>
                    <a:ext uri="{9D8B030D-6E8A-4147-A177-3AD203B41FA5}">
                      <a16:colId xmlns:a16="http://schemas.microsoft.com/office/drawing/2014/main" val="2526358672"/>
                    </a:ext>
                  </a:extLst>
                </a:gridCol>
                <a:gridCol w="2129981">
                  <a:extLst>
                    <a:ext uri="{9D8B030D-6E8A-4147-A177-3AD203B41FA5}">
                      <a16:colId xmlns:a16="http://schemas.microsoft.com/office/drawing/2014/main" val="2369914179"/>
                    </a:ext>
                  </a:extLst>
                </a:gridCol>
                <a:gridCol w="1479203">
                  <a:extLst>
                    <a:ext uri="{9D8B030D-6E8A-4147-A177-3AD203B41FA5}">
                      <a16:colId xmlns:a16="http://schemas.microsoft.com/office/drawing/2014/main" val="1785186437"/>
                    </a:ext>
                  </a:extLst>
                </a:gridCol>
              </a:tblGrid>
              <a:tr h="258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课程名称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班级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主讲教师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26427"/>
                  </a:ext>
                </a:extLst>
              </a:tr>
              <a:tr h="270563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合计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53984"/>
                  </a:ext>
                </a:extLst>
              </a:tr>
              <a:tr h="397430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支撑的实验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374422"/>
                  </a:ext>
                </a:extLst>
              </a:tr>
              <a:tr h="357185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目标值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5541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序号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学号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大作业</a:t>
                      </a:r>
                      <a:r>
                        <a:rPr lang="zh-CN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成绩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80045"/>
                  </a:ext>
                </a:extLst>
              </a:tr>
              <a:tr h="4163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张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28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18356"/>
                  </a:ext>
                </a:extLst>
              </a:tr>
              <a:tr h="3824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158296"/>
                  </a:ext>
                </a:extLst>
              </a:tr>
              <a:tr h="360751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平均分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48.12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18.45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27.89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94.46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19676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91581" y="5001265"/>
            <a:ext cx="6461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① 该课程有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个课程目标，实验只支撑其中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个目标；</a:t>
            </a:r>
            <a:endParaRPr lang="en-US" altLang="zh-CN" b="1" kern="1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② 这部分计算考虑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某一个实验有可能支撑了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个以上课程目标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197514" y="1537531"/>
            <a:ext cx="8695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：某理论</a:t>
            </a:r>
            <a:r>
              <a:rPr lang="zh-CN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基于成绩分析法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的课程目标</a:t>
            </a:r>
            <a:r>
              <a:rPr lang="zh-CN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评价依据</a:t>
            </a:r>
            <a:r>
              <a:rPr lang="en-US" altLang="zh-CN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— </a:t>
            </a:r>
            <a:r>
              <a:rPr lang="zh-CN" altLang="en-US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实验</a:t>
            </a:r>
            <a:r>
              <a:rPr lang="zh-CN" altLang="en-US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对课程目标的支撑</a:t>
            </a:r>
            <a:endParaRPr lang="zh-CN" altLang="en-US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2" name="椭圆 1"/>
          <p:cNvSpPr/>
          <p:nvPr/>
        </p:nvSpPr>
        <p:spPr>
          <a:xfrm>
            <a:off x="3491881" y="2294874"/>
            <a:ext cx="3760997" cy="124213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19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42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2424" y="1424763"/>
            <a:ext cx="6331531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195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：某理论</a:t>
            </a:r>
            <a:r>
              <a:rPr lang="zh-CN" altLang="zh-CN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sz="195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基于成绩分析法</a:t>
            </a:r>
            <a:r>
              <a:rPr lang="zh-CN" altLang="en-US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的课程目标达成评价表</a:t>
            </a:r>
            <a:endParaRPr lang="zh-CN" altLang="en-US" sz="195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3674" y="1862826"/>
          <a:ext cx="8749034" cy="36595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4230">
                  <a:extLst>
                    <a:ext uri="{9D8B030D-6E8A-4147-A177-3AD203B41FA5}">
                      <a16:colId xmlns:a16="http://schemas.microsoft.com/office/drawing/2014/main" val="982472332"/>
                    </a:ext>
                  </a:extLst>
                </a:gridCol>
                <a:gridCol w="972108">
                  <a:extLst>
                    <a:ext uri="{9D8B030D-6E8A-4147-A177-3AD203B41FA5}">
                      <a16:colId xmlns:a16="http://schemas.microsoft.com/office/drawing/2014/main" val="820758427"/>
                    </a:ext>
                  </a:extLst>
                </a:gridCol>
                <a:gridCol w="2268252">
                  <a:extLst>
                    <a:ext uri="{9D8B030D-6E8A-4147-A177-3AD203B41FA5}">
                      <a16:colId xmlns:a16="http://schemas.microsoft.com/office/drawing/2014/main" val="400835041"/>
                    </a:ext>
                  </a:extLst>
                </a:gridCol>
                <a:gridCol w="810090">
                  <a:extLst>
                    <a:ext uri="{9D8B030D-6E8A-4147-A177-3AD203B41FA5}">
                      <a16:colId xmlns:a16="http://schemas.microsoft.com/office/drawing/2014/main" val="3094092790"/>
                    </a:ext>
                  </a:extLst>
                </a:gridCol>
                <a:gridCol w="883797">
                  <a:extLst>
                    <a:ext uri="{9D8B030D-6E8A-4147-A177-3AD203B41FA5}">
                      <a16:colId xmlns:a16="http://schemas.microsoft.com/office/drawing/2014/main" val="2810878409"/>
                    </a:ext>
                  </a:extLst>
                </a:gridCol>
                <a:gridCol w="682377">
                  <a:extLst>
                    <a:ext uri="{9D8B030D-6E8A-4147-A177-3AD203B41FA5}">
                      <a16:colId xmlns:a16="http://schemas.microsoft.com/office/drawing/2014/main" val="1785186437"/>
                    </a:ext>
                  </a:extLst>
                </a:gridCol>
                <a:gridCol w="1169090">
                  <a:extLst>
                    <a:ext uri="{9D8B030D-6E8A-4147-A177-3AD203B41FA5}">
                      <a16:colId xmlns:a16="http://schemas.microsoft.com/office/drawing/2014/main" val="3991401158"/>
                    </a:ext>
                  </a:extLst>
                </a:gridCol>
                <a:gridCol w="1169090">
                  <a:extLst>
                    <a:ext uri="{9D8B030D-6E8A-4147-A177-3AD203B41FA5}">
                      <a16:colId xmlns:a16="http://schemas.microsoft.com/office/drawing/2014/main" val="2085644219"/>
                    </a:ext>
                  </a:extLst>
                </a:gridCol>
              </a:tblGrid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课程名称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班级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主讲教师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26427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支撑环节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评价依据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目标分值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平均分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权重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达成值</a:t>
                      </a: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221349"/>
                  </a:ext>
                </a:extLst>
              </a:tr>
              <a:tr h="22860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22.56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(22.56/30)×0.2+(8.17/9)×0.8=0.84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18356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期末考试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，四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8.56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0.8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938893"/>
                  </a:ext>
                </a:extLst>
              </a:tr>
              <a:tr h="22860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作业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zh-CN" altLang="zh-CN" sz="15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16.78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(16.68/20)×0.1+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(48.12/50)×0.1+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(25.78/35)×0.8=0.77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2470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zh-CN" sz="15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48.12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778312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期末考试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，二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endParaRPr kumimoji="0" lang="en-US" altLang="zh-CN" sz="15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，六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25.78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0.8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70905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期末考试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二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-6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，三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，四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，五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-2</a:t>
                      </a:r>
                      <a:r>
                        <a:rPr kumimoji="0" lang="zh-CN" altLang="en-US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1500" b="1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9.65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en-US" altLang="zh-CN" sz="1500" b="1" i="0" u="none" strike="noStrike" kern="100" cap="none" spc="0" normalizeH="0" baseline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9.65/15×1=0.64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3184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zh-CN" altLang="zh-CN" sz="15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02402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zh-CN" altLang="zh-CN" sz="1500" b="1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kumimoji="0" lang="zh-CN" sz="1500" b="1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19782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6158296"/>
                  </a:ext>
                </a:extLst>
              </a:tr>
              <a:tr h="3888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1000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196769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2" name="矩形 1"/>
          <p:cNvSpPr/>
          <p:nvPr/>
        </p:nvSpPr>
        <p:spPr>
          <a:xfrm>
            <a:off x="4788084" y="5624513"/>
            <a:ext cx="4104456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ts val="1875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课程负责人确定每种考核方式的权重值</a:t>
            </a:r>
          </a:p>
        </p:txBody>
      </p:sp>
    </p:spTree>
    <p:extLst>
      <p:ext uri="{BB962C8B-B14F-4D97-AF65-F5344CB8AC3E}">
        <p14:creationId xmlns:p14="http://schemas.microsoft.com/office/powerpoint/2010/main" val="41021302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692" y="1430779"/>
            <a:ext cx="8610848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195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：某理论</a:t>
            </a:r>
            <a:r>
              <a:rPr lang="zh-CN" altLang="zh-CN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</a:t>
            </a:r>
            <a:r>
              <a:rPr lang="zh-CN" altLang="en-US" sz="195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基于成绩分析法</a:t>
            </a:r>
            <a:r>
              <a:rPr lang="zh-CN" altLang="en-US" sz="1950" b="1" kern="1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的课程目标达成情况与持续改进措施分析表</a:t>
            </a:r>
            <a:endParaRPr lang="zh-CN" altLang="en-US" sz="195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sp>
        <p:nvSpPr>
          <p:cNvPr id="7" name="矩形 6"/>
          <p:cNvSpPr/>
          <p:nvPr/>
        </p:nvSpPr>
        <p:spPr>
          <a:xfrm>
            <a:off x="4757240" y="5640312"/>
            <a:ext cx="4104456" cy="3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ts val="1875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课程目标期望值由专业确定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74684" y="1791976"/>
          <a:ext cx="8587013" cy="37682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957">
                  <a:extLst>
                    <a:ext uri="{9D8B030D-6E8A-4147-A177-3AD203B41FA5}">
                      <a16:colId xmlns:a16="http://schemas.microsoft.com/office/drawing/2014/main" val="2954937308"/>
                    </a:ext>
                  </a:extLst>
                </a:gridCol>
                <a:gridCol w="2824373">
                  <a:extLst>
                    <a:ext uri="{9D8B030D-6E8A-4147-A177-3AD203B41FA5}">
                      <a16:colId xmlns:a16="http://schemas.microsoft.com/office/drawing/2014/main" val="788767404"/>
                    </a:ext>
                  </a:extLst>
                </a:gridCol>
                <a:gridCol w="712722">
                  <a:extLst>
                    <a:ext uri="{9D8B030D-6E8A-4147-A177-3AD203B41FA5}">
                      <a16:colId xmlns:a16="http://schemas.microsoft.com/office/drawing/2014/main" val="818780041"/>
                    </a:ext>
                  </a:extLst>
                </a:gridCol>
                <a:gridCol w="1490705">
                  <a:extLst>
                    <a:ext uri="{9D8B030D-6E8A-4147-A177-3AD203B41FA5}">
                      <a16:colId xmlns:a16="http://schemas.microsoft.com/office/drawing/2014/main" val="386097901"/>
                    </a:ext>
                  </a:extLst>
                </a:gridCol>
                <a:gridCol w="1020872">
                  <a:extLst>
                    <a:ext uri="{9D8B030D-6E8A-4147-A177-3AD203B41FA5}">
                      <a16:colId xmlns:a16="http://schemas.microsoft.com/office/drawing/2014/main" val="1699122461"/>
                    </a:ext>
                  </a:extLst>
                </a:gridCol>
                <a:gridCol w="702078">
                  <a:extLst>
                    <a:ext uri="{9D8B030D-6E8A-4147-A177-3AD203B41FA5}">
                      <a16:colId xmlns:a16="http://schemas.microsoft.com/office/drawing/2014/main" val="366672196"/>
                    </a:ext>
                  </a:extLst>
                </a:gridCol>
                <a:gridCol w="779306">
                  <a:extLst>
                    <a:ext uri="{9D8B030D-6E8A-4147-A177-3AD203B41FA5}">
                      <a16:colId xmlns:a16="http://schemas.microsoft.com/office/drawing/2014/main" val="3116776070"/>
                    </a:ext>
                  </a:extLst>
                </a:gridCol>
              </a:tblGrid>
              <a:tr h="347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课程名称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班级</a:t>
                      </a:r>
                      <a:endParaRPr lang="zh-CN" sz="1500" b="1" kern="1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评价时间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※※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20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438983"/>
                  </a:ext>
                </a:extLst>
              </a:tr>
              <a:tr h="347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具体内容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达成</a:t>
                      </a:r>
                      <a:r>
                        <a:rPr lang="zh-CN" altLang="en-US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值</a:t>
                      </a: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期望值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达成否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393500"/>
                  </a:ext>
                </a:extLst>
              </a:tr>
              <a:tr h="347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（课程目标准确的描述）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G1=0.84 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0.7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达成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522980"/>
                  </a:ext>
                </a:extLst>
              </a:tr>
              <a:tr h="347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（课程目标准确的描述）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G2=0.77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0.7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达成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169032"/>
                  </a:ext>
                </a:extLst>
              </a:tr>
              <a:tr h="347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</a:t>
                      </a: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（课程目标准确的描述）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G2=0.64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0.7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未达成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994317"/>
                  </a:ext>
                </a:extLst>
              </a:tr>
              <a:tr h="347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（课程目标准确的描述）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374695"/>
                  </a:ext>
                </a:extLst>
              </a:tr>
              <a:tr h="347453"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课程目标达成情况分析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908631"/>
                  </a:ext>
                </a:extLst>
              </a:tr>
              <a:tr h="500996"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（图文并茂）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348474"/>
                  </a:ext>
                </a:extLst>
              </a:tr>
              <a:tr h="315116"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持续改进措施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474323"/>
                  </a:ext>
                </a:extLst>
              </a:tr>
              <a:tr h="519931"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500" b="1" kern="1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（具体措施）</a:t>
                      </a:r>
                      <a:endParaRPr lang="zh-CN" sz="1500" b="1" kern="1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8070289"/>
                  </a:ext>
                </a:extLst>
              </a:tr>
            </a:tbl>
          </a:graphicData>
        </a:graphic>
      </p:graphicFrame>
      <p:sp>
        <p:nvSpPr>
          <p:cNvPr id="2" name="燕尾形箭头 1">
            <a:hlinkClick r:id="rId3" action="ppaction://hlinksldjump"/>
          </p:cNvPr>
          <p:cNvSpPr/>
          <p:nvPr/>
        </p:nvSpPr>
        <p:spPr>
          <a:xfrm>
            <a:off x="8260406" y="1022681"/>
            <a:ext cx="509888" cy="30349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4916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93" y="1592796"/>
            <a:ext cx="8646546" cy="45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课程目标达成度评价值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偏高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的可能原因及其持续改进</a:t>
            </a:r>
            <a:endParaRPr lang="en-US" altLang="zh-CN" sz="21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3841" y="2132856"/>
          <a:ext cx="8648698" cy="3642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883">
                  <a:extLst>
                    <a:ext uri="{9D8B030D-6E8A-4147-A177-3AD203B41FA5}">
                      <a16:colId xmlns:a16="http://schemas.microsoft.com/office/drawing/2014/main" val="3779326330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1442288588"/>
                    </a:ext>
                  </a:extLst>
                </a:gridCol>
                <a:gridCol w="4968611">
                  <a:extLst>
                    <a:ext uri="{9D8B030D-6E8A-4147-A177-3AD203B41FA5}">
                      <a16:colId xmlns:a16="http://schemas.microsoft.com/office/drawing/2014/main" val="4096583769"/>
                    </a:ext>
                  </a:extLst>
                </a:gridCol>
              </a:tblGrid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评价方式</a:t>
                      </a:r>
                      <a:endParaRPr lang="en-US" altLang="zh-CN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(</a:t>
                      </a:r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原始数据来源</a:t>
                      </a:r>
                      <a:r>
                        <a:rPr lang="en-US" altLang="zh-CN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)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偏</a:t>
                      </a:r>
                      <a:r>
                        <a:rPr lang="zh-CN" altLang="en-US" sz="2100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高</a:t>
                      </a:r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原因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改进措施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681796233"/>
                  </a:ext>
                </a:extLst>
              </a:tr>
              <a:tr h="4749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试卷分数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考题简单 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对照课程目标，适当</a:t>
                      </a:r>
                      <a:r>
                        <a:rPr lang="zh-CN" altLang="en-US" sz="2100" b="1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提升考题难度</a:t>
                      </a:r>
                      <a:endParaRPr lang="zh-CN" altLang="en-US" sz="2100" dirty="0">
                        <a:solidFill>
                          <a:srgbClr val="C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43119549"/>
                  </a:ext>
                </a:extLst>
              </a:tr>
              <a:tr h="8196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大作业分数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作业内容简单 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课后作业不应是授课内容的复现，而应是</a:t>
                      </a:r>
                      <a:r>
                        <a:rPr lang="zh-CN" altLang="en-US" sz="2100" b="1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探索型、研究型、分析型</a:t>
                      </a:r>
                      <a:endParaRPr lang="zh-CN" altLang="en-US" sz="2100" dirty="0">
                        <a:solidFill>
                          <a:srgbClr val="C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364985602"/>
                  </a:ext>
                </a:extLst>
              </a:tr>
              <a:tr h="8196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研究报告分数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研究报告</a:t>
                      </a:r>
                      <a:endParaRPr lang="en-US" altLang="zh-CN" sz="21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主旨设计简单 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除借助网络之外，研究报告的内容还应具有采用</a:t>
                      </a:r>
                      <a:r>
                        <a:rPr lang="zh-CN" altLang="en-US" sz="2100" b="1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课后讨论与分析</a:t>
                      </a:r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才能获取的部分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92092094"/>
                  </a:ext>
                </a:extLst>
              </a:tr>
              <a:tr h="8196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实验分数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偏于</a:t>
                      </a:r>
                      <a:endParaRPr lang="en-US" altLang="zh-CN" sz="21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验证性实验 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取消验证性实验，改为</a:t>
                      </a:r>
                      <a:r>
                        <a:rPr lang="zh-CN" altLang="en-US" sz="2100" b="1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设计或综合性实验</a:t>
                      </a:r>
                      <a:endParaRPr lang="zh-CN" altLang="en-US" sz="2100" dirty="0">
                        <a:solidFill>
                          <a:srgbClr val="C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25729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8224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93" y="1592796"/>
            <a:ext cx="8646546" cy="45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课程目标达成度评价值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偏低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的可能原因及其持续改进</a:t>
            </a:r>
            <a:endParaRPr lang="en-US" altLang="zh-CN" sz="21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3841" y="2132856"/>
          <a:ext cx="8648698" cy="141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883">
                  <a:extLst>
                    <a:ext uri="{9D8B030D-6E8A-4147-A177-3AD203B41FA5}">
                      <a16:colId xmlns:a16="http://schemas.microsoft.com/office/drawing/2014/main" val="3779326330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1442288588"/>
                    </a:ext>
                  </a:extLst>
                </a:gridCol>
                <a:gridCol w="4968611">
                  <a:extLst>
                    <a:ext uri="{9D8B030D-6E8A-4147-A177-3AD203B41FA5}">
                      <a16:colId xmlns:a16="http://schemas.microsoft.com/office/drawing/2014/main" val="4096583769"/>
                    </a:ext>
                  </a:extLst>
                </a:gridCol>
              </a:tblGrid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评价方式</a:t>
                      </a:r>
                      <a:endParaRPr lang="en-US" altLang="zh-CN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(</a:t>
                      </a:r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原始数据来源</a:t>
                      </a:r>
                      <a:r>
                        <a:rPr lang="en-US" altLang="zh-CN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)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偏</a:t>
                      </a:r>
                      <a:r>
                        <a:rPr lang="zh-CN" altLang="en-US" sz="2100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低</a:t>
                      </a:r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原因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改进措施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681796233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试卷分数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课程内容难</a:t>
                      </a:r>
                      <a:endParaRPr lang="en-US" altLang="zh-CN" sz="21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考题难 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难内容和难考题是否</a:t>
                      </a:r>
                      <a:r>
                        <a:rPr lang="zh-CN" altLang="en-US" sz="2100" b="1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高于既定的课程目标</a:t>
                      </a:r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，若过高，降低难度。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43119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1005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993" y="1592796"/>
            <a:ext cx="8646546" cy="45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课程目标达成度值</a:t>
            </a:r>
            <a:r>
              <a:rPr lang="zh-CN" altLang="en-US" sz="2100" b="1" u="sng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偏低</a:t>
            </a: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的可能原因及其持续改进</a:t>
            </a:r>
            <a:endParaRPr lang="en-US" altLang="zh-CN" sz="21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FCB452C-3E9E-4410-9915-188876C254AF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/>
                <a:ea typeface="等线" panose="02010600030101010101" pitchFamily="2" charset="-122"/>
              </a:rPr>
              <a:pPr defTabSz="685800"/>
              <a:t>46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841" y="978222"/>
            <a:ext cx="8648699" cy="41549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1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课程目标的达成度评价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43841" y="2132856"/>
          <a:ext cx="8648698" cy="3056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883">
                  <a:extLst>
                    <a:ext uri="{9D8B030D-6E8A-4147-A177-3AD203B41FA5}">
                      <a16:colId xmlns:a16="http://schemas.microsoft.com/office/drawing/2014/main" val="3779326330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1442288588"/>
                    </a:ext>
                  </a:extLst>
                </a:gridCol>
                <a:gridCol w="4968611">
                  <a:extLst>
                    <a:ext uri="{9D8B030D-6E8A-4147-A177-3AD203B41FA5}">
                      <a16:colId xmlns:a16="http://schemas.microsoft.com/office/drawing/2014/main" val="4096583769"/>
                    </a:ext>
                  </a:extLst>
                </a:gridCol>
              </a:tblGrid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评价方式</a:t>
                      </a:r>
                      <a:endParaRPr lang="en-US" altLang="zh-CN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(</a:t>
                      </a:r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原始数据来源</a:t>
                      </a:r>
                      <a:r>
                        <a:rPr lang="en-US" altLang="zh-CN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)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偏</a:t>
                      </a:r>
                      <a:r>
                        <a:rPr lang="zh-CN" altLang="en-US" sz="2100" dirty="0">
                          <a:solidFill>
                            <a:srgbClr val="FF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低</a:t>
                      </a:r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原因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改进措施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681796233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试卷分数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课程内容难</a:t>
                      </a:r>
                      <a:endParaRPr lang="en-US" altLang="zh-CN" sz="21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考题难 </a:t>
                      </a:r>
                      <a:endParaRPr lang="zh-CN" altLang="en-US" sz="21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难内容和难考题是否</a:t>
                      </a:r>
                      <a:r>
                        <a:rPr lang="zh-CN" altLang="en-US" sz="2100" b="1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高于既定的课程目标</a:t>
                      </a:r>
                      <a:r>
                        <a:rPr lang="zh-CN" altLang="en-US" sz="21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，若过高，降低难度。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43119549"/>
                  </a:ext>
                </a:extLst>
              </a:tr>
              <a:tr h="819693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bg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多主讲情况下</a:t>
                      </a:r>
                      <a:endParaRPr lang="en-US" altLang="zh-CN" sz="2100" b="1" kern="1200" dirty="0">
                        <a:solidFill>
                          <a:schemeClr val="bg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altLang="en-US" sz="2100" b="1" kern="1200" dirty="0">
                          <a:solidFill>
                            <a:schemeClr val="bg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同一个课程目标达成度值不同</a:t>
                      </a:r>
                    </a:p>
                  </a:txBody>
                  <a:tcPr marL="68580" marR="68580" marT="34290" marB="34290" anchor="ctr"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1" kern="1200" dirty="0">
                          <a:solidFill>
                            <a:schemeClr val="lt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+mn-cs"/>
                        </a:rPr>
                        <a:t>改进措施</a:t>
                      </a:r>
                    </a:p>
                  </a:txBody>
                  <a:tcPr marL="68580" marR="68580" marT="34290" marB="3429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985602"/>
                  </a:ext>
                </a:extLst>
              </a:tr>
              <a:tr h="8196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主讲教师导致达成度值偏低</a:t>
                      </a: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从主讲教师的</a:t>
                      </a:r>
                      <a:r>
                        <a:rPr lang="zh-CN" altLang="en-US" sz="2100" b="1" kern="1200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教学方法</a:t>
                      </a:r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altLang="en-US" sz="2100" b="1" kern="1200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教学内容</a:t>
                      </a:r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甚至</a:t>
                      </a:r>
                      <a:r>
                        <a:rPr lang="zh-CN" altLang="en-US" sz="2100" b="1" kern="1200" dirty="0">
                          <a:solidFill>
                            <a:srgbClr val="C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讲课方式</a:t>
                      </a:r>
                      <a:r>
                        <a:rPr lang="zh-CN" altLang="en-US" sz="21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上进行改进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920920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1765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38188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259632" y="188640"/>
            <a:ext cx="4824536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大学人才培养任务和职责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15898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000970" y="98592"/>
            <a:ext cx="486717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课堂教学中存在的主要问题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248727" y="1124744"/>
            <a:ext cx="8646546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教书育人任务认识不足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4ADDA7-B7BB-4753-A040-0E4949E9363C}"/>
              </a:ext>
            </a:extLst>
          </p:cNvPr>
          <p:cNvSpPr/>
          <p:nvPr/>
        </p:nvSpPr>
        <p:spPr>
          <a:xfrm>
            <a:off x="179512" y="1720840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latin typeface="+mn-ea"/>
              </a:rPr>
              <a:t>    主要表现是育人功能被淡化。目前</a:t>
            </a:r>
            <a:r>
              <a:rPr lang="en-US" altLang="zh-CN" sz="2400" b="1" dirty="0">
                <a:latin typeface="+mn-ea"/>
              </a:rPr>
              <a:t>, </a:t>
            </a:r>
            <a:r>
              <a:rPr lang="zh-CN" altLang="en-US" sz="2400" b="1" dirty="0">
                <a:latin typeface="+mn-ea"/>
              </a:rPr>
              <a:t>知识本位仍然在大学课堂里具有不可动摇的统治地位</a:t>
            </a:r>
            <a:r>
              <a:rPr lang="en-US" altLang="zh-CN" sz="2400" b="1" dirty="0">
                <a:latin typeface="+mn-ea"/>
              </a:rPr>
              <a:t>, </a:t>
            </a:r>
            <a:r>
              <a:rPr lang="zh-CN" altLang="en-US" sz="2400" b="1" dirty="0">
                <a:latin typeface="+mn-ea"/>
              </a:rPr>
              <a:t>由此产生当代大学课堂以教书为中心任务</a:t>
            </a:r>
            <a:r>
              <a:rPr lang="en-US" altLang="zh-CN" sz="2400" b="1" dirty="0">
                <a:latin typeface="+mn-ea"/>
              </a:rPr>
              <a:t>, </a:t>
            </a:r>
            <a:r>
              <a:rPr lang="zh-CN" altLang="en-US" sz="2400" b="1" dirty="0">
                <a:latin typeface="+mn-ea"/>
              </a:rPr>
              <a:t>而将育人抛到一边</a:t>
            </a:r>
            <a:r>
              <a:rPr lang="en-US" altLang="zh-CN" sz="2400" b="1" dirty="0">
                <a:latin typeface="+mn-ea"/>
              </a:rPr>
              <a:t>, </a:t>
            </a:r>
            <a:r>
              <a:rPr lang="zh-CN" altLang="en-US" sz="2400" b="1" dirty="0">
                <a:latin typeface="+mn-ea"/>
              </a:rPr>
              <a:t>教书与育人严重割裂的问题。</a:t>
            </a:r>
          </a:p>
          <a:p>
            <a:pPr algn="just"/>
            <a:r>
              <a:rPr lang="zh-CN" altLang="en-US" sz="2400" b="1" dirty="0">
                <a:latin typeface="+mn-ea"/>
              </a:rPr>
              <a:t>    学生的学习积极性调动不够充分，从近年来大学课堂出现的 “座位实名制” “拍照点名” “指纹确认”“ｉｐａｄ点名” “逃课网”兴起 （帮助逃课的学生签到、替想逃课却没办法逃的学生上课）以及大学生与老师在点名、出勤问题上斗智斗勇等现象，如何激发学生主动学习的热情，任重道远。</a:t>
            </a:r>
          </a:p>
        </p:txBody>
      </p:sp>
    </p:spTree>
    <p:extLst>
      <p:ext uri="{BB962C8B-B14F-4D97-AF65-F5344CB8AC3E}">
        <p14:creationId xmlns:p14="http://schemas.microsoft.com/office/powerpoint/2010/main" val="6588613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457914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课堂教学中存在的主要问题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248726" y="1124744"/>
            <a:ext cx="8853475" cy="97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教学方式及教师主观方面的不足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--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以学生为中心的理念落实不到位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4ADDA7-B7BB-4753-A040-0E4949E9363C}"/>
              </a:ext>
            </a:extLst>
          </p:cNvPr>
          <p:cNvSpPr/>
          <p:nvPr/>
        </p:nvSpPr>
        <p:spPr>
          <a:xfrm>
            <a:off x="323528" y="2204864"/>
            <a:ext cx="8496944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眼下大学课堂存在的主要问题是传统教学观在大学课堂中根深蒂固，教师成了课堂的唯一主体，学生则被单纯地当做教师的教学对象。照本宣科，填鸭式地灌输知识，一字一句“指挥式”的教学方式让原本枯燥的课堂变得更加味同嚼蜡。学生想听却听不进，想学又不理解，课堂效率低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311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0E08543-A3EE-4CDE-BDCE-D31E0AD0002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052737"/>
            <a:ext cx="8964488" cy="422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259632" y="161296"/>
            <a:ext cx="4968552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专业人才培养过程逻辑关系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8129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457914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课堂教学中存在的主要问题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248726" y="1124744"/>
            <a:ext cx="8853475" cy="97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教学方式及教师主观方面的不足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--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以学生为中心的理念落实不到位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4ADDA7-B7BB-4753-A040-0E4949E9363C}"/>
              </a:ext>
            </a:extLst>
          </p:cNvPr>
          <p:cNvSpPr/>
          <p:nvPr/>
        </p:nvSpPr>
        <p:spPr>
          <a:xfrm>
            <a:off x="323528" y="2204864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教师往往过分强调自己对课堂的主导作用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而对学生却没有给以足够的重视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缺少与学生的交流与互动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没有很好地调动学生学习的积极性。正如丘成桐教授所说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大学课堂只围绕考试来进行教学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学生只围绕考试来进行学习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这实在是太浅了。”这样的课堂教学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不利于学生对整体知识的掌握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不利于学生思维的开阔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不利于学生能力的提高。</a:t>
            </a:r>
          </a:p>
          <a:p>
            <a:pPr lvl="0" algn="just"/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 algn="just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此外大学里的一些年轻任课教师，自身缺少教学经验和课堂把控能力，上课以赶进度为目的，面对学生在课堂里的消极行为无法正确处理，造成课堂中学生与教师脱节，严重影响课堂质量。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877857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457914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课堂教学中存在的主要问题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248726" y="1124744"/>
            <a:ext cx="8853475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教学模式比较陈旧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4ADDA7-B7BB-4753-A040-0E4949E9363C}"/>
              </a:ext>
            </a:extLst>
          </p:cNvPr>
          <p:cNvSpPr/>
          <p:nvPr/>
        </p:nvSpPr>
        <p:spPr>
          <a:xfrm>
            <a:off x="323528" y="1916832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从总体上来说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依然还是在采用传统的灌输方式。站在教师的角度来说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这无疑是一种简单高效的方法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教师用投影仪放出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PPT,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站在讲台上侃侃而谈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教师掌握着整个课堂的主动权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主导和控制学生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向学生传递教学信息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这个过程容易操作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并且适用范围广泛。但是以学生的角度来说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这种方法比较枯燥无趣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学生上课主要以听课为主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课堂活跃度较低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学生被动接收信息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复制教师所传达的内容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学生和教师之间缺乏有效的互动。时间一长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学生很容易在教师的讲课过程中产生疲惫感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所以出现了走神甚至低头看手机、上课睡觉的现象。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769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457914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课堂教学中存在的主要问题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248726" y="1124744"/>
            <a:ext cx="8853475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考核评价体系不完善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4ADDA7-B7BB-4753-A040-0E4949E9363C}"/>
              </a:ext>
            </a:extLst>
          </p:cNvPr>
          <p:cNvSpPr/>
          <p:nvPr/>
        </p:nvSpPr>
        <p:spPr>
          <a:xfrm>
            <a:off x="323528" y="1916832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 当前大学课程考核主要以期末考试为主要考核手段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考核的内容也是偏向于学生对知识点的记忆程度。学生是否熟练掌握并且是否能够灵活运用相关知识点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在当前的考核体系下体现的并不明显。基于此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学生在日常课程中可以放心大胆地“开小差”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只要在期末时突击复习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也可以取得不错的成绩。但是这种临时抱佛脚的死记硬背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也只能用来应付期末考试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,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对于日后的学习和工作不可能起到良好的效果。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2738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53285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审核评估中听课看课评价指标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7B4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857232"/>
            <a:ext cx="41592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56391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53285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审核评估中听课看课评价指标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7B4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4489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876"/>
            <a:ext cx="727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56391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53285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审核评估中听课看课评价指标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7B4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28942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143380"/>
            <a:ext cx="70868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56391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提升教学能力 做合格好教师的几点体会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92ECED2-86CF-4183-A480-02B5C79A62EC}"/>
              </a:ext>
            </a:extLst>
          </p:cNvPr>
          <p:cNvSpPr/>
          <p:nvPr/>
        </p:nvSpPr>
        <p:spPr>
          <a:xfrm>
            <a:off x="323528" y="148478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</a:rPr>
              <a:t>习总书记在北师大讲话</a:t>
            </a:r>
            <a:endParaRPr lang="en-US" altLang="zh-CN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 algn="ctr"/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做党和人民满意的好老师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D149F7-1E61-4CCD-9424-BB62A8147A2A}"/>
              </a:ext>
            </a:extLst>
          </p:cNvPr>
          <p:cNvSpPr/>
          <p:nvPr/>
        </p:nvSpPr>
        <p:spPr>
          <a:xfrm>
            <a:off x="971600" y="3356992"/>
            <a:ext cx="698477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“扎实的知识功底、过硬的教学能力、勤勉的教学态度、科学的教学方法是老师的基本素质”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44138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提升教学能力 做合格好教师的几点体会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7B4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756147" y="1214422"/>
            <a:ext cx="8387853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高度的敬业精神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756147" y="2357430"/>
            <a:ext cx="8387853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坚实的业务基础和一定的研究能力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756147" y="3500438"/>
            <a:ext cx="8387853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过好教学关，培养良好的教学素质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EA7172-C743-4312-A14D-B76666509288}"/>
              </a:ext>
            </a:extLst>
          </p:cNvPr>
          <p:cNvSpPr/>
          <p:nvPr/>
        </p:nvSpPr>
        <p:spPr>
          <a:xfrm>
            <a:off x="756147" y="4714884"/>
            <a:ext cx="8387853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更新教学理念，提升教学水平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3658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高度的敬业精神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108AAE5-6627-4787-B615-8C1762CB0376}"/>
              </a:ext>
            </a:extLst>
          </p:cNvPr>
          <p:cNvSpPr/>
          <p:nvPr/>
        </p:nvSpPr>
        <p:spPr>
          <a:xfrm>
            <a:off x="611560" y="758132"/>
            <a:ext cx="8387853" cy="1119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教学不仅是养家糊口的职业，更是自己从事的崇高事业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A7F1F9-6283-45B9-BD2B-3B6F30423667}"/>
              </a:ext>
            </a:extLst>
          </p:cNvPr>
          <p:cNvSpPr/>
          <p:nvPr/>
        </p:nvSpPr>
        <p:spPr>
          <a:xfrm>
            <a:off x="807490" y="1929731"/>
            <a:ext cx="7776293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习总书记：“中华民族伟大复兴梦的实现，归根到底靠人才、靠教育”。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“一个人遇到好老师是人生的幸运，一个学校拥有好老师是学校的光荣，一个民族源源不断涌现一批又一批好老师是民族的希望”。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“希望广大教师认清肩负的使命和责任”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9A0CA47-564A-41F9-8CC3-1E8BA286A363}"/>
              </a:ext>
            </a:extLst>
          </p:cNvPr>
          <p:cNvSpPr/>
          <p:nvPr/>
        </p:nvSpPr>
        <p:spPr>
          <a:xfrm>
            <a:off x="827584" y="4800450"/>
            <a:ext cx="8274618" cy="9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肩负着党和人民的重托，肩负着民族的希望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勤奋工作、勇于进取、乐于奉献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6656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高度的敬业精神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108AAE5-6627-4787-B615-8C1762CB0376}"/>
              </a:ext>
            </a:extLst>
          </p:cNvPr>
          <p:cNvSpPr/>
          <p:nvPr/>
        </p:nvSpPr>
        <p:spPr>
          <a:xfrm>
            <a:off x="539552" y="929557"/>
            <a:ext cx="838785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要真心关怀、热爱每一个学生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AA7F1F9-6283-45B9-BD2B-3B6F30423667}"/>
              </a:ext>
            </a:extLst>
          </p:cNvPr>
          <p:cNvSpPr/>
          <p:nvPr/>
        </p:nvSpPr>
        <p:spPr>
          <a:xfrm>
            <a:off x="933016" y="1561169"/>
            <a:ext cx="7776293" cy="1896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习总书记：“爱是教育的灵魂，没有爱就没有教育，教师应该是仁师，没有爱的人不可能成为好老师”。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“好老师应该把自己的温暖和情感倾注到每一个学生身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上”。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9A0CA47-564A-41F9-8CC3-1E8BA286A363}"/>
              </a:ext>
            </a:extLst>
          </p:cNvPr>
          <p:cNvSpPr/>
          <p:nvPr/>
        </p:nvSpPr>
        <p:spPr>
          <a:xfrm>
            <a:off x="983782" y="4815762"/>
            <a:ext cx="7200800" cy="9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把每一次讲课看成是一场演出，兢兢业业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要精益求精，经常反思，不断进步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C554AFF-6F27-480F-B53A-89CC0CA3C71D}"/>
              </a:ext>
            </a:extLst>
          </p:cNvPr>
          <p:cNvSpPr/>
          <p:nvPr/>
        </p:nvSpPr>
        <p:spPr>
          <a:xfrm>
            <a:off x="964361" y="3418913"/>
            <a:ext cx="7776293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不要辜负家长的期盼和寄托、学生的奋斗和理想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62316C5-4A8D-4923-A8B9-186F202A908E}"/>
              </a:ext>
            </a:extLst>
          </p:cNvPr>
          <p:cNvSpPr/>
          <p:nvPr/>
        </p:nvSpPr>
        <p:spPr>
          <a:xfrm>
            <a:off x="528228" y="4092489"/>
            <a:ext cx="838785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把教学作为一门艺术，不断探索，追求完美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159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59632" y="161296"/>
            <a:ext cx="5688632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专业认证、评估考察要素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498" y="943454"/>
            <a:ext cx="8087934" cy="5412896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坚实的业务基础和一定的研究能力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8B401F-4BF2-47C6-94C0-9D936EE63253}"/>
              </a:ext>
            </a:extLst>
          </p:cNvPr>
          <p:cNvSpPr/>
          <p:nvPr/>
        </p:nvSpPr>
        <p:spPr>
          <a:xfrm>
            <a:off x="971600" y="1276046"/>
            <a:ext cx="7200800" cy="51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685800">
              <a:lnSpc>
                <a:spcPct val="125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教给学生一碗水自己需要一桶水、一潭水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031BE9-48DE-4A92-BF24-C6E4F361CF7E}"/>
              </a:ext>
            </a:extLst>
          </p:cNvPr>
          <p:cNvSpPr/>
          <p:nvPr/>
        </p:nvSpPr>
        <p:spPr>
          <a:xfrm>
            <a:off x="899321" y="2780928"/>
            <a:ext cx="2304527" cy="97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科研对教学的促进作用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8B12A0-4B27-4B0B-AEF7-515F3AC59EB6}"/>
              </a:ext>
            </a:extLst>
          </p:cNvPr>
          <p:cNvSpPr/>
          <p:nvPr/>
        </p:nvSpPr>
        <p:spPr>
          <a:xfrm>
            <a:off x="3563888" y="2420888"/>
            <a:ext cx="4032448" cy="18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更新教学内容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更高的观点、更宽的视觉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研究能力帮助揭示事物本质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发掘和传授科学的思维方法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左大括号 7">
            <a:extLst>
              <a:ext uri="{FF2B5EF4-FFF2-40B4-BE49-F238E27FC236}">
                <a16:creationId xmlns:a16="http://schemas.microsoft.com/office/drawing/2014/main" id="{6E475574-ED8F-42C6-ACAE-A766D16BBDCC}"/>
              </a:ext>
            </a:extLst>
          </p:cNvPr>
          <p:cNvSpPr/>
          <p:nvPr/>
        </p:nvSpPr>
        <p:spPr>
          <a:xfrm>
            <a:off x="3275856" y="2708920"/>
            <a:ext cx="216024" cy="12961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976509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过好教学关，培养良好的教学素质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F47914-596C-4514-91DA-C2011328BBD0}"/>
              </a:ext>
            </a:extLst>
          </p:cNvPr>
          <p:cNvSpPr/>
          <p:nvPr/>
        </p:nvSpPr>
        <p:spPr>
          <a:xfrm>
            <a:off x="974213" y="918302"/>
            <a:ext cx="7200800" cy="1049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685800">
              <a:lnSpc>
                <a:spcPct val="125000"/>
              </a:lnSpc>
              <a:buAutoNum type="arabicPeriod"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对教学内容的深入钻研（不能轻视）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自己懂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≠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透彻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≠ </a:t>
            </a:r>
            <a:r>
              <a:rPr lang="zh-CN" altLang="en-US" sz="20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能讲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≠ </a:t>
            </a:r>
            <a:r>
              <a:rPr lang="zh-CN" altLang="en-US" sz="20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能让学生理解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DA676D-526E-4473-B67F-FD1289E77AC5}"/>
              </a:ext>
            </a:extLst>
          </p:cNvPr>
          <p:cNvSpPr/>
          <p:nvPr/>
        </p:nvSpPr>
        <p:spPr>
          <a:xfrm>
            <a:off x="971600" y="1975609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2.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认真备课，精心做好教学设计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F7ED371-4A24-4749-A92B-3765917F13A7}"/>
              </a:ext>
            </a:extLst>
          </p:cNvPr>
          <p:cNvSpPr/>
          <p:nvPr/>
        </p:nvSpPr>
        <p:spPr>
          <a:xfrm>
            <a:off x="1403648" y="2924944"/>
            <a:ext cx="684076" cy="1896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仔细思考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0E5883-ABE0-4264-82C2-A3BA42D1A45A}"/>
              </a:ext>
            </a:extLst>
          </p:cNvPr>
          <p:cNvSpPr/>
          <p:nvPr/>
        </p:nvSpPr>
        <p:spPr>
          <a:xfrm>
            <a:off x="2627784" y="2564904"/>
            <a:ext cx="6048672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本节课要达到什么目标？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讲授内容如何选择和组织？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重点是什么？如何突出？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难点在哪里？如何突破？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和板书如何配合与布局？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师生怎样互动？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42C30C69-D53E-4FCB-8160-36DCADA74731}"/>
              </a:ext>
            </a:extLst>
          </p:cNvPr>
          <p:cNvSpPr/>
          <p:nvPr/>
        </p:nvSpPr>
        <p:spPr>
          <a:xfrm>
            <a:off x="2195736" y="2750288"/>
            <a:ext cx="405759" cy="24482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73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过好教学关，培养良好的教学素质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F47914-596C-4514-91DA-C2011328BBD0}"/>
              </a:ext>
            </a:extLst>
          </p:cNvPr>
          <p:cNvSpPr/>
          <p:nvPr/>
        </p:nvSpPr>
        <p:spPr>
          <a:xfrm>
            <a:off x="971600" y="1108672"/>
            <a:ext cx="7200800" cy="1119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3.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要有激情，对学生有吸引力和感染力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0E5883-ABE0-4264-82C2-A3BA42D1A45A}"/>
              </a:ext>
            </a:extLst>
          </p:cNvPr>
          <p:cNvSpPr/>
          <p:nvPr/>
        </p:nvSpPr>
        <p:spPr>
          <a:xfrm>
            <a:off x="1331640" y="2204864"/>
            <a:ext cx="6048672" cy="2357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685800">
              <a:lnSpc>
                <a:spcPct val="125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不是做作，是自然的流露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对教学工作的真诚热爱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激发学生的兴趣，吸引学生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用切身体会和感悟感染学生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把握好开头的几分钟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3691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过好教学关，培养良好的教学素质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F47914-596C-4514-91DA-C2011328BBD0}"/>
              </a:ext>
            </a:extLst>
          </p:cNvPr>
          <p:cNvSpPr/>
          <p:nvPr/>
        </p:nvSpPr>
        <p:spPr>
          <a:xfrm>
            <a:off x="611560" y="976895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4.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练好基本功，养成良好的习惯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0E5883-ABE0-4264-82C2-A3BA42D1A45A}"/>
              </a:ext>
            </a:extLst>
          </p:cNvPr>
          <p:cNvSpPr/>
          <p:nvPr/>
        </p:nvSpPr>
        <p:spPr>
          <a:xfrm>
            <a:off x="611560" y="1844824"/>
            <a:ext cx="7992888" cy="374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）面对学生，用表情、语调、肢体语言、眼神吸引学生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）条理清楚，思路清晰。讲几个问题，每个问题几点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相互的逻辑关联，另外要有明确的标题。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）重点突出。重点处可放慢语速，加重语气。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）激发兴趣，科学设问。在易错处设问讨论。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）语言表达，简练、准确，快慢适度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讲课不是背书，也不是朗诵。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人文：激励、感染学生。  理工：吸引注意力，引导思考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8023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过好教学关，培养良好的教学素质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0E5883-ABE0-4264-82C2-A3BA42D1A45A}"/>
              </a:ext>
            </a:extLst>
          </p:cNvPr>
          <p:cNvSpPr/>
          <p:nvPr/>
        </p:nvSpPr>
        <p:spPr>
          <a:xfrm>
            <a:off x="611560" y="980728"/>
            <a:ext cx="7992888" cy="4666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与板书相互配合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根据课程性质和内容特点选用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或板书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PPT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图文并茂，布局合理，对比清晰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适当运用动画技巧，增加吸引力，但不宜太多太花哨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激光笔要合理应用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）整体结构：开始简要复习，最后简要总结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准备些可讲可不讲的内容，便于掌握时间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）剖析思路，揭示实质，善于启发引导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）注意师生互动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）高标准、严要求，上好每一堂课。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1274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65</a:t>
            </a:fld>
            <a:endParaRPr lang="zh-CN" altLang="en-US" dirty="0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更新教学理念，提升教学水平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074863-E4B4-410C-AAED-4193BA0C99B1}"/>
              </a:ext>
            </a:extLst>
          </p:cNvPr>
          <p:cNvSpPr/>
          <p:nvPr/>
        </p:nvSpPr>
        <p:spPr>
          <a:xfrm>
            <a:off x="611560" y="1153837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1.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适应大众化教育的新形势，因材施教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BB6494-1757-4ECB-8088-746DC9725C8F}"/>
              </a:ext>
            </a:extLst>
          </p:cNvPr>
          <p:cNvSpPr/>
          <p:nvPr/>
        </p:nvSpPr>
        <p:spPr>
          <a:xfrm>
            <a:off x="899592" y="2132856"/>
            <a:ext cx="8064896" cy="2819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不要抱怨，更新观念，改革教学，积极应对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在德、智、体、美、劳全面发展思想指导下，发展个性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营造多元化的宽松环境，适当降低教学基本要求，多层次分流培养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反对形式主义和面子工程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准确定位，难度适当，标准合理，严格要求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5980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66</a:t>
            </a:fld>
            <a:endParaRPr lang="zh-CN" altLang="en-US" dirty="0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更新教学理念，提升教学水平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074863-E4B4-410C-AAED-4193BA0C99B1}"/>
              </a:ext>
            </a:extLst>
          </p:cNvPr>
          <p:cNvSpPr/>
          <p:nvPr/>
        </p:nvSpPr>
        <p:spPr>
          <a:xfrm>
            <a:off x="611560" y="1153837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2.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发掘与剖析分析问题、解决问题的方法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BB6494-1757-4ECB-8088-746DC9725C8F}"/>
              </a:ext>
            </a:extLst>
          </p:cNvPr>
          <p:cNvSpPr/>
          <p:nvPr/>
        </p:nvSpPr>
        <p:spPr>
          <a:xfrm>
            <a:off x="899592" y="2132856"/>
            <a:ext cx="8064896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要讲推理，更要讲道理；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要讲“是什么”，更要讲“为什么”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“是什么”主要是传承知识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“为什么”主要是传承思想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领会了为什么才能进一步改进和创新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着眼于培养能力（反对题型教学法，单纯代公式）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584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更新教学理念，提升教学水平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074863-E4B4-410C-AAED-4193BA0C99B1}"/>
              </a:ext>
            </a:extLst>
          </p:cNvPr>
          <p:cNvSpPr/>
          <p:nvPr/>
        </p:nvSpPr>
        <p:spPr>
          <a:xfrm>
            <a:off x="611560" y="884386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.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改革教学方法是切入点和突破口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BB6494-1757-4ECB-8088-746DC9725C8F}"/>
              </a:ext>
            </a:extLst>
          </p:cNvPr>
          <p:cNvSpPr/>
          <p:nvPr/>
        </p:nvSpPr>
        <p:spPr>
          <a:xfrm>
            <a:off x="899592" y="1628800"/>
            <a:ext cx="8064896" cy="236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转变教育理念：教师教授为中心     学生学习为中心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依赖型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独立自主       创新能力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灌输式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培养主动学习的精神和自主学习的能力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  ——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培养兴趣和求知欲，激发主动学习的积极性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陶行知：三种教师：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）教书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）教学生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华文中宋" panose="02010600040101010101" pitchFamily="2" charset="-122"/>
                <a:cs typeface="Times New Roman" panose="02020603050405020304" pitchFamily="18" charset="0"/>
              </a:rPr>
              <a:t>）教学生学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A7FF63C7-3196-4D36-B46D-1BADFE6DC675}"/>
              </a:ext>
            </a:extLst>
          </p:cNvPr>
          <p:cNvSpPr/>
          <p:nvPr/>
        </p:nvSpPr>
        <p:spPr>
          <a:xfrm>
            <a:off x="5652120" y="1844824"/>
            <a:ext cx="284145" cy="92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C2E5EE92-6DCF-49CC-B493-68E13D59CF13}"/>
              </a:ext>
            </a:extLst>
          </p:cNvPr>
          <p:cNvSpPr/>
          <p:nvPr/>
        </p:nvSpPr>
        <p:spPr>
          <a:xfrm>
            <a:off x="2411760" y="2306960"/>
            <a:ext cx="3600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8B90A2A1-5C1E-4C18-9E84-CA70D7EDA3C0}"/>
              </a:ext>
            </a:extLst>
          </p:cNvPr>
          <p:cNvSpPr/>
          <p:nvPr/>
        </p:nvSpPr>
        <p:spPr>
          <a:xfrm>
            <a:off x="4139952" y="2342964"/>
            <a:ext cx="360040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F1442DB-CF2C-4333-941B-2288335F540A}"/>
              </a:ext>
            </a:extLst>
          </p:cNvPr>
          <p:cNvSpPr/>
          <p:nvPr/>
        </p:nvSpPr>
        <p:spPr>
          <a:xfrm>
            <a:off x="858830" y="4221088"/>
            <a:ext cx="513572" cy="1434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互动式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508158-2913-45F9-BF4E-DEEF24B0A5A5}"/>
              </a:ext>
            </a:extLst>
          </p:cNvPr>
          <p:cNvSpPr/>
          <p:nvPr/>
        </p:nvSpPr>
        <p:spPr>
          <a:xfrm>
            <a:off x="1475656" y="4031227"/>
            <a:ext cx="7452320" cy="1980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形式多样：大班提问、小组互动、边讲边练、主题探讨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研究讨论、案例教学、同伴教学、翻转课堂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目的：培养自主学习的意识、兴趣和能力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R="0" lvl="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培养创新意识、创新思维、创新精神、创新能力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 algn="l" defTabSz="6858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要点：动在热点、动在重点、动在疑点。有兴趣，易争辩讨论</a:t>
            </a:r>
            <a:endParaRPr lang="en-US" altLang="zh-CN" sz="20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677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68</a:t>
            </a:fld>
            <a:endParaRPr lang="zh-CN" altLang="en-US" dirty="0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更新教学理念，提升教学水平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074863-E4B4-410C-AAED-4193BA0C99B1}"/>
              </a:ext>
            </a:extLst>
          </p:cNvPr>
          <p:cNvSpPr/>
          <p:nvPr/>
        </p:nvSpPr>
        <p:spPr>
          <a:xfrm>
            <a:off x="611560" y="1153837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685800">
              <a:lnSpc>
                <a:spcPct val="125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优秀教师的标准：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BB6494-1757-4ECB-8088-746DC9725C8F}"/>
              </a:ext>
            </a:extLst>
          </p:cNvPr>
          <p:cNvSpPr/>
          <p:nvPr/>
        </p:nvSpPr>
        <p:spPr>
          <a:xfrm>
            <a:off x="611560" y="2019479"/>
            <a:ext cx="8490642" cy="2358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defTabSz="685800">
              <a:lnSpc>
                <a:spcPct val="125000"/>
              </a:lnSpc>
              <a:buFont typeface="+mj-lt"/>
              <a:buAutoNum type="alphaLcParenR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高度的敬业精神；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457200" lvl="0" indent="-457200" defTabSz="685800">
              <a:lnSpc>
                <a:spcPct val="125000"/>
              </a:lnSpc>
              <a:buFont typeface="+mj-lt"/>
              <a:buAutoNum type="alphaLcParenR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精湛的业务水平和过硬的教学基本功；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457200" lvl="0" indent="-457200" defTabSz="685800">
              <a:lnSpc>
                <a:spcPct val="125000"/>
              </a:lnSpc>
              <a:buFont typeface="+mj-lt"/>
              <a:buAutoNum type="alphaLcParenR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善于启迪学生思维，揭示问题本质，剖析思维方法，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培养学生创新思维和创新能力；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）激励学生学习兴趣，培养学生独立自主学习的意识和能力。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924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69</a:t>
            </a:fld>
            <a:endParaRPr lang="zh-CN" altLang="en-US" dirty="0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更新教学理念，提升教学水平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074863-E4B4-410C-AAED-4193BA0C99B1}"/>
              </a:ext>
            </a:extLst>
          </p:cNvPr>
          <p:cNvSpPr/>
          <p:nvPr/>
        </p:nvSpPr>
        <p:spPr>
          <a:xfrm>
            <a:off x="611560" y="908720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4.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考核是教与学的指挥棒和紧箍咒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BB6494-1757-4ECB-8088-746DC9725C8F}"/>
              </a:ext>
            </a:extLst>
          </p:cNvPr>
          <p:cNvSpPr/>
          <p:nvPr/>
        </p:nvSpPr>
        <p:spPr>
          <a:xfrm>
            <a:off x="827584" y="1745816"/>
            <a:ext cx="8064896" cy="4666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要正确运用这一指挥棒去引导教与学；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改革考核内容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不仅能检查学生知识点掌握的情况，还要能反映出学生在该课程学习中能力和素养的水平，测试学生应用所学知识解决问题能力的高低。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改革考核方式方法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不应期末一卷定音，既要看学习结果，也要看学习过程（重视过程评价、形成性评价）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通过试点，取得经验，逐步推广。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426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31640" y="188640"/>
            <a:ext cx="7200860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专业培养方案的组成</a:t>
            </a:r>
            <a:endParaRPr lang="en-US" altLang="zh-CN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916832"/>
            <a:ext cx="4256151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零、专业名称</a:t>
            </a:r>
            <a:endParaRPr lang="en-US" altLang="zh-CN" sz="2400" b="1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一、专业介绍</a:t>
            </a:r>
            <a:endParaRPr lang="en-US" altLang="zh-CN" sz="2400" b="1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二、专业培养目标及培养要求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三、专业毕业生能力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四、毕业学分要求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五、授予学位</a:t>
            </a:r>
            <a:endParaRPr lang="en-US" altLang="zh-CN" sz="2400" b="1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47456" y="1916832"/>
            <a:ext cx="4896544" cy="28623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六、主干学科</a:t>
            </a:r>
            <a:endParaRPr lang="en-US" altLang="zh-CN" sz="2400" b="1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七、专业核心课程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八、专业课程体系及教学计划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九、课程体系配置流程图</a:t>
            </a:r>
            <a:endParaRPr lang="en-US" altLang="zh-CN" sz="2400" b="1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十、课程修读要求</a:t>
            </a:r>
            <a:endParaRPr lang="en-US" altLang="zh-CN" sz="2400" b="1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十一、课程与毕业生能力要求矩阵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70</a:t>
            </a:fld>
            <a:endParaRPr lang="zh-CN" altLang="en-US" dirty="0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更新教学理念，提升教学水平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7074863-E4B4-410C-AAED-4193BA0C99B1}"/>
              </a:ext>
            </a:extLst>
          </p:cNvPr>
          <p:cNvSpPr/>
          <p:nvPr/>
        </p:nvSpPr>
        <p:spPr>
          <a:xfrm>
            <a:off x="611560" y="908720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5.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充分利用信息技术和网络资源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BB6494-1757-4ECB-8088-746DC9725C8F}"/>
              </a:ext>
            </a:extLst>
          </p:cNvPr>
          <p:cNvSpPr/>
          <p:nvPr/>
        </p:nvSpPr>
        <p:spPr>
          <a:xfrm>
            <a:off x="827584" y="1988840"/>
            <a:ext cx="8064896" cy="2357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建设和应用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MOOC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SPOC</a:t>
            </a:r>
          </a:p>
          <a:p>
            <a:pPr lvl="0" defTabSz="685800">
              <a:lnSpc>
                <a:spcPct val="125000"/>
              </a:lnSpc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跨校选课，中国大学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MOOC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等优质资源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marL="342900" lvl="0" indent="-342900" defTabSz="685800">
              <a:lnSpc>
                <a:spcPct val="125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MOOC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、翻转课堂与研究型教学模式有机结合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557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32" y="112692"/>
            <a:ext cx="872902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9289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1057070" y="112692"/>
            <a:ext cx="72000" cy="584775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1184254" y="671945"/>
            <a:ext cx="7956000" cy="36000"/>
          </a:xfrm>
          <a:prstGeom prst="rect">
            <a:avLst/>
          </a:prstGeom>
          <a:solidFill>
            <a:srgbClr val="0067B4"/>
          </a:solidFill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zh-CN" altLang="en-US" sz="3200" b="1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0970" y="98592"/>
            <a:ext cx="429111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课堂教学方法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5A005-A0E6-4928-8811-7061FB95A46C}" type="slidenum">
              <a:rPr lang="zh-CN" altLang="en-US" sz="1400" smtClean="0"/>
              <a:pPr/>
              <a:t>71</a:t>
            </a:fld>
            <a:endParaRPr lang="zh-CN" alt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529" y="834612"/>
            <a:ext cx="8502377" cy="563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51619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72</a:t>
            </a:fld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88740"/>
            <a:ext cx="734433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7EA2D26C-2866-4731-86F1-45E01AE91EA0}"/>
              </a:ext>
            </a:extLst>
          </p:cNvPr>
          <p:cNvSpPr txBox="1"/>
          <p:nvPr/>
        </p:nvSpPr>
        <p:spPr>
          <a:xfrm>
            <a:off x="1000970" y="98592"/>
            <a:ext cx="429111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研究型教学模式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73</a:t>
            </a:fld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8143875" cy="469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1DD42E3E-DC0B-46E5-A7AB-3AED5AD8FF8C}"/>
              </a:ext>
            </a:extLst>
          </p:cNvPr>
          <p:cNvSpPr txBox="1"/>
          <p:nvPr/>
        </p:nvSpPr>
        <p:spPr>
          <a:xfrm>
            <a:off x="1000970" y="98592"/>
            <a:ext cx="429111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研究型教学模式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74</a:t>
            </a:fld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8097477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1F69FCCD-6BA4-475D-8555-8E47E51B2BA2}"/>
              </a:ext>
            </a:extLst>
          </p:cNvPr>
          <p:cNvSpPr txBox="1"/>
          <p:nvPr/>
        </p:nvSpPr>
        <p:spPr>
          <a:xfrm>
            <a:off x="1000970" y="98592"/>
            <a:ext cx="551524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研究型教学模式的成绩评价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75</a:t>
            </a:fld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80728"/>
            <a:ext cx="6336704" cy="516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7">
            <a:extLst>
              <a:ext uri="{FF2B5EF4-FFF2-40B4-BE49-F238E27FC236}">
                <a16:creationId xmlns:a16="http://schemas.microsoft.com/office/drawing/2014/main" id="{033363A2-B54E-40E7-958D-B53912AF435D}"/>
              </a:ext>
            </a:extLst>
          </p:cNvPr>
          <p:cNvSpPr txBox="1"/>
          <p:nvPr/>
        </p:nvSpPr>
        <p:spPr>
          <a:xfrm>
            <a:off x="1000970" y="98592"/>
            <a:ext cx="429111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研究型教学模式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76</a:t>
            </a:fld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7979271" cy="2529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45024"/>
            <a:ext cx="8136904" cy="254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E6AF9248-D7FB-4324-A978-78FEAC6FFEC1}"/>
              </a:ext>
            </a:extLst>
          </p:cNvPr>
          <p:cNvSpPr txBox="1"/>
          <p:nvPr/>
        </p:nvSpPr>
        <p:spPr>
          <a:xfrm>
            <a:off x="1000970" y="98592"/>
            <a:ext cx="429111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研究型教学模式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77</a:t>
            </a:fld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7885931" cy="251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645024"/>
            <a:ext cx="8064896" cy="267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946FD8CB-3938-4DA4-B386-04A238505183}"/>
              </a:ext>
            </a:extLst>
          </p:cNvPr>
          <p:cNvSpPr txBox="1"/>
          <p:nvPr/>
        </p:nvSpPr>
        <p:spPr>
          <a:xfrm>
            <a:off x="1000970" y="98592"/>
            <a:ext cx="429111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7B4"/>
                </a:solidFill>
                <a:latin typeface="Arial Black" pitchFamily="34" charset="0"/>
                <a:ea typeface="微软雅黑" pitchFamily="34" charset="-122"/>
              </a:rPr>
              <a:t>研究型教学模式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教学设计和教学方法案例分享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8208AB7-247E-425E-B10A-91CCF00C9E7E}"/>
              </a:ext>
            </a:extLst>
          </p:cNvPr>
          <p:cNvSpPr/>
          <p:nvPr/>
        </p:nvSpPr>
        <p:spPr>
          <a:xfrm>
            <a:off x="899592" y="3429000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现代工程制图（下）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  <a:hlinkClick r:id="rId2" action="ppaction://hlinkpres?slideindex=1&amp;slidetitle="/>
              </a:rPr>
              <a:t>第一周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ppt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6925B2E-DD8F-4BF4-BA06-34A7DB36E183}"/>
              </a:ext>
            </a:extLst>
          </p:cNvPr>
          <p:cNvSpPr/>
          <p:nvPr/>
        </p:nvSpPr>
        <p:spPr>
          <a:xfrm>
            <a:off x="539552" y="1078462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工程制图课程目标对应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  <a:hlinkClick r:id="rId3" action="ppaction://hlinkfile"/>
              </a:rPr>
              <a:t>毕业要求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A2B854-3A6D-49DE-BEDA-192968329BE0}"/>
              </a:ext>
            </a:extLst>
          </p:cNvPr>
          <p:cNvSpPr/>
          <p:nvPr/>
        </p:nvSpPr>
        <p:spPr>
          <a:xfrm>
            <a:off x="611560" y="2244595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工程制图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  <a:hlinkClick r:id="rId4" action="ppaction://hlinkfile"/>
              </a:rPr>
              <a:t>课程大纲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4329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教学设计和教学方法案例分享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B2B1B2-B722-412C-9001-F69159E75090}"/>
              </a:ext>
            </a:extLst>
          </p:cNvPr>
          <p:cNvSpPr/>
          <p:nvPr/>
        </p:nvSpPr>
        <p:spPr>
          <a:xfrm>
            <a:off x="611560" y="908720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零件图项目实践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AE825AB-F31B-4C6B-B167-334FF8A8273B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47262"/>
            <a:ext cx="6556985" cy="433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54390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331640" y="188640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培养目标与培养要求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251461" y="980728"/>
            <a:ext cx="8892539" cy="52592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lnSpc>
                <a:spcPct val="125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培养目标内涵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：除培养人才的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基础素质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之外，包括：学生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毕业五年左右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具备的能力、</a:t>
            </a:r>
            <a:r>
              <a:rPr lang="zh-CN" altLang="en-US" sz="2400" b="1" kern="0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达到的职业和专业成就（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职业特征</a:t>
            </a:r>
            <a:r>
              <a:rPr lang="zh-CN" altLang="en-US" sz="2400" b="1" kern="0" dirty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），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毕业五年左右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毕业生的主要社会竞争优势（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专业领域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）、期待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毕业五年左右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的毕业生成为何种人才（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人才定位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）。</a:t>
            </a:r>
            <a:endParaRPr lang="en-US" altLang="zh-CN" sz="24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培养目标关键词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：需求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知识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修养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素养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基础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技能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能力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精神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视野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意识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领域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创新型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应用型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工程型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复合型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工程师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精英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领军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…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培养要求内涵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：知识要求、能力要求、工程要求、素质要求、特别要求</a:t>
            </a:r>
            <a:r>
              <a:rPr lang="en-US" altLang="zh-CN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，实际</a:t>
            </a:r>
            <a:r>
              <a:rPr lang="zh-CN" altLang="en-US" sz="24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是对培养目标中有关定位的具体描述</a:t>
            </a:r>
            <a:r>
              <a:rPr lang="zh-CN" altLang="en-US" sz="24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altLang="zh-CN" sz="24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1FE544A-9AA4-4E02-8AE1-459737C4D1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Arial Black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Arial Black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04ED3C3-ABBD-4F6E-8829-3F2D02298F47}"/>
              </a:ext>
            </a:extLst>
          </p:cNvPr>
          <p:cNvSpPr txBox="1"/>
          <p:nvPr/>
        </p:nvSpPr>
        <p:spPr>
          <a:xfrm>
            <a:off x="1115616" y="116632"/>
            <a:ext cx="65527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7B4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+mn-cs"/>
              </a:rPr>
              <a:t>教学设计和教学方法案例分享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D64F7D9-58A3-401B-BE67-10F252C01112}"/>
              </a:ext>
            </a:extLst>
          </p:cNvPr>
          <p:cNvSpPr/>
          <p:nvPr/>
        </p:nvSpPr>
        <p:spPr>
          <a:xfrm>
            <a:off x="611560" y="908720"/>
            <a:ext cx="7200800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零件图项目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  <a:hlinkClick r:id="rId2" action="ppaction://hlinkfile"/>
              </a:rPr>
              <a:t>实践对象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82C30D-7BBE-4CA5-A6D5-BF708269D13E}"/>
              </a:ext>
            </a:extLst>
          </p:cNvPr>
          <p:cNvSpPr/>
          <p:nvPr/>
        </p:nvSpPr>
        <p:spPr>
          <a:xfrm>
            <a:off x="323528" y="1916832"/>
            <a:ext cx="8640960" cy="3504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零件图项目实践流程：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人小组，每组一题，共同讨论表达方案；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）每人分别用坐标纸画出零件图（尺寸根据轴测图量取）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）小组互评，老师点评，修改完善表达方案；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4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）上机造型，投影工程图，标注尺寸、技术要求等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5)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上交：手工绘制零件图、计算机打印零件图、工作日志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 lvl="0" defTabSz="685800"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      6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）采用量规表进行评分，占总成绩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10%</a:t>
            </a:r>
            <a:endParaRPr lang="en-US" altLang="zh-CN" sz="2800" b="1" dirty="0"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4329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1124744"/>
            <a:ext cx="9144000" cy="2160240"/>
            <a:chOff x="0" y="1730425"/>
            <a:chExt cx="9144000" cy="2160240"/>
          </a:xfrm>
        </p:grpSpPr>
        <p:sp>
          <p:nvSpPr>
            <p:cNvPr id="3" name="矩形 2"/>
            <p:cNvSpPr/>
            <p:nvPr/>
          </p:nvSpPr>
          <p:spPr>
            <a:xfrm>
              <a:off x="0" y="1730425"/>
              <a:ext cx="9144000" cy="2160240"/>
            </a:xfrm>
            <a:prstGeom prst="rect">
              <a:avLst/>
            </a:prstGeom>
            <a:solidFill>
              <a:srgbClr val="0067B4"/>
            </a:solidFill>
            <a:ln>
              <a:noFill/>
            </a:ln>
            <a:effectLst>
              <a:outerShdw blurRad="177800" dist="38100" dir="5400000" sx="104000" sy="104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55576" y="2195572"/>
              <a:ext cx="77867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谢谢！</a:t>
              </a:r>
            </a:p>
          </p:txBody>
        </p:sp>
      </p:grp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933056"/>
            <a:ext cx="891593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316416" y="6561951"/>
            <a:ext cx="785786" cy="50004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9512" y="980728"/>
            <a:ext cx="8964489" cy="37856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ea"/>
              <a:buAutoNum type="circleNumDbPlain" startAt="4"/>
            </a:pP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培养目标与专业认证、评估关系</a:t>
            </a:r>
            <a:endParaRPr lang="en-US" altLang="zh-CN" sz="20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是否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与学校总体培养目标吻合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，可高于学校培养目标，但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不能低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！</a:t>
            </a:r>
            <a:endParaRPr lang="en-US" altLang="zh-CN" sz="20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充分考虑专业具备的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资源条件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社会需求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利益相关者（家长、在校生、毕业生）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的期望等；</a:t>
            </a:r>
            <a:endParaRPr lang="en-US" altLang="zh-CN" sz="20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可以是前一版培养目标的升级，但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不能偏离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，甚至否定；</a:t>
            </a:r>
            <a:endParaRPr lang="en-US" altLang="zh-CN" sz="20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buClr>
                <a:srgbClr val="203864"/>
              </a:buClr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毕业要求</a:t>
            </a:r>
            <a:r>
              <a:rPr lang="en-US" altLang="zh-CN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条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是否全面支撑培养目标；</a:t>
            </a:r>
            <a:endParaRPr lang="en-US" altLang="zh-CN" sz="20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培养目标要具有</a:t>
            </a:r>
            <a:r>
              <a:rPr lang="zh-CN" altLang="en-US" sz="20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可评价性</a:t>
            </a:r>
            <a:r>
              <a:rPr lang="zh-CN" altLang="en-US" sz="2000" b="1" kern="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：毕业生跟踪反馈、用人单位评价（宏观的、定性的）。</a:t>
            </a:r>
            <a:endParaRPr lang="en-US" altLang="zh-CN" sz="2000" b="1" kern="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bg1">
            <a:lumMod val="75000"/>
          </a:schemeClr>
        </a:solidFill>
      </a:spPr>
      <a:bodyPr wrap="square" rtlCol="0">
        <a:spAutoFit/>
      </a:bodyPr>
      <a:lstStyle>
        <a:defPPr algn="ctr">
          <a:defRPr b="1" dirty="0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12965</TotalTime>
  <Words>6008</Words>
  <Application>Microsoft Office PowerPoint</Application>
  <PresentationFormat>全屏显示(4:3)</PresentationFormat>
  <Paragraphs>1058</Paragraphs>
  <Slides>81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81</vt:i4>
      </vt:variant>
    </vt:vector>
  </HeadingPairs>
  <TitlesOfParts>
    <vt:vector size="95" baseType="lpstr">
      <vt:lpstr>等线</vt:lpstr>
      <vt:lpstr>等线 Light</vt:lpstr>
      <vt:lpstr>黑体</vt:lpstr>
      <vt:lpstr>华文新魏</vt:lpstr>
      <vt:lpstr>华文中宋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殿龙 王</cp:lastModifiedBy>
  <cp:revision>635</cp:revision>
  <dcterms:created xsi:type="dcterms:W3CDTF">2016-05-10T06:39:36Z</dcterms:created>
  <dcterms:modified xsi:type="dcterms:W3CDTF">2019-07-30T13:46:08Z</dcterms:modified>
</cp:coreProperties>
</file>