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7" r:id="rId2"/>
    <p:sldId id="261" r:id="rId3"/>
    <p:sldId id="323" r:id="rId4"/>
    <p:sldId id="331" r:id="rId5"/>
    <p:sldId id="332" r:id="rId6"/>
    <p:sldId id="333" r:id="rId7"/>
    <p:sldId id="334" r:id="rId8"/>
    <p:sldId id="338" r:id="rId9"/>
    <p:sldId id="335" r:id="rId10"/>
    <p:sldId id="336" r:id="rId11"/>
    <p:sldId id="337" r:id="rId12"/>
    <p:sldId id="339" r:id="rId13"/>
    <p:sldId id="340" r:id="rId14"/>
    <p:sldId id="341" r:id="rId15"/>
    <p:sldId id="342" r:id="rId16"/>
    <p:sldId id="330" r:id="rId17"/>
  </p:sldIdLst>
  <p:sldSz cx="12192000" cy="6858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微软雅黑" pitchFamily="34" charset="-122"/>
      <p:regular r:id="rId24"/>
      <p:bold r:id="rId25"/>
    </p:embeddedFont>
    <p:embeddedFont>
      <p:font typeface="黑体" pitchFamily="49" charset="-122"/>
      <p:regular r:id="rId26"/>
    </p:embeddedFont>
    <p:embeddedFont>
      <p:font typeface="Calibri Light" pitchFamily="34" charset="0"/>
      <p:regular r:id="rId27"/>
      <p: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0C0"/>
    <a:srgbClr val="27449E"/>
    <a:srgbClr val="7ACCF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16" autoAdjust="0"/>
    <p:restoredTop sz="81364" autoAdjust="0"/>
  </p:normalViewPr>
  <p:slideViewPr>
    <p:cSldViewPr snapToGrid="0">
      <p:cViewPr>
        <p:scale>
          <a:sx n="50" d="100"/>
          <a:sy n="50" d="100"/>
        </p:scale>
        <p:origin x="-2088" y="-50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296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E5BB7-9414-420A-9707-595AA280022F}" type="datetimeFigureOut">
              <a:rPr lang="zh-CN" altLang="en-US" smtClean="0"/>
              <a:pPr/>
              <a:t>2019/10/27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893C4-1D3D-483E-8085-88F0630D8B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2948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2FCF1-5010-4EF9-8130-624637221B32}" type="datetimeFigureOut">
              <a:rPr lang="zh-CN" altLang="en-US" smtClean="0"/>
              <a:pPr/>
              <a:t>2019/10/27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159F42-0518-4860-8118-8808382A89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040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4738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pPr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4738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642FC-928E-44E4-A2CA-8B537D4A832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00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2125663" y="1096100"/>
            <a:ext cx="7940676" cy="41909"/>
            <a:chOff x="3060700" y="4724400"/>
            <a:chExt cx="5955507" cy="3143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060700" y="4724400"/>
              <a:ext cx="595550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060700" y="4755832"/>
              <a:ext cx="5955507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387" y="158621"/>
            <a:ext cx="858416" cy="858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387" y="158621"/>
            <a:ext cx="858416" cy="858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387" y="158621"/>
            <a:ext cx="858416" cy="85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2237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1218535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8535" rtl="0" eaLnBrk="1" latinLnBrk="0" hangingPunct="1">
        <a:lnSpc>
          <a:spcPct val="90000"/>
        </a:lnSpc>
        <a:spcBef>
          <a:spcPts val="1335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8535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853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525479"/>
            <a:ext cx="12192001" cy="360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2219325" y="2107542"/>
            <a:ext cx="7924800" cy="236988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endParaRPr lang="en-US" altLang="zh-CN" sz="4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教育工作者</a:t>
            </a:r>
            <a:endParaRPr lang="en-US" altLang="zh-CN" sz="5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师德师风建设的重要性</a:t>
            </a:r>
            <a:endParaRPr lang="en-US" altLang="zh-CN" sz="5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pic>
        <p:nvPicPr>
          <p:cNvPr id="7" name="222_The Dawn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103135" y="-1151965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6205" y="285956"/>
            <a:ext cx="4615634" cy="1000255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2043298" y="3539695"/>
            <a:ext cx="8162551" cy="2791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569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7227" y="5677702"/>
            <a:ext cx="104241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---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校长张福利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争做品格之大师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主题讲话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031507" y="1974382"/>
            <a:ext cx="10424160" cy="2670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当老师的你，生命中会遇到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很多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学生，对你而言，他们只不过是众多学生中的一个。然而，对于学生来说，你却是他生命中遇到的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有限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的老师之一。</a:t>
            </a:r>
            <a:endParaRPr lang="zh-CN" altLang="en-US" sz="32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7227" y="5677702"/>
            <a:ext cx="104241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---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校长张福利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争做品格之大师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主题讲话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046747" y="2202982"/>
            <a:ext cx="10424160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若爱，请深爱；若教，请全力以赴。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师德师风建设承诺</a:t>
            </a:r>
          </a:p>
        </p:txBody>
      </p:sp>
      <p:sp>
        <p:nvSpPr>
          <p:cNvPr id="5" name="文本框 2"/>
          <p:cNvSpPr txBox="1"/>
          <p:nvPr/>
        </p:nvSpPr>
        <p:spPr>
          <a:xfrm>
            <a:off x="1077227" y="1745782"/>
            <a:ext cx="10424160" cy="2902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宣誓仪式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960" y="219710"/>
            <a:ext cx="10568030" cy="619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9169" y="803910"/>
            <a:ext cx="10976985" cy="468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0425" y="936624"/>
            <a:ext cx="11077094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525479"/>
            <a:ext cx="12192001" cy="360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2219325" y="2107542"/>
            <a:ext cx="7924800" cy="144655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endParaRPr lang="en-US" altLang="zh-CN" sz="4000" b="1" dirty="0" smtClean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感谢聆听，请批评指正</a:t>
            </a:r>
            <a:endParaRPr lang="en-US" altLang="zh-CN" sz="4800" b="1" dirty="0" smtClean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7" name="222_The Dawn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103135" y="-1151965"/>
            <a:ext cx="609600" cy="60960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>
            <a:off x="2043298" y="3539695"/>
            <a:ext cx="8162551" cy="27912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4569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56472" y="356135"/>
            <a:ext cx="3811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内容概要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2452" y="1795312"/>
            <a:ext cx="104241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国家及学校的相关要求</a:t>
            </a: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如何认识师德师风建设</a:t>
            </a: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师德师风承诺宣誓仪式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国家及学校的相关要求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46747" y="2202982"/>
            <a:ext cx="104241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立德树人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不仅是现阶段我国教育的根本任务与目标，也是大学的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核心功能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立校之本</a:t>
            </a:r>
            <a:r>
              <a:rPr lang="zh-CN" altLang="en-US" sz="36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6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--</a:t>
            </a: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习近平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国家及学校的相关要求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5307" y="1669582"/>
            <a:ext cx="104241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教育部：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关于新时代高校教师职业行为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十项准则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（教师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〔2018〕16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号）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高校教师师德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失范行为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处理的指导意见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（教师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〔2018〕17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号）</a:t>
            </a: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大连科技学院：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关于进一步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加强师德师风建设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的通知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（大科院发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〔2018〕207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号）</a:t>
            </a:r>
            <a:endParaRPr lang="zh-CN" altLang="en-US" sz="2800" dirty="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国家及学校的相关要求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5267" y="1700062"/>
            <a:ext cx="1042416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十项准则：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35680" y="202692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政治坚定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289560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爱国守法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0440" y="3749041"/>
            <a:ext cx="179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文化传承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455676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潜心育人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0320" y="536448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奉献社会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5080" y="202692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言行雅正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288036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学术自律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4600" y="371856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公平诚信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9840" y="455676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廉洁自律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74720" y="537972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爱护学生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国家及学校的相关要求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4787" y="1669582"/>
            <a:ext cx="10424160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师德失范行为处理：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05200" y="2895601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党政齐抓共管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0440" y="3749041"/>
            <a:ext cx="179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一票否决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5200" y="4556761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健全查处机制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1360" y="373380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清单、备案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1360" y="4541521"/>
            <a:ext cx="3992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劳动合同法的合法补充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56120" y="2910841"/>
            <a:ext cx="208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问责制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</a:t>
            </a:r>
            <a:r>
              <a:rPr lang="zh-CN" altLang="en-US" sz="4000" b="1" u="sng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7227" y="5677702"/>
            <a:ext cx="104241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校长张福利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争做品格之大师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主题讲话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465194" y="1375490"/>
            <a:ext cx="5511166" cy="4293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7227" y="5677702"/>
            <a:ext cx="104241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---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校长张福利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争做品格之大师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主题讲话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153427" y="1898182"/>
            <a:ext cx="1042416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才学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之大师需要天分，而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品格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之大师，人人均有机会。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希望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大连科技学院的每一位老师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，都能够努力成为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----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“品格之大师”！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3620" y="356135"/>
            <a:ext cx="7648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如何认识师德师风建设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7227" y="5677702"/>
            <a:ext cx="1042416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---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校长张福利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争做品格之大师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主题讲话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580147" y="2172502"/>
            <a:ext cx="87525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强烈的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事业心和责任感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是师德师风的核心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遵循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教育规律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因材施教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是师德师风的灵魂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言传身教、为人师表</a:t>
            </a: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是师德师风的具体体现。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 178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070C0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441</Words>
  <Application>Microsoft Office PowerPoint</Application>
  <PresentationFormat>自定义</PresentationFormat>
  <Paragraphs>75</Paragraphs>
  <Slides>16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</vt:lpstr>
      <vt:lpstr>微软雅黑</vt:lpstr>
      <vt:lpstr>黑体</vt:lpstr>
      <vt:lpstr>Wingdings</vt:lpstr>
      <vt:lpstr>Calibri Light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情缘素材：https://haosc.taobao.com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Amber</cp:lastModifiedBy>
  <cp:revision>125</cp:revision>
  <dcterms:created xsi:type="dcterms:W3CDTF">2017-03-08T05:07:00Z</dcterms:created>
  <dcterms:modified xsi:type="dcterms:W3CDTF">2019-10-27T08:05:00Z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